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slides/slide428.xml" ContentType="application/vnd.openxmlformats-officedocument.presentationml.slide+xml"/>
  <Override PartName="/ppt/slides/slide429.xml" ContentType="application/vnd.openxmlformats-officedocument.presentationml.slide+xml"/>
  <Override PartName="/ppt/slides/slide430.xml" ContentType="application/vnd.openxmlformats-officedocument.presentationml.slide+xml"/>
  <Override PartName="/ppt/slides/slide431.xml" ContentType="application/vnd.openxmlformats-officedocument.presentationml.slide+xml"/>
  <Override PartName="/ppt/slides/slide432.xml" ContentType="application/vnd.openxmlformats-officedocument.presentationml.slide+xml"/>
  <Override PartName="/ppt/slides/slide433.xml" ContentType="application/vnd.openxmlformats-officedocument.presentationml.slide+xml"/>
  <Override PartName="/ppt/slides/slide434.xml" ContentType="application/vnd.openxmlformats-officedocument.presentationml.slide+xml"/>
  <Override PartName="/ppt/slides/slide435.xml" ContentType="application/vnd.openxmlformats-officedocument.presentationml.slide+xml"/>
  <Override PartName="/ppt/slides/slide436.xml" ContentType="application/vnd.openxmlformats-officedocument.presentationml.slide+xml"/>
  <Override PartName="/ppt/slides/slide437.xml" ContentType="application/vnd.openxmlformats-officedocument.presentationml.slide+xml"/>
  <Override PartName="/ppt/slides/slide438.xml" ContentType="application/vnd.openxmlformats-officedocument.presentationml.slide+xml"/>
  <Override PartName="/ppt/slides/slide439.xml" ContentType="application/vnd.openxmlformats-officedocument.presentationml.slide+xml"/>
  <Override PartName="/ppt/slides/slide440.xml" ContentType="application/vnd.openxmlformats-officedocument.presentationml.slide+xml"/>
  <Override PartName="/ppt/slides/slide441.xml" ContentType="application/vnd.openxmlformats-officedocument.presentationml.slide+xml"/>
  <Override PartName="/ppt/slides/slide442.xml" ContentType="application/vnd.openxmlformats-officedocument.presentationml.slide+xml"/>
  <Override PartName="/ppt/slides/slide443.xml" ContentType="application/vnd.openxmlformats-officedocument.presentationml.slide+xml"/>
  <Override PartName="/ppt/slides/slide444.xml" ContentType="application/vnd.openxmlformats-officedocument.presentationml.slide+xml"/>
  <Override PartName="/ppt/slides/slide445.xml" ContentType="application/vnd.openxmlformats-officedocument.presentationml.slide+xml"/>
  <Override PartName="/ppt/slides/slide446.xml" ContentType="application/vnd.openxmlformats-officedocument.presentationml.slide+xml"/>
  <Override PartName="/ppt/slides/slide447.xml" ContentType="application/vnd.openxmlformats-officedocument.presentationml.slide+xml"/>
  <Override PartName="/ppt/slides/slide448.xml" ContentType="application/vnd.openxmlformats-officedocument.presentationml.slide+xml"/>
  <Override PartName="/ppt/slides/slide449.xml" ContentType="application/vnd.openxmlformats-officedocument.presentationml.slide+xml"/>
  <Override PartName="/ppt/slides/slide450.xml" ContentType="application/vnd.openxmlformats-officedocument.presentationml.slide+xml"/>
  <Override PartName="/ppt/slides/slide451.xml" ContentType="application/vnd.openxmlformats-officedocument.presentationml.slide+xml"/>
  <Override PartName="/ppt/slides/slide452.xml" ContentType="application/vnd.openxmlformats-officedocument.presentationml.slide+xml"/>
  <Override PartName="/ppt/slides/slide453.xml" ContentType="application/vnd.openxmlformats-officedocument.presentationml.slide+xml"/>
  <Override PartName="/ppt/slides/slide454.xml" ContentType="application/vnd.openxmlformats-officedocument.presentationml.slide+xml"/>
  <Override PartName="/ppt/slides/slide455.xml" ContentType="application/vnd.openxmlformats-officedocument.presentationml.slide+xml"/>
  <Override PartName="/ppt/slides/slide456.xml" ContentType="application/vnd.openxmlformats-officedocument.presentationml.slide+xml"/>
  <Override PartName="/ppt/slides/slide457.xml" ContentType="application/vnd.openxmlformats-officedocument.presentationml.slide+xml"/>
  <Override PartName="/ppt/slides/slide458.xml" ContentType="application/vnd.openxmlformats-officedocument.presentationml.slide+xml"/>
  <Override PartName="/ppt/slides/slide459.xml" ContentType="application/vnd.openxmlformats-officedocument.presentationml.slide+xml"/>
  <Override PartName="/ppt/slides/slide460.xml" ContentType="application/vnd.openxmlformats-officedocument.presentationml.slide+xml"/>
  <Override PartName="/ppt/slides/slide461.xml" ContentType="application/vnd.openxmlformats-officedocument.presentationml.slide+xml"/>
  <Override PartName="/ppt/slides/slide462.xml" ContentType="application/vnd.openxmlformats-officedocument.presentationml.slide+xml"/>
  <Override PartName="/ppt/slides/slide463.xml" ContentType="application/vnd.openxmlformats-officedocument.presentationml.slide+xml"/>
  <Override PartName="/ppt/slides/slide464.xml" ContentType="application/vnd.openxmlformats-officedocument.presentationml.slide+xml"/>
  <Override PartName="/ppt/slides/slide465.xml" ContentType="application/vnd.openxmlformats-officedocument.presentationml.slide+xml"/>
  <Override PartName="/ppt/slides/slide466.xml" ContentType="application/vnd.openxmlformats-officedocument.presentationml.slide+xml"/>
  <Override PartName="/ppt/slides/slide467.xml" ContentType="application/vnd.openxmlformats-officedocument.presentationml.slide+xml"/>
  <Override PartName="/ppt/slides/slide468.xml" ContentType="application/vnd.openxmlformats-officedocument.presentationml.slide+xml"/>
  <Override PartName="/ppt/slides/slide469.xml" ContentType="application/vnd.openxmlformats-officedocument.presentationml.slide+xml"/>
  <Override PartName="/ppt/slides/slide470.xml" ContentType="application/vnd.openxmlformats-officedocument.presentationml.slide+xml"/>
  <Override PartName="/ppt/slides/slide471.xml" ContentType="application/vnd.openxmlformats-officedocument.presentationml.slide+xml"/>
  <Override PartName="/ppt/slides/slide472.xml" ContentType="application/vnd.openxmlformats-officedocument.presentationml.slide+xml"/>
  <Override PartName="/ppt/slides/slide473.xml" ContentType="application/vnd.openxmlformats-officedocument.presentationml.slide+xml"/>
  <Override PartName="/ppt/slides/slide474.xml" ContentType="application/vnd.openxmlformats-officedocument.presentationml.slide+xml"/>
  <Override PartName="/ppt/slides/slide475.xml" ContentType="application/vnd.openxmlformats-officedocument.presentationml.slide+xml"/>
  <Override PartName="/ppt/slides/slide476.xml" ContentType="application/vnd.openxmlformats-officedocument.presentationml.slide+xml"/>
  <Override PartName="/ppt/slides/slide477.xml" ContentType="application/vnd.openxmlformats-officedocument.presentationml.slide+xml"/>
  <Override PartName="/ppt/slides/slide478.xml" ContentType="application/vnd.openxmlformats-officedocument.presentationml.slide+xml"/>
  <Override PartName="/ppt/slides/slide479.xml" ContentType="application/vnd.openxmlformats-officedocument.presentationml.slide+xml"/>
  <Override PartName="/ppt/slides/slide480.xml" ContentType="application/vnd.openxmlformats-officedocument.presentationml.slide+xml"/>
  <Override PartName="/ppt/slides/slide481.xml" ContentType="application/vnd.openxmlformats-officedocument.presentationml.slide+xml"/>
  <Override PartName="/ppt/slides/slide482.xml" ContentType="application/vnd.openxmlformats-officedocument.presentationml.slide+xml"/>
  <Override PartName="/ppt/slides/slide483.xml" ContentType="application/vnd.openxmlformats-officedocument.presentationml.slide+xml"/>
  <Override PartName="/ppt/slides/slide484.xml" ContentType="application/vnd.openxmlformats-officedocument.presentationml.slide+xml"/>
  <Override PartName="/ppt/slides/slide485.xml" ContentType="application/vnd.openxmlformats-officedocument.presentationml.slide+xml"/>
  <Override PartName="/ppt/slides/slide486.xml" ContentType="application/vnd.openxmlformats-officedocument.presentationml.slide+xml"/>
  <Override PartName="/ppt/slides/slide487.xml" ContentType="application/vnd.openxmlformats-officedocument.presentationml.slide+xml"/>
  <Override PartName="/ppt/slides/slide488.xml" ContentType="application/vnd.openxmlformats-officedocument.presentationml.slide+xml"/>
  <Override PartName="/ppt/slides/slide489.xml" ContentType="application/vnd.openxmlformats-officedocument.presentationml.slide+xml"/>
  <Override PartName="/ppt/slides/slide490.xml" ContentType="application/vnd.openxmlformats-officedocument.presentationml.slide+xml"/>
  <Override PartName="/ppt/slides/slide491.xml" ContentType="application/vnd.openxmlformats-officedocument.presentationml.slide+xml"/>
  <Override PartName="/ppt/slides/slide492.xml" ContentType="application/vnd.openxmlformats-officedocument.presentationml.slide+xml"/>
  <Override PartName="/ppt/slides/slide493.xml" ContentType="application/vnd.openxmlformats-officedocument.presentationml.slide+xml"/>
  <Override PartName="/ppt/slides/slide494.xml" ContentType="application/vnd.openxmlformats-officedocument.presentationml.slide+xml"/>
  <Override PartName="/ppt/slides/slide495.xml" ContentType="application/vnd.openxmlformats-officedocument.presentationml.slide+xml"/>
  <Override PartName="/ppt/slides/slide496.xml" ContentType="application/vnd.openxmlformats-officedocument.presentationml.slide+xml"/>
  <Override PartName="/ppt/slides/slide497.xml" ContentType="application/vnd.openxmlformats-officedocument.presentationml.slide+xml"/>
  <Override PartName="/ppt/slides/slide498.xml" ContentType="application/vnd.openxmlformats-officedocument.presentationml.slide+xml"/>
  <Override PartName="/ppt/slides/slide499.xml" ContentType="application/vnd.openxmlformats-officedocument.presentationml.slide+xml"/>
  <Override PartName="/ppt/slides/slide500.xml" ContentType="application/vnd.openxmlformats-officedocument.presentationml.slide+xml"/>
  <Override PartName="/ppt/slides/slide501.xml" ContentType="application/vnd.openxmlformats-officedocument.presentationml.slide+xml"/>
  <Override PartName="/ppt/slides/slide502.xml" ContentType="application/vnd.openxmlformats-officedocument.presentationml.slide+xml"/>
  <Override PartName="/ppt/slides/slide503.xml" ContentType="application/vnd.openxmlformats-officedocument.presentationml.slide+xml"/>
  <Override PartName="/ppt/slides/slide504.xml" ContentType="application/vnd.openxmlformats-officedocument.presentationml.slide+xml"/>
  <Override PartName="/ppt/slides/slide505.xml" ContentType="application/vnd.openxmlformats-officedocument.presentationml.slide+xml"/>
  <Override PartName="/ppt/slides/slide506.xml" ContentType="application/vnd.openxmlformats-officedocument.presentationml.slide+xml"/>
  <Override PartName="/ppt/slides/slide507.xml" ContentType="application/vnd.openxmlformats-officedocument.presentationml.slide+xml"/>
  <Override PartName="/ppt/slides/slide508.xml" ContentType="application/vnd.openxmlformats-officedocument.presentationml.slide+xml"/>
  <Override PartName="/ppt/slides/slide509.xml" ContentType="application/vnd.openxmlformats-officedocument.presentationml.slide+xml"/>
  <Override PartName="/ppt/slides/slide510.xml" ContentType="application/vnd.openxmlformats-officedocument.presentationml.slide+xml"/>
  <Override PartName="/ppt/slides/slide511.xml" ContentType="application/vnd.openxmlformats-officedocument.presentationml.slide+xml"/>
  <Override PartName="/ppt/slides/slide512.xml" ContentType="application/vnd.openxmlformats-officedocument.presentationml.slide+xml"/>
  <Override PartName="/ppt/slides/slide513.xml" ContentType="application/vnd.openxmlformats-officedocument.presentationml.slide+xml"/>
  <Override PartName="/ppt/slides/slide514.xml" ContentType="application/vnd.openxmlformats-officedocument.presentationml.slide+xml"/>
  <Override PartName="/ppt/slides/slide515.xml" ContentType="application/vnd.openxmlformats-officedocument.presentationml.slide+xml"/>
  <Override PartName="/ppt/slides/slide516.xml" ContentType="application/vnd.openxmlformats-officedocument.presentationml.slide+xml"/>
  <Override PartName="/ppt/slides/slide517.xml" ContentType="application/vnd.openxmlformats-officedocument.presentationml.slide+xml"/>
  <Override PartName="/ppt/slides/slide518.xml" ContentType="application/vnd.openxmlformats-officedocument.presentationml.slide+xml"/>
  <Override PartName="/ppt/slides/slide519.xml" ContentType="application/vnd.openxmlformats-officedocument.presentationml.slide+xml"/>
  <Override PartName="/ppt/slides/slide520.xml" ContentType="application/vnd.openxmlformats-officedocument.presentationml.slide+xml"/>
  <Override PartName="/ppt/slides/slide521.xml" ContentType="application/vnd.openxmlformats-officedocument.presentationml.slide+xml"/>
  <Override PartName="/ppt/slides/slide522.xml" ContentType="application/vnd.openxmlformats-officedocument.presentationml.slide+xml"/>
  <Override PartName="/ppt/slides/slide523.xml" ContentType="application/vnd.openxmlformats-officedocument.presentationml.slide+xml"/>
  <Override PartName="/ppt/slides/slide524.xml" ContentType="application/vnd.openxmlformats-officedocument.presentationml.slide+xml"/>
  <Override PartName="/ppt/slides/slide525.xml" ContentType="application/vnd.openxmlformats-officedocument.presentationml.slide+xml"/>
  <Override PartName="/ppt/slides/slide526.xml" ContentType="application/vnd.openxmlformats-officedocument.presentationml.slide+xml"/>
  <Override PartName="/ppt/slides/slide527.xml" ContentType="application/vnd.openxmlformats-officedocument.presentationml.slide+xml"/>
  <Override PartName="/ppt/slides/slide528.xml" ContentType="application/vnd.openxmlformats-officedocument.presentationml.slide+xml"/>
  <Override PartName="/ppt/slides/slide529.xml" ContentType="application/vnd.openxmlformats-officedocument.presentationml.slide+xml"/>
  <Override PartName="/ppt/slides/slide530.xml" ContentType="application/vnd.openxmlformats-officedocument.presentationml.slide+xml"/>
  <Override PartName="/ppt/slides/slide531.xml" ContentType="application/vnd.openxmlformats-officedocument.presentationml.slide+xml"/>
  <Override PartName="/ppt/slides/slide532.xml" ContentType="application/vnd.openxmlformats-officedocument.presentationml.slide+xml"/>
  <Override PartName="/ppt/slides/slide533.xml" ContentType="application/vnd.openxmlformats-officedocument.presentationml.slide+xml"/>
  <Override PartName="/ppt/slides/slide534.xml" ContentType="application/vnd.openxmlformats-officedocument.presentationml.slide+xml"/>
  <Override PartName="/ppt/slides/slide535.xml" ContentType="application/vnd.openxmlformats-officedocument.presentationml.slide+xml"/>
  <Override PartName="/ppt/slides/slide536.xml" ContentType="application/vnd.openxmlformats-officedocument.presentationml.slide+xml"/>
  <Override PartName="/ppt/slides/slide537.xml" ContentType="application/vnd.openxmlformats-officedocument.presentationml.slide+xml"/>
  <Override PartName="/ppt/slides/slide538.xml" ContentType="application/vnd.openxmlformats-officedocument.presentationml.slide+xml"/>
  <Override PartName="/ppt/slides/slide539.xml" ContentType="application/vnd.openxmlformats-officedocument.presentationml.slide+xml"/>
  <Override PartName="/ppt/slides/slide540.xml" ContentType="application/vnd.openxmlformats-officedocument.presentationml.slide+xml"/>
  <Override PartName="/ppt/slides/slide541.xml" ContentType="application/vnd.openxmlformats-officedocument.presentationml.slide+xml"/>
  <Override PartName="/ppt/slides/slide542.xml" ContentType="application/vnd.openxmlformats-officedocument.presentationml.slide+xml"/>
  <Override PartName="/ppt/slides/slide543.xml" ContentType="application/vnd.openxmlformats-officedocument.presentationml.slide+xml"/>
  <Override PartName="/ppt/slides/slide544.xml" ContentType="application/vnd.openxmlformats-officedocument.presentationml.slide+xml"/>
  <Override PartName="/ppt/slides/slide545.xml" ContentType="application/vnd.openxmlformats-officedocument.presentationml.slide+xml"/>
  <Override PartName="/ppt/slides/slide546.xml" ContentType="application/vnd.openxmlformats-officedocument.presentationml.slide+xml"/>
  <Override PartName="/ppt/slides/slide547.xml" ContentType="application/vnd.openxmlformats-officedocument.presentationml.slide+xml"/>
  <Override PartName="/ppt/slides/slide548.xml" ContentType="application/vnd.openxmlformats-officedocument.presentationml.slide+xml"/>
  <Override PartName="/ppt/slides/slide549.xml" ContentType="application/vnd.openxmlformats-officedocument.presentationml.slide+xml"/>
  <Override PartName="/ppt/slides/slide550.xml" ContentType="application/vnd.openxmlformats-officedocument.presentationml.slide+xml"/>
  <Override PartName="/ppt/slides/slide551.xml" ContentType="application/vnd.openxmlformats-officedocument.presentationml.slide+xml"/>
  <Override PartName="/ppt/slides/slide552.xml" ContentType="application/vnd.openxmlformats-officedocument.presentationml.slide+xml"/>
  <Override PartName="/ppt/slides/slide553.xml" ContentType="application/vnd.openxmlformats-officedocument.presentationml.slide+xml"/>
  <Override PartName="/ppt/slides/slide554.xml" ContentType="application/vnd.openxmlformats-officedocument.presentationml.slide+xml"/>
  <Override PartName="/ppt/slides/slide555.xml" ContentType="application/vnd.openxmlformats-officedocument.presentationml.slide+xml"/>
  <Override PartName="/ppt/slides/slide556.xml" ContentType="application/vnd.openxmlformats-officedocument.presentationml.slide+xml"/>
  <Override PartName="/ppt/slides/slide557.xml" ContentType="application/vnd.openxmlformats-officedocument.presentationml.slide+xml"/>
  <Override PartName="/ppt/slides/slide558.xml" ContentType="application/vnd.openxmlformats-officedocument.presentationml.slide+xml"/>
  <Override PartName="/ppt/slides/slide559.xml" ContentType="application/vnd.openxmlformats-officedocument.presentationml.slide+xml"/>
  <Override PartName="/ppt/slides/slide560.xml" ContentType="application/vnd.openxmlformats-officedocument.presentationml.slide+xml"/>
  <Override PartName="/ppt/slides/slide561.xml" ContentType="application/vnd.openxmlformats-officedocument.presentationml.slide+xml"/>
  <Override PartName="/ppt/slides/slide562.xml" ContentType="application/vnd.openxmlformats-officedocument.presentationml.slide+xml"/>
  <Override PartName="/ppt/slides/slide563.xml" ContentType="application/vnd.openxmlformats-officedocument.presentationml.slide+xml"/>
  <Override PartName="/ppt/slides/slide564.xml" ContentType="application/vnd.openxmlformats-officedocument.presentationml.slide+xml"/>
  <Override PartName="/ppt/slides/slide565.xml" ContentType="application/vnd.openxmlformats-officedocument.presentationml.slide+xml"/>
  <Override PartName="/ppt/slides/slide566.xml" ContentType="application/vnd.openxmlformats-officedocument.presentationml.slide+xml"/>
  <Override PartName="/ppt/slides/slide567.xml" ContentType="application/vnd.openxmlformats-officedocument.presentationml.slide+xml"/>
  <Override PartName="/ppt/slides/slide568.xml" ContentType="application/vnd.openxmlformats-officedocument.presentationml.slide+xml"/>
  <Override PartName="/ppt/slides/slide569.xml" ContentType="application/vnd.openxmlformats-officedocument.presentationml.slide+xml"/>
  <Override PartName="/ppt/slides/slide570.xml" ContentType="application/vnd.openxmlformats-officedocument.presentationml.slide+xml"/>
  <Override PartName="/ppt/slides/slide571.xml" ContentType="application/vnd.openxmlformats-officedocument.presentationml.slide+xml"/>
  <Override PartName="/ppt/slides/slide572.xml" ContentType="application/vnd.openxmlformats-officedocument.presentationml.slide+xml"/>
  <Override PartName="/ppt/slides/slide573.xml" ContentType="application/vnd.openxmlformats-officedocument.presentationml.slide+xml"/>
  <Override PartName="/ppt/slides/slide574.xml" ContentType="application/vnd.openxmlformats-officedocument.presentationml.slide+xml"/>
  <Override PartName="/ppt/slides/slide575.xml" ContentType="application/vnd.openxmlformats-officedocument.presentationml.slide+xml"/>
  <Override PartName="/ppt/slides/slide576.xml" ContentType="application/vnd.openxmlformats-officedocument.presentationml.slide+xml"/>
  <Override PartName="/ppt/slides/slide577.xml" ContentType="application/vnd.openxmlformats-officedocument.presentationml.slide+xml"/>
  <Override PartName="/ppt/slides/slide578.xml" ContentType="application/vnd.openxmlformats-officedocument.presentationml.slide+xml"/>
  <Override PartName="/ppt/slides/slide579.xml" ContentType="application/vnd.openxmlformats-officedocument.presentationml.slide+xml"/>
  <Override PartName="/ppt/slides/slide580.xml" ContentType="application/vnd.openxmlformats-officedocument.presentationml.slide+xml"/>
  <Override PartName="/ppt/slides/slide581.xml" ContentType="application/vnd.openxmlformats-officedocument.presentationml.slide+xml"/>
  <Override PartName="/ppt/slides/slide582.xml" ContentType="application/vnd.openxmlformats-officedocument.presentationml.slide+xml"/>
  <Override PartName="/ppt/slides/slide583.xml" ContentType="application/vnd.openxmlformats-officedocument.presentationml.slide+xml"/>
  <Override PartName="/ppt/slides/slide584.xml" ContentType="application/vnd.openxmlformats-officedocument.presentationml.slide+xml"/>
  <Override PartName="/ppt/slides/slide585.xml" ContentType="application/vnd.openxmlformats-officedocument.presentationml.slide+xml"/>
  <Override PartName="/ppt/slides/slide586.xml" ContentType="application/vnd.openxmlformats-officedocument.presentationml.slide+xml"/>
  <Override PartName="/ppt/slides/slide587.xml" ContentType="application/vnd.openxmlformats-officedocument.presentationml.slide+xml"/>
  <Override PartName="/ppt/slides/slide588.xml" ContentType="application/vnd.openxmlformats-officedocument.presentationml.slide+xml"/>
  <Override PartName="/ppt/slides/slide589.xml" ContentType="application/vnd.openxmlformats-officedocument.presentationml.slide+xml"/>
  <Override PartName="/ppt/slides/slide590.xml" ContentType="application/vnd.openxmlformats-officedocument.presentationml.slide+xml"/>
  <Override PartName="/ppt/slides/slide591.xml" ContentType="application/vnd.openxmlformats-officedocument.presentationml.slide+xml"/>
  <Override PartName="/ppt/slides/slide592.xml" ContentType="application/vnd.openxmlformats-officedocument.presentationml.slide+xml"/>
  <Override PartName="/ppt/slides/slide593.xml" ContentType="application/vnd.openxmlformats-officedocument.presentationml.slide+xml"/>
  <Override PartName="/ppt/slides/slide594.xml" ContentType="application/vnd.openxmlformats-officedocument.presentationml.slide+xml"/>
  <Override PartName="/ppt/slides/slide595.xml" ContentType="application/vnd.openxmlformats-officedocument.presentationml.slide+xml"/>
  <Override PartName="/ppt/slides/slide596.xml" ContentType="application/vnd.openxmlformats-officedocument.presentationml.slide+xml"/>
  <Override PartName="/ppt/slides/slide597.xml" ContentType="application/vnd.openxmlformats-officedocument.presentationml.slide+xml"/>
  <Override PartName="/ppt/slides/slide598.xml" ContentType="application/vnd.openxmlformats-officedocument.presentationml.slide+xml"/>
  <Override PartName="/ppt/slides/slide599.xml" ContentType="application/vnd.openxmlformats-officedocument.presentationml.slide+xml"/>
  <Override PartName="/ppt/slides/slide600.xml" ContentType="application/vnd.openxmlformats-officedocument.presentationml.slide+xml"/>
  <Override PartName="/ppt/slides/slide601.xml" ContentType="application/vnd.openxmlformats-officedocument.presentationml.slide+xml"/>
  <Override PartName="/ppt/slides/slide602.xml" ContentType="application/vnd.openxmlformats-officedocument.presentationml.slide+xml"/>
  <Override PartName="/ppt/slides/slide603.xml" ContentType="application/vnd.openxmlformats-officedocument.presentationml.slide+xml"/>
  <Override PartName="/ppt/slides/slide604.xml" ContentType="application/vnd.openxmlformats-officedocument.presentationml.slide+xml"/>
  <Override PartName="/ppt/slides/slide605.xml" ContentType="application/vnd.openxmlformats-officedocument.presentationml.slide+xml"/>
  <Override PartName="/ppt/slides/slide606.xml" ContentType="application/vnd.openxmlformats-officedocument.presentationml.slide+xml"/>
  <Override PartName="/ppt/slides/slide607.xml" ContentType="application/vnd.openxmlformats-officedocument.presentationml.slide+xml"/>
  <Override PartName="/ppt/slides/slide608.xml" ContentType="application/vnd.openxmlformats-officedocument.presentationml.slide+xml"/>
  <Override PartName="/ppt/slides/slide609.xml" ContentType="application/vnd.openxmlformats-officedocument.presentationml.slide+xml"/>
  <Override PartName="/ppt/slides/slide610.xml" ContentType="application/vnd.openxmlformats-officedocument.presentationml.slide+xml"/>
  <Override PartName="/ppt/slides/slide611.xml" ContentType="application/vnd.openxmlformats-officedocument.presentationml.slide+xml"/>
  <Override PartName="/ppt/slides/slide612.xml" ContentType="application/vnd.openxmlformats-officedocument.presentationml.slide+xml"/>
  <Override PartName="/ppt/slides/slide613.xml" ContentType="application/vnd.openxmlformats-officedocument.presentationml.slide+xml"/>
  <Override PartName="/ppt/slides/slide614.xml" ContentType="application/vnd.openxmlformats-officedocument.presentationml.slide+xml"/>
  <Override PartName="/ppt/slides/slide615.xml" ContentType="application/vnd.openxmlformats-officedocument.presentationml.slide+xml"/>
  <Override PartName="/ppt/slides/slide616.xml" ContentType="application/vnd.openxmlformats-officedocument.presentationml.slide+xml"/>
  <Override PartName="/ppt/slides/slide617.xml" ContentType="application/vnd.openxmlformats-officedocument.presentationml.slide+xml"/>
  <Override PartName="/ppt/slides/slide618.xml" ContentType="application/vnd.openxmlformats-officedocument.presentationml.slide+xml"/>
  <Override PartName="/ppt/slides/slide619.xml" ContentType="application/vnd.openxmlformats-officedocument.presentationml.slide+xml"/>
  <Override PartName="/ppt/slides/slide620.xml" ContentType="application/vnd.openxmlformats-officedocument.presentationml.slide+xml"/>
  <Override PartName="/ppt/slides/slide621.xml" ContentType="application/vnd.openxmlformats-officedocument.presentationml.slide+xml"/>
  <Override PartName="/ppt/slides/slide622.xml" ContentType="application/vnd.openxmlformats-officedocument.presentationml.slide+xml"/>
  <Override PartName="/ppt/slides/slide623.xml" ContentType="application/vnd.openxmlformats-officedocument.presentationml.slide+xml"/>
  <Override PartName="/ppt/slides/slide624.xml" ContentType="application/vnd.openxmlformats-officedocument.presentationml.slide+xml"/>
  <Override PartName="/ppt/slides/slide625.xml" ContentType="application/vnd.openxmlformats-officedocument.presentationml.slide+xml"/>
  <Override PartName="/ppt/slides/slide626.xml" ContentType="application/vnd.openxmlformats-officedocument.presentationml.slide+xml"/>
  <Override PartName="/ppt/slides/slide627.xml" ContentType="application/vnd.openxmlformats-officedocument.presentationml.slide+xml"/>
  <Override PartName="/ppt/slides/slide628.xml" ContentType="application/vnd.openxmlformats-officedocument.presentationml.slide+xml"/>
  <Override PartName="/ppt/slides/slide629.xml" ContentType="application/vnd.openxmlformats-officedocument.presentationml.slide+xml"/>
  <Override PartName="/ppt/slides/slide630.xml" ContentType="application/vnd.openxmlformats-officedocument.presentationml.slide+xml"/>
  <Override PartName="/ppt/slides/slide631.xml" ContentType="application/vnd.openxmlformats-officedocument.presentationml.slide+xml"/>
  <Override PartName="/ppt/slides/slide632.xml" ContentType="application/vnd.openxmlformats-officedocument.presentationml.slide+xml"/>
  <Override PartName="/ppt/slides/slide633.xml" ContentType="application/vnd.openxmlformats-officedocument.presentationml.slide+xml"/>
  <Override PartName="/ppt/slides/slide634.xml" ContentType="application/vnd.openxmlformats-officedocument.presentationml.slide+xml"/>
  <Override PartName="/ppt/slides/slide635.xml" ContentType="application/vnd.openxmlformats-officedocument.presentationml.slide+xml"/>
  <Override PartName="/ppt/slides/slide636.xml" ContentType="application/vnd.openxmlformats-officedocument.presentationml.slide+xml"/>
  <Override PartName="/ppt/slides/slide637.xml" ContentType="application/vnd.openxmlformats-officedocument.presentationml.slide+xml"/>
  <Override PartName="/ppt/slides/slide638.xml" ContentType="application/vnd.openxmlformats-officedocument.presentationml.slide+xml"/>
  <Override PartName="/ppt/slides/slide639.xml" ContentType="application/vnd.openxmlformats-officedocument.presentationml.slide+xml"/>
  <Override PartName="/ppt/slides/slide640.xml" ContentType="application/vnd.openxmlformats-officedocument.presentationml.slide+xml"/>
  <Override PartName="/ppt/slides/slide641.xml" ContentType="application/vnd.openxmlformats-officedocument.presentationml.slide+xml"/>
  <Override PartName="/ppt/slides/slide642.xml" ContentType="application/vnd.openxmlformats-officedocument.presentationml.slide+xml"/>
  <Override PartName="/ppt/slides/slide643.xml" ContentType="application/vnd.openxmlformats-officedocument.presentationml.slide+xml"/>
  <Override PartName="/ppt/slides/slide644.xml" ContentType="application/vnd.openxmlformats-officedocument.presentationml.slide+xml"/>
  <Override PartName="/ppt/slides/slide645.xml" ContentType="application/vnd.openxmlformats-officedocument.presentationml.slide+xml"/>
  <Override PartName="/ppt/slides/slide646.xml" ContentType="application/vnd.openxmlformats-officedocument.presentationml.slide+xml"/>
  <Override PartName="/ppt/slides/slide647.xml" ContentType="application/vnd.openxmlformats-officedocument.presentationml.slide+xml"/>
  <Override PartName="/ppt/slides/slide648.xml" ContentType="application/vnd.openxmlformats-officedocument.presentationml.slide+xml"/>
  <Override PartName="/ppt/slides/slide649.xml" ContentType="application/vnd.openxmlformats-officedocument.presentationml.slide+xml"/>
  <Override PartName="/ppt/slides/slide650.xml" ContentType="application/vnd.openxmlformats-officedocument.presentationml.slide+xml"/>
  <Override PartName="/ppt/slides/slide651.xml" ContentType="application/vnd.openxmlformats-officedocument.presentationml.slide+xml"/>
  <Override PartName="/ppt/slides/slide652.xml" ContentType="application/vnd.openxmlformats-officedocument.presentationml.slide+xml"/>
  <Override PartName="/ppt/slides/slide653.xml" ContentType="application/vnd.openxmlformats-officedocument.presentationml.slide+xml"/>
  <Override PartName="/ppt/slides/slide654.xml" ContentType="application/vnd.openxmlformats-officedocument.presentationml.slide+xml"/>
  <Override PartName="/ppt/slides/slide655.xml" ContentType="application/vnd.openxmlformats-officedocument.presentationml.slide+xml"/>
  <Override PartName="/ppt/slides/slide656.xml" ContentType="application/vnd.openxmlformats-officedocument.presentationml.slide+xml"/>
  <Override PartName="/ppt/slides/slide657.xml" ContentType="application/vnd.openxmlformats-officedocument.presentationml.slide+xml"/>
  <Override PartName="/ppt/slides/slide658.xml" ContentType="application/vnd.openxmlformats-officedocument.presentationml.slide+xml"/>
  <Override PartName="/ppt/slides/slide659.xml" ContentType="application/vnd.openxmlformats-officedocument.presentationml.slide+xml"/>
  <Override PartName="/ppt/slides/slide660.xml" ContentType="application/vnd.openxmlformats-officedocument.presentationml.slide+xml"/>
  <Override PartName="/ppt/slides/slide661.xml" ContentType="application/vnd.openxmlformats-officedocument.presentationml.slide+xml"/>
  <Override PartName="/ppt/slides/slide662.xml" ContentType="application/vnd.openxmlformats-officedocument.presentationml.slide+xml"/>
  <Override PartName="/ppt/slides/slide663.xml" ContentType="application/vnd.openxmlformats-officedocument.presentationml.slide+xml"/>
  <Override PartName="/ppt/slides/slide664.xml" ContentType="application/vnd.openxmlformats-officedocument.presentationml.slide+xml"/>
  <Override PartName="/ppt/slides/slide665.xml" ContentType="application/vnd.openxmlformats-officedocument.presentationml.slide+xml"/>
  <Override PartName="/ppt/slides/slide666.xml" ContentType="application/vnd.openxmlformats-officedocument.presentationml.slide+xml"/>
  <Override PartName="/ppt/slides/slide667.xml" ContentType="application/vnd.openxmlformats-officedocument.presentationml.slide+xml"/>
  <Override PartName="/ppt/slides/slide668.xml" ContentType="application/vnd.openxmlformats-officedocument.presentationml.slide+xml"/>
  <Override PartName="/ppt/slides/slide669.xml" ContentType="application/vnd.openxmlformats-officedocument.presentationml.slide+xml"/>
  <Override PartName="/ppt/slides/slide670.xml" ContentType="application/vnd.openxmlformats-officedocument.presentationml.slide+xml"/>
  <Override PartName="/ppt/slides/slide671.xml" ContentType="application/vnd.openxmlformats-officedocument.presentationml.slide+xml"/>
  <Override PartName="/ppt/slides/slide672.xml" ContentType="application/vnd.openxmlformats-officedocument.presentationml.slide+xml"/>
  <Override PartName="/ppt/slides/slide673.xml" ContentType="application/vnd.openxmlformats-officedocument.presentationml.slide+xml"/>
  <Override PartName="/ppt/slides/slide674.xml" ContentType="application/vnd.openxmlformats-officedocument.presentationml.slide+xml"/>
  <Override PartName="/ppt/slides/slide675.xml" ContentType="application/vnd.openxmlformats-officedocument.presentationml.slide+xml"/>
  <Override PartName="/ppt/slides/slide676.xml" ContentType="application/vnd.openxmlformats-officedocument.presentationml.slide+xml"/>
  <Override PartName="/ppt/slides/slide677.xml" ContentType="application/vnd.openxmlformats-officedocument.presentationml.slide+xml"/>
  <Override PartName="/ppt/slides/slide678.xml" ContentType="application/vnd.openxmlformats-officedocument.presentationml.slide+xml"/>
  <Override PartName="/ppt/slides/slide679.xml" ContentType="application/vnd.openxmlformats-officedocument.presentationml.slide+xml"/>
  <Override PartName="/ppt/slides/slide680.xml" ContentType="application/vnd.openxmlformats-officedocument.presentationml.slide+xml"/>
  <Override PartName="/ppt/slides/slide681.xml" ContentType="application/vnd.openxmlformats-officedocument.presentationml.slide+xml"/>
  <Override PartName="/ppt/slides/slide682.xml" ContentType="application/vnd.openxmlformats-officedocument.presentationml.slide+xml"/>
  <Override PartName="/ppt/slides/slide683.xml" ContentType="application/vnd.openxmlformats-officedocument.presentationml.slide+xml"/>
  <Override PartName="/ppt/slides/slide684.xml" ContentType="application/vnd.openxmlformats-officedocument.presentationml.slide+xml"/>
  <Override PartName="/ppt/slides/slide685.xml" ContentType="application/vnd.openxmlformats-officedocument.presentationml.slide+xml"/>
  <Override PartName="/ppt/slides/slide686.xml" ContentType="application/vnd.openxmlformats-officedocument.presentationml.slide+xml"/>
  <Override PartName="/ppt/slides/slide687.xml" ContentType="application/vnd.openxmlformats-officedocument.presentationml.slide+xml"/>
  <Override PartName="/ppt/slides/slide688.xml" ContentType="application/vnd.openxmlformats-officedocument.presentationml.slide+xml"/>
  <Override PartName="/ppt/slides/slide689.xml" ContentType="application/vnd.openxmlformats-officedocument.presentationml.slide+xml"/>
  <Override PartName="/ppt/slides/slide690.xml" ContentType="application/vnd.openxmlformats-officedocument.presentationml.slide+xml"/>
  <Override PartName="/ppt/slides/slide691.xml" ContentType="application/vnd.openxmlformats-officedocument.presentationml.slide+xml"/>
  <Override PartName="/ppt/slides/slide692.xml" ContentType="application/vnd.openxmlformats-officedocument.presentationml.slide+xml"/>
  <Override PartName="/ppt/slides/slide693.xml" ContentType="application/vnd.openxmlformats-officedocument.presentationml.slide+xml"/>
  <Override PartName="/ppt/slides/slide694.xml" ContentType="application/vnd.openxmlformats-officedocument.presentationml.slide+xml"/>
  <Override PartName="/ppt/slides/slide695.xml" ContentType="application/vnd.openxmlformats-officedocument.presentationml.slide+xml"/>
  <Override PartName="/ppt/slides/slide696.xml" ContentType="application/vnd.openxmlformats-officedocument.presentationml.slide+xml"/>
  <Override PartName="/ppt/slides/slide697.xml" ContentType="application/vnd.openxmlformats-officedocument.presentationml.slide+xml"/>
  <Override PartName="/ppt/slides/slide698.xml" ContentType="application/vnd.openxmlformats-officedocument.presentationml.slide+xml"/>
  <Override PartName="/ppt/slides/slide699.xml" ContentType="application/vnd.openxmlformats-officedocument.presentationml.slide+xml"/>
  <Override PartName="/ppt/slides/slide700.xml" ContentType="application/vnd.openxmlformats-officedocument.presentationml.slide+xml"/>
  <Override PartName="/ppt/slides/slide701.xml" ContentType="application/vnd.openxmlformats-officedocument.presentationml.slide+xml"/>
  <Override PartName="/ppt/slides/slide702.xml" ContentType="application/vnd.openxmlformats-officedocument.presentationml.slide+xml"/>
  <Override PartName="/ppt/slides/slide703.xml" ContentType="application/vnd.openxmlformats-officedocument.presentationml.slide+xml"/>
  <Override PartName="/ppt/slides/slide704.xml" ContentType="application/vnd.openxmlformats-officedocument.presentationml.slide+xml"/>
  <Override PartName="/ppt/slides/slide705.xml" ContentType="application/vnd.openxmlformats-officedocument.presentationml.slide+xml"/>
  <Override PartName="/ppt/slides/slide706.xml" ContentType="application/vnd.openxmlformats-officedocument.presentationml.slide+xml"/>
  <Override PartName="/ppt/slides/slide707.xml" ContentType="application/vnd.openxmlformats-officedocument.presentationml.slide+xml"/>
  <Override PartName="/ppt/slides/slide708.xml" ContentType="application/vnd.openxmlformats-officedocument.presentationml.slide+xml"/>
  <Override PartName="/ppt/slides/slide709.xml" ContentType="application/vnd.openxmlformats-officedocument.presentationml.slide+xml"/>
  <Override PartName="/ppt/slides/slide710.xml" ContentType="application/vnd.openxmlformats-officedocument.presentationml.slide+xml"/>
  <Override PartName="/ppt/slides/slide711.xml" ContentType="application/vnd.openxmlformats-officedocument.presentationml.slide+xml"/>
  <Override PartName="/ppt/slides/slide712.xml" ContentType="application/vnd.openxmlformats-officedocument.presentationml.slide+xml"/>
  <Override PartName="/ppt/slides/slide713.xml" ContentType="application/vnd.openxmlformats-officedocument.presentationml.slide+xml"/>
  <Override PartName="/ppt/slides/slide714.xml" ContentType="application/vnd.openxmlformats-officedocument.presentationml.slide+xml"/>
  <Override PartName="/ppt/slides/slide715.xml" ContentType="application/vnd.openxmlformats-officedocument.presentationml.slide+xml"/>
  <Override PartName="/ppt/slides/slide716.xml" ContentType="application/vnd.openxmlformats-officedocument.presentationml.slide+xml"/>
  <Override PartName="/ppt/slides/slide717.xml" ContentType="application/vnd.openxmlformats-officedocument.presentationml.slide+xml"/>
  <Override PartName="/ppt/slides/slide718.xml" ContentType="application/vnd.openxmlformats-officedocument.presentationml.slide+xml"/>
  <Override PartName="/ppt/slides/slide719.xml" ContentType="application/vnd.openxmlformats-officedocument.presentationml.slide+xml"/>
  <Override PartName="/ppt/slides/slide720.xml" ContentType="application/vnd.openxmlformats-officedocument.presentationml.slide+xml"/>
  <Override PartName="/ppt/slides/slide721.xml" ContentType="application/vnd.openxmlformats-officedocument.presentationml.slide+xml"/>
  <Override PartName="/ppt/slides/slide722.xml" ContentType="application/vnd.openxmlformats-officedocument.presentationml.slide+xml"/>
  <Override PartName="/ppt/slides/slide723.xml" ContentType="application/vnd.openxmlformats-officedocument.presentationml.slide+xml"/>
  <Override PartName="/ppt/slides/slide724.xml" ContentType="application/vnd.openxmlformats-officedocument.presentationml.slide+xml"/>
  <Override PartName="/ppt/slides/slide725.xml" ContentType="application/vnd.openxmlformats-officedocument.presentationml.slide+xml"/>
  <Override PartName="/ppt/slides/slide726.xml" ContentType="application/vnd.openxmlformats-officedocument.presentationml.slide+xml"/>
  <Override PartName="/ppt/slides/slide727.xml" ContentType="application/vnd.openxmlformats-officedocument.presentationml.slide+xml"/>
  <Override PartName="/ppt/slides/slide728.xml" ContentType="application/vnd.openxmlformats-officedocument.presentationml.slide+xml"/>
  <Override PartName="/ppt/slides/slide729.xml" ContentType="application/vnd.openxmlformats-officedocument.presentationml.slide+xml"/>
  <Override PartName="/ppt/slides/slide730.xml" ContentType="application/vnd.openxmlformats-officedocument.presentationml.slide+xml"/>
  <Override PartName="/ppt/slides/slide731.xml" ContentType="application/vnd.openxmlformats-officedocument.presentationml.slide+xml"/>
  <Override PartName="/ppt/slides/slide732.xml" ContentType="application/vnd.openxmlformats-officedocument.presentationml.slide+xml"/>
  <Override PartName="/ppt/slides/slide733.xml" ContentType="application/vnd.openxmlformats-officedocument.presentationml.slide+xml"/>
  <Override PartName="/ppt/slides/slide734.xml" ContentType="application/vnd.openxmlformats-officedocument.presentationml.slide+xml"/>
  <Override PartName="/ppt/slides/slide735.xml" ContentType="application/vnd.openxmlformats-officedocument.presentationml.slide+xml"/>
  <Override PartName="/ppt/slides/slide736.xml" ContentType="application/vnd.openxmlformats-officedocument.presentationml.slide+xml"/>
  <Override PartName="/ppt/slides/slide737.xml" ContentType="application/vnd.openxmlformats-officedocument.presentationml.slide+xml"/>
  <Override PartName="/ppt/slides/slide738.xml" ContentType="application/vnd.openxmlformats-officedocument.presentationml.slide+xml"/>
  <Override PartName="/ppt/slides/slide739.xml" ContentType="application/vnd.openxmlformats-officedocument.presentationml.slide+xml"/>
  <Override PartName="/ppt/slides/slide740.xml" ContentType="application/vnd.openxmlformats-officedocument.presentationml.slide+xml"/>
  <Override PartName="/ppt/slides/slide741.xml" ContentType="application/vnd.openxmlformats-officedocument.presentationml.slide+xml"/>
  <Override PartName="/ppt/slides/slide742.xml" ContentType="application/vnd.openxmlformats-officedocument.presentationml.slide+xml"/>
  <Override PartName="/ppt/slides/slide743.xml" ContentType="application/vnd.openxmlformats-officedocument.presentationml.slide+xml"/>
  <Override PartName="/ppt/slides/slide744.xml" ContentType="application/vnd.openxmlformats-officedocument.presentationml.slide+xml"/>
  <Override PartName="/ppt/slides/slide745.xml" ContentType="application/vnd.openxmlformats-officedocument.presentationml.slide+xml"/>
  <Override PartName="/ppt/slides/slide746.xml" ContentType="application/vnd.openxmlformats-officedocument.presentationml.slide+xml"/>
  <Override PartName="/ppt/slides/slide747.xml" ContentType="application/vnd.openxmlformats-officedocument.presentationml.slide+xml"/>
  <Override PartName="/ppt/slides/slide748.xml" ContentType="application/vnd.openxmlformats-officedocument.presentationml.slide+xml"/>
  <Override PartName="/ppt/slides/slide749.xml" ContentType="application/vnd.openxmlformats-officedocument.presentationml.slide+xml"/>
  <Override PartName="/ppt/slides/slide750.xml" ContentType="application/vnd.openxmlformats-officedocument.presentationml.slide+xml"/>
  <Override PartName="/ppt/slides/slide751.xml" ContentType="application/vnd.openxmlformats-officedocument.presentationml.slide+xml"/>
  <Override PartName="/ppt/slides/slide752.xml" ContentType="application/vnd.openxmlformats-officedocument.presentationml.slide+xml"/>
  <Override PartName="/ppt/slides/slide753.xml" ContentType="application/vnd.openxmlformats-officedocument.presentationml.slide+xml"/>
  <Override PartName="/ppt/slides/slide754.xml" ContentType="application/vnd.openxmlformats-officedocument.presentationml.slide+xml"/>
  <Override PartName="/ppt/slides/slide755.xml" ContentType="application/vnd.openxmlformats-officedocument.presentationml.slide+xml"/>
  <Override PartName="/ppt/slides/slide756.xml" ContentType="application/vnd.openxmlformats-officedocument.presentationml.slide+xml"/>
  <Override PartName="/ppt/slides/slide757.xml" ContentType="application/vnd.openxmlformats-officedocument.presentationml.slide+xml"/>
  <Override PartName="/ppt/slides/slide758.xml" ContentType="application/vnd.openxmlformats-officedocument.presentationml.slide+xml"/>
  <Override PartName="/ppt/slides/slide759.xml" ContentType="application/vnd.openxmlformats-officedocument.presentationml.slide+xml"/>
  <Override PartName="/ppt/slides/slide760.xml" ContentType="application/vnd.openxmlformats-officedocument.presentationml.slide+xml"/>
  <Override PartName="/ppt/slides/slide761.xml" ContentType="application/vnd.openxmlformats-officedocument.presentationml.slide+xml"/>
  <Override PartName="/ppt/slides/slide762.xml" ContentType="application/vnd.openxmlformats-officedocument.presentationml.slide+xml"/>
  <Override PartName="/ppt/slides/slide763.xml" ContentType="application/vnd.openxmlformats-officedocument.presentationml.slide+xml"/>
  <Override PartName="/ppt/slides/slide764.xml" ContentType="application/vnd.openxmlformats-officedocument.presentationml.slide+xml"/>
  <Override PartName="/ppt/slides/slide765.xml" ContentType="application/vnd.openxmlformats-officedocument.presentationml.slide+xml"/>
  <Override PartName="/ppt/slides/slide766.xml" ContentType="application/vnd.openxmlformats-officedocument.presentationml.slide+xml"/>
  <Override PartName="/ppt/slides/slide767.xml" ContentType="application/vnd.openxmlformats-officedocument.presentationml.slide+xml"/>
  <Override PartName="/ppt/slides/slide768.xml" ContentType="application/vnd.openxmlformats-officedocument.presentationml.slide+xml"/>
  <Override PartName="/ppt/slides/slide769.xml" ContentType="application/vnd.openxmlformats-officedocument.presentationml.slide+xml"/>
  <Override PartName="/ppt/slides/slide770.xml" ContentType="application/vnd.openxmlformats-officedocument.presentationml.slide+xml"/>
  <Override PartName="/ppt/slides/slide771.xml" ContentType="application/vnd.openxmlformats-officedocument.presentationml.slide+xml"/>
  <Override PartName="/ppt/slides/slide772.xml" ContentType="application/vnd.openxmlformats-officedocument.presentationml.slide+xml"/>
  <Override PartName="/ppt/slides/slide773.xml" ContentType="application/vnd.openxmlformats-officedocument.presentationml.slide+xml"/>
  <Override PartName="/ppt/slides/slide774.xml" ContentType="application/vnd.openxmlformats-officedocument.presentationml.slide+xml"/>
  <Override PartName="/ppt/slides/slide775.xml" ContentType="application/vnd.openxmlformats-officedocument.presentationml.slide+xml"/>
  <Override PartName="/ppt/slides/slide776.xml" ContentType="application/vnd.openxmlformats-officedocument.presentationml.slide+xml"/>
  <Override PartName="/ppt/slides/slide777.xml" ContentType="application/vnd.openxmlformats-officedocument.presentationml.slide+xml"/>
  <Override PartName="/ppt/slides/slide778.xml" ContentType="application/vnd.openxmlformats-officedocument.presentationml.slide+xml"/>
  <Override PartName="/ppt/slides/slide779.xml" ContentType="application/vnd.openxmlformats-officedocument.presentationml.slide+xml"/>
  <Override PartName="/ppt/slides/slide780.xml" ContentType="application/vnd.openxmlformats-officedocument.presentationml.slide+xml"/>
  <Override PartName="/ppt/slides/slide781.xml" ContentType="application/vnd.openxmlformats-officedocument.presentationml.slide+xml"/>
  <Override PartName="/ppt/slides/slide782.xml" ContentType="application/vnd.openxmlformats-officedocument.presentationml.slide+xml"/>
  <Override PartName="/ppt/slides/slide783.xml" ContentType="application/vnd.openxmlformats-officedocument.presentationml.slide+xml"/>
  <Override PartName="/ppt/slides/slide784.xml" ContentType="application/vnd.openxmlformats-officedocument.presentationml.slide+xml"/>
  <Override PartName="/ppt/slides/slide785.xml" ContentType="application/vnd.openxmlformats-officedocument.presentationml.slide+xml"/>
  <Override PartName="/ppt/slides/slide786.xml" ContentType="application/vnd.openxmlformats-officedocument.presentationml.slide+xml"/>
  <Override PartName="/ppt/slides/slide787.xml" ContentType="application/vnd.openxmlformats-officedocument.presentationml.slide+xml"/>
  <Override PartName="/ppt/slides/slide788.xml" ContentType="application/vnd.openxmlformats-officedocument.presentationml.slide+xml"/>
  <Override PartName="/ppt/slides/slide789.xml" ContentType="application/vnd.openxmlformats-officedocument.presentationml.slide+xml"/>
  <Override PartName="/ppt/slides/slide790.xml" ContentType="application/vnd.openxmlformats-officedocument.presentationml.slide+xml"/>
  <Override PartName="/ppt/slides/slide791.xml" ContentType="application/vnd.openxmlformats-officedocument.presentationml.slide+xml"/>
  <Override PartName="/ppt/slides/slide792.xml" ContentType="application/vnd.openxmlformats-officedocument.presentationml.slide+xml"/>
  <Override PartName="/ppt/slides/slide793.xml" ContentType="application/vnd.openxmlformats-officedocument.presentationml.slide+xml"/>
  <Override PartName="/ppt/slides/slide794.xml" ContentType="application/vnd.openxmlformats-officedocument.presentationml.slide+xml"/>
  <Override PartName="/ppt/slides/slide795.xml" ContentType="application/vnd.openxmlformats-officedocument.presentationml.slide+xml"/>
  <Override PartName="/ppt/slides/slide796.xml" ContentType="application/vnd.openxmlformats-officedocument.presentationml.slide+xml"/>
  <Override PartName="/ppt/slides/slide797.xml" ContentType="application/vnd.openxmlformats-officedocument.presentationml.slide+xml"/>
  <Override PartName="/ppt/slides/slide798.xml" ContentType="application/vnd.openxmlformats-officedocument.presentationml.slide+xml"/>
  <Override PartName="/ppt/slides/slide799.xml" ContentType="application/vnd.openxmlformats-officedocument.presentationml.slide+xml"/>
  <Override PartName="/ppt/slides/slide800.xml" ContentType="application/vnd.openxmlformats-officedocument.presentationml.slide+xml"/>
  <Override PartName="/ppt/slides/slide801.xml" ContentType="application/vnd.openxmlformats-officedocument.presentationml.slide+xml"/>
  <Override PartName="/ppt/slides/slide802.xml" ContentType="application/vnd.openxmlformats-officedocument.presentationml.slide+xml"/>
  <Override PartName="/ppt/slides/slide803.xml" ContentType="application/vnd.openxmlformats-officedocument.presentationml.slide+xml"/>
  <Override PartName="/ppt/slides/slide804.xml" ContentType="application/vnd.openxmlformats-officedocument.presentationml.slide+xml"/>
  <Override PartName="/ppt/slides/slide805.xml" ContentType="application/vnd.openxmlformats-officedocument.presentationml.slide+xml"/>
  <Override PartName="/ppt/slides/slide806.xml" ContentType="application/vnd.openxmlformats-officedocument.presentationml.slide+xml"/>
  <Override PartName="/ppt/slides/slide807.xml" ContentType="application/vnd.openxmlformats-officedocument.presentationml.slide+xml"/>
  <Override PartName="/ppt/slides/slide808.xml" ContentType="application/vnd.openxmlformats-officedocument.presentationml.slide+xml"/>
  <Override PartName="/ppt/slides/slide809.xml" ContentType="application/vnd.openxmlformats-officedocument.presentationml.slide+xml"/>
  <Override PartName="/ppt/slides/slide810.xml" ContentType="application/vnd.openxmlformats-officedocument.presentationml.slide+xml"/>
  <Override PartName="/ppt/slides/slide811.xml" ContentType="application/vnd.openxmlformats-officedocument.presentationml.slide+xml"/>
  <Override PartName="/ppt/slides/slide812.xml" ContentType="application/vnd.openxmlformats-officedocument.presentationml.slide+xml"/>
  <Override PartName="/ppt/slides/slide813.xml" ContentType="application/vnd.openxmlformats-officedocument.presentationml.slide+xml"/>
  <Override PartName="/ppt/slides/slide814.xml" ContentType="application/vnd.openxmlformats-officedocument.presentationml.slide+xml"/>
  <Override PartName="/ppt/slides/slide815.xml" ContentType="application/vnd.openxmlformats-officedocument.presentationml.slide+xml"/>
  <Override PartName="/ppt/slides/slide816.xml" ContentType="application/vnd.openxmlformats-officedocument.presentationml.slide+xml"/>
  <Override PartName="/ppt/slides/slide817.xml" ContentType="application/vnd.openxmlformats-officedocument.presentationml.slide+xml"/>
  <Override PartName="/ppt/slides/slide818.xml" ContentType="application/vnd.openxmlformats-officedocument.presentationml.slide+xml"/>
  <Override PartName="/ppt/slides/slide819.xml" ContentType="application/vnd.openxmlformats-officedocument.presentationml.slide+xml"/>
  <Override PartName="/ppt/slides/slide820.xml" ContentType="application/vnd.openxmlformats-officedocument.presentationml.slide+xml"/>
  <Override PartName="/ppt/slides/slide821.xml" ContentType="application/vnd.openxmlformats-officedocument.presentationml.slide+xml"/>
  <Override PartName="/ppt/slides/slide822.xml" ContentType="application/vnd.openxmlformats-officedocument.presentationml.slide+xml"/>
  <Override PartName="/ppt/slides/slide823.xml" ContentType="application/vnd.openxmlformats-officedocument.presentationml.slide+xml"/>
  <Override PartName="/ppt/slides/slide824.xml" ContentType="application/vnd.openxmlformats-officedocument.presentationml.slide+xml"/>
  <Override PartName="/ppt/slides/slide8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84" r:id="rId1"/>
  </p:sldMasterIdLst>
  <p:notesMasterIdLst>
    <p:notesMasterId r:id="rId827"/>
  </p:notesMasterIdLst>
  <p:sldIdLst>
    <p:sldId id="256" r:id="rId2"/>
    <p:sldId id="2871" r:id="rId3"/>
    <p:sldId id="3736" r:id="rId4"/>
    <p:sldId id="1662" r:id="rId5"/>
    <p:sldId id="1430" r:id="rId6"/>
    <p:sldId id="2150" r:id="rId7"/>
    <p:sldId id="3189" r:id="rId8"/>
    <p:sldId id="4289" r:id="rId9"/>
    <p:sldId id="3221" r:id="rId10"/>
    <p:sldId id="3217" r:id="rId11"/>
    <p:sldId id="3218" r:id="rId12"/>
    <p:sldId id="3216" r:id="rId13"/>
    <p:sldId id="3219" r:id="rId14"/>
    <p:sldId id="3222" r:id="rId15"/>
    <p:sldId id="3223" r:id="rId16"/>
    <p:sldId id="3224" r:id="rId17"/>
    <p:sldId id="3220" r:id="rId18"/>
    <p:sldId id="3192" r:id="rId19"/>
    <p:sldId id="2168" r:id="rId20"/>
    <p:sldId id="1431" r:id="rId21"/>
    <p:sldId id="1432" r:id="rId22"/>
    <p:sldId id="1447" r:id="rId23"/>
    <p:sldId id="1444" r:id="rId24"/>
    <p:sldId id="2176" r:id="rId25"/>
    <p:sldId id="2177" r:id="rId26"/>
    <p:sldId id="2178" r:id="rId27"/>
    <p:sldId id="1328" r:id="rId28"/>
    <p:sldId id="3225" r:id="rId29"/>
    <p:sldId id="3226" r:id="rId30"/>
    <p:sldId id="1331" r:id="rId31"/>
    <p:sldId id="2253" r:id="rId32"/>
    <p:sldId id="2254" r:id="rId33"/>
    <p:sldId id="3229" r:id="rId34"/>
    <p:sldId id="3230" r:id="rId35"/>
    <p:sldId id="3227" r:id="rId36"/>
    <p:sldId id="3228" r:id="rId37"/>
    <p:sldId id="1350" r:id="rId38"/>
    <p:sldId id="1352" r:id="rId39"/>
    <p:sldId id="1353" r:id="rId40"/>
    <p:sldId id="1354" r:id="rId41"/>
    <p:sldId id="1425" r:id="rId42"/>
    <p:sldId id="1426" r:id="rId43"/>
    <p:sldId id="2252" r:id="rId44"/>
    <p:sldId id="2246" r:id="rId45"/>
    <p:sldId id="3202" r:id="rId46"/>
    <p:sldId id="3234" r:id="rId47"/>
    <p:sldId id="3235" r:id="rId48"/>
    <p:sldId id="2329" r:id="rId49"/>
    <p:sldId id="2330" r:id="rId50"/>
    <p:sldId id="2331" r:id="rId51"/>
    <p:sldId id="3212" r:id="rId52"/>
    <p:sldId id="3203" r:id="rId53"/>
    <p:sldId id="2332" r:id="rId54"/>
    <p:sldId id="3204" r:id="rId55"/>
    <p:sldId id="3205" r:id="rId56"/>
    <p:sldId id="3272" r:id="rId57"/>
    <p:sldId id="3289" r:id="rId58"/>
    <p:sldId id="3290" r:id="rId59"/>
    <p:sldId id="3291" r:id="rId60"/>
    <p:sldId id="2281" r:id="rId61"/>
    <p:sldId id="2283" r:id="rId62"/>
    <p:sldId id="2284" r:id="rId63"/>
    <p:sldId id="2285" r:id="rId64"/>
    <p:sldId id="3236" r:id="rId65"/>
    <p:sldId id="2277" r:id="rId66"/>
    <p:sldId id="2278" r:id="rId67"/>
    <p:sldId id="2317" r:id="rId68"/>
    <p:sldId id="2318" r:id="rId69"/>
    <p:sldId id="2319" r:id="rId70"/>
    <p:sldId id="3270" r:id="rId71"/>
    <p:sldId id="2279" r:id="rId72"/>
    <p:sldId id="3275" r:id="rId73"/>
    <p:sldId id="3276" r:id="rId74"/>
    <p:sldId id="3271" r:id="rId75"/>
    <p:sldId id="2325" r:id="rId76"/>
    <p:sldId id="3280" r:id="rId77"/>
    <p:sldId id="3277" r:id="rId78"/>
    <p:sldId id="3281" r:id="rId79"/>
    <p:sldId id="3283" r:id="rId80"/>
    <p:sldId id="2327" r:id="rId81"/>
    <p:sldId id="2328" r:id="rId82"/>
    <p:sldId id="4224" r:id="rId83"/>
    <p:sldId id="4225" r:id="rId84"/>
    <p:sldId id="4226" r:id="rId85"/>
    <p:sldId id="4227" r:id="rId86"/>
    <p:sldId id="4228" r:id="rId87"/>
    <p:sldId id="4229" r:id="rId88"/>
    <p:sldId id="4230" r:id="rId89"/>
    <p:sldId id="4231" r:id="rId90"/>
    <p:sldId id="4232" r:id="rId91"/>
    <p:sldId id="4233" r:id="rId92"/>
    <p:sldId id="4234" r:id="rId93"/>
    <p:sldId id="4235" r:id="rId94"/>
    <p:sldId id="4236" r:id="rId95"/>
    <p:sldId id="4274" r:id="rId96"/>
    <p:sldId id="4237" r:id="rId97"/>
    <p:sldId id="4238" r:id="rId98"/>
    <p:sldId id="4239" r:id="rId99"/>
    <p:sldId id="4240" r:id="rId100"/>
    <p:sldId id="4241" r:id="rId101"/>
    <p:sldId id="4242" r:id="rId102"/>
    <p:sldId id="4243" r:id="rId103"/>
    <p:sldId id="4244" r:id="rId104"/>
    <p:sldId id="4245" r:id="rId105"/>
    <p:sldId id="4246" r:id="rId106"/>
    <p:sldId id="4247" r:id="rId107"/>
    <p:sldId id="4248" r:id="rId108"/>
    <p:sldId id="4249" r:id="rId109"/>
    <p:sldId id="4250" r:id="rId110"/>
    <p:sldId id="4251" r:id="rId111"/>
    <p:sldId id="4252" r:id="rId112"/>
    <p:sldId id="4253" r:id="rId113"/>
    <p:sldId id="4254" r:id="rId114"/>
    <p:sldId id="4255" r:id="rId115"/>
    <p:sldId id="4256" r:id="rId116"/>
    <p:sldId id="4257" r:id="rId117"/>
    <p:sldId id="4258" r:id="rId118"/>
    <p:sldId id="4259" r:id="rId119"/>
    <p:sldId id="4260" r:id="rId120"/>
    <p:sldId id="4261" r:id="rId121"/>
    <p:sldId id="4262" r:id="rId122"/>
    <p:sldId id="4263" r:id="rId123"/>
    <p:sldId id="4264" r:id="rId124"/>
    <p:sldId id="4265" r:id="rId125"/>
    <p:sldId id="4266" r:id="rId126"/>
    <p:sldId id="4267" r:id="rId127"/>
    <p:sldId id="4268" r:id="rId128"/>
    <p:sldId id="4269" r:id="rId129"/>
    <p:sldId id="4270" r:id="rId130"/>
    <p:sldId id="4271" r:id="rId131"/>
    <p:sldId id="4272" r:id="rId132"/>
    <p:sldId id="4273" r:id="rId133"/>
    <p:sldId id="3420" r:id="rId134"/>
    <p:sldId id="3305" r:id="rId135"/>
    <p:sldId id="3325" r:id="rId136"/>
    <p:sldId id="3311" r:id="rId137"/>
    <p:sldId id="3310" r:id="rId138"/>
    <p:sldId id="3312" r:id="rId139"/>
    <p:sldId id="3313" r:id="rId140"/>
    <p:sldId id="3314" r:id="rId141"/>
    <p:sldId id="3315" r:id="rId142"/>
    <p:sldId id="3320" r:id="rId143"/>
    <p:sldId id="3316" r:id="rId144"/>
    <p:sldId id="3321" r:id="rId145"/>
    <p:sldId id="3416" r:id="rId146"/>
    <p:sldId id="3417" r:id="rId147"/>
    <p:sldId id="3418" r:id="rId148"/>
    <p:sldId id="3326" r:id="rId149"/>
    <p:sldId id="3318" r:id="rId150"/>
    <p:sldId id="3319" r:id="rId151"/>
    <p:sldId id="3327" r:id="rId152"/>
    <p:sldId id="3322" r:id="rId153"/>
    <p:sldId id="1453" r:id="rId154"/>
    <p:sldId id="1456" r:id="rId155"/>
    <p:sldId id="1458" r:id="rId156"/>
    <p:sldId id="1459" r:id="rId157"/>
    <p:sldId id="1461" r:id="rId158"/>
    <p:sldId id="1463" r:id="rId159"/>
    <p:sldId id="1464" r:id="rId160"/>
    <p:sldId id="1466" r:id="rId161"/>
    <p:sldId id="1467" r:id="rId162"/>
    <p:sldId id="1511" r:id="rId163"/>
    <p:sldId id="3328" r:id="rId164"/>
    <p:sldId id="3324" r:id="rId165"/>
    <p:sldId id="3421" r:id="rId166"/>
    <p:sldId id="3422" r:id="rId167"/>
    <p:sldId id="3423" r:id="rId168"/>
    <p:sldId id="3424" r:id="rId169"/>
    <p:sldId id="3425" r:id="rId170"/>
    <p:sldId id="3426" r:id="rId171"/>
    <p:sldId id="3427" r:id="rId172"/>
    <p:sldId id="3428" r:id="rId173"/>
    <p:sldId id="3442" r:id="rId174"/>
    <p:sldId id="3443" r:id="rId175"/>
    <p:sldId id="3444" r:id="rId176"/>
    <p:sldId id="3449" r:id="rId177"/>
    <p:sldId id="3445" r:id="rId178"/>
    <p:sldId id="3446" r:id="rId179"/>
    <p:sldId id="3447" r:id="rId180"/>
    <p:sldId id="3448" r:id="rId181"/>
    <p:sldId id="3441" r:id="rId182"/>
    <p:sldId id="3432" r:id="rId183"/>
    <p:sldId id="3430" r:id="rId184"/>
    <p:sldId id="3431" r:id="rId185"/>
    <p:sldId id="3433" r:id="rId186"/>
    <p:sldId id="1517" r:id="rId187"/>
    <p:sldId id="1523" r:id="rId188"/>
    <p:sldId id="1524" r:id="rId189"/>
    <p:sldId id="1525" r:id="rId190"/>
    <p:sldId id="1526" r:id="rId191"/>
    <p:sldId id="1527" r:id="rId192"/>
    <p:sldId id="1530" r:id="rId193"/>
    <p:sldId id="1531" r:id="rId194"/>
    <p:sldId id="1533" r:id="rId195"/>
    <p:sldId id="1534" r:id="rId196"/>
    <p:sldId id="1535" r:id="rId197"/>
    <p:sldId id="1536" r:id="rId198"/>
    <p:sldId id="1537" r:id="rId199"/>
    <p:sldId id="1538" r:id="rId200"/>
    <p:sldId id="1540" r:id="rId201"/>
    <p:sldId id="1542" r:id="rId202"/>
    <p:sldId id="1543" r:id="rId203"/>
    <p:sldId id="1545" r:id="rId204"/>
    <p:sldId id="1546" r:id="rId205"/>
    <p:sldId id="1547" r:id="rId206"/>
    <p:sldId id="1548" r:id="rId207"/>
    <p:sldId id="1549" r:id="rId208"/>
    <p:sldId id="1551" r:id="rId209"/>
    <p:sldId id="1552" r:id="rId210"/>
    <p:sldId id="1553" r:id="rId211"/>
    <p:sldId id="1554" r:id="rId212"/>
    <p:sldId id="1555" r:id="rId213"/>
    <p:sldId id="1556" r:id="rId214"/>
    <p:sldId id="1557" r:id="rId215"/>
    <p:sldId id="1558" r:id="rId216"/>
    <p:sldId id="1560" r:id="rId217"/>
    <p:sldId id="1561" r:id="rId218"/>
    <p:sldId id="1573" r:id="rId219"/>
    <p:sldId id="1574" r:id="rId220"/>
    <p:sldId id="1575" r:id="rId221"/>
    <p:sldId id="1576" r:id="rId222"/>
    <p:sldId id="1577" r:id="rId223"/>
    <p:sldId id="1578" r:id="rId224"/>
    <p:sldId id="1579" r:id="rId225"/>
    <p:sldId id="1580" r:id="rId226"/>
    <p:sldId id="1581" r:id="rId227"/>
    <p:sldId id="1582" r:id="rId228"/>
    <p:sldId id="1583" r:id="rId229"/>
    <p:sldId id="1584" r:id="rId230"/>
    <p:sldId id="1586" r:id="rId231"/>
    <p:sldId id="1588" r:id="rId232"/>
    <p:sldId id="1590" r:id="rId233"/>
    <p:sldId id="1591" r:id="rId234"/>
    <p:sldId id="1592" r:id="rId235"/>
    <p:sldId id="3419" r:id="rId236"/>
    <p:sldId id="1594" r:id="rId237"/>
    <p:sldId id="1595" r:id="rId238"/>
    <p:sldId id="1597" r:id="rId239"/>
    <p:sldId id="1599" r:id="rId240"/>
    <p:sldId id="1600" r:id="rId241"/>
    <p:sldId id="1601" r:id="rId242"/>
    <p:sldId id="1602" r:id="rId243"/>
    <p:sldId id="1603" r:id="rId244"/>
    <p:sldId id="1604" r:id="rId245"/>
    <p:sldId id="1605" r:id="rId246"/>
    <p:sldId id="1606" r:id="rId247"/>
    <p:sldId id="1607" r:id="rId248"/>
    <p:sldId id="1608" r:id="rId249"/>
    <p:sldId id="1613" r:id="rId250"/>
    <p:sldId id="1614" r:id="rId251"/>
    <p:sldId id="1615" r:id="rId252"/>
    <p:sldId id="1616" r:id="rId253"/>
    <p:sldId id="1617" r:id="rId254"/>
    <p:sldId id="1618" r:id="rId255"/>
    <p:sldId id="1619" r:id="rId256"/>
    <p:sldId id="1620" r:id="rId257"/>
    <p:sldId id="1621" r:id="rId258"/>
    <p:sldId id="1622" r:id="rId259"/>
    <p:sldId id="1623" r:id="rId260"/>
    <p:sldId id="1624" r:id="rId261"/>
    <p:sldId id="1625" r:id="rId262"/>
    <p:sldId id="1626" r:id="rId263"/>
    <p:sldId id="1627" r:id="rId264"/>
    <p:sldId id="1628" r:id="rId265"/>
    <p:sldId id="1629" r:id="rId266"/>
    <p:sldId id="1630" r:id="rId267"/>
    <p:sldId id="1631" r:id="rId268"/>
    <p:sldId id="1973" r:id="rId269"/>
    <p:sldId id="1974" r:id="rId270"/>
    <p:sldId id="2443" r:id="rId271"/>
    <p:sldId id="2444" r:id="rId272"/>
    <p:sldId id="2455" r:id="rId273"/>
    <p:sldId id="2456" r:id="rId274"/>
    <p:sldId id="2457" r:id="rId275"/>
    <p:sldId id="2458" r:id="rId276"/>
    <p:sldId id="2459" r:id="rId277"/>
    <p:sldId id="2460" r:id="rId278"/>
    <p:sldId id="2658" r:id="rId279"/>
    <p:sldId id="1975" r:id="rId280"/>
    <p:sldId id="2655" r:id="rId281"/>
    <p:sldId id="2656" r:id="rId282"/>
    <p:sldId id="2657" r:id="rId283"/>
    <p:sldId id="3329" r:id="rId284"/>
    <p:sldId id="3330" r:id="rId285"/>
    <p:sldId id="3332" r:id="rId286"/>
    <p:sldId id="3457" r:id="rId287"/>
    <p:sldId id="3455" r:id="rId288"/>
    <p:sldId id="3450" r:id="rId289"/>
    <p:sldId id="3473" r:id="rId290"/>
    <p:sldId id="3480" r:id="rId291"/>
    <p:sldId id="3474" r:id="rId292"/>
    <p:sldId id="3451" r:id="rId293"/>
    <p:sldId id="3453" r:id="rId294"/>
    <p:sldId id="3468" r:id="rId295"/>
    <p:sldId id="3469" r:id="rId296"/>
    <p:sldId id="3478" r:id="rId297"/>
    <p:sldId id="3479" r:id="rId298"/>
    <p:sldId id="3505" r:id="rId299"/>
    <p:sldId id="3506" r:id="rId300"/>
    <p:sldId id="3507" r:id="rId301"/>
    <p:sldId id="3508" r:id="rId302"/>
    <p:sldId id="3509" r:id="rId303"/>
    <p:sldId id="3510" r:id="rId304"/>
    <p:sldId id="3511" r:id="rId305"/>
    <p:sldId id="3531" r:id="rId306"/>
    <p:sldId id="3512" r:id="rId307"/>
    <p:sldId id="3513" r:id="rId308"/>
    <p:sldId id="3514" r:id="rId309"/>
    <p:sldId id="3515" r:id="rId310"/>
    <p:sldId id="3516" r:id="rId311"/>
    <p:sldId id="3517" r:id="rId312"/>
    <p:sldId id="3518" r:id="rId313"/>
    <p:sldId id="3519" r:id="rId314"/>
    <p:sldId id="3393" r:id="rId315"/>
    <p:sldId id="3521" r:id="rId316"/>
    <p:sldId id="3402" r:id="rId317"/>
    <p:sldId id="3407" r:id="rId318"/>
    <p:sldId id="3523" r:id="rId319"/>
    <p:sldId id="3524" r:id="rId320"/>
    <p:sldId id="3409" r:id="rId321"/>
    <p:sldId id="3410" r:id="rId322"/>
    <p:sldId id="2454" r:id="rId323"/>
    <p:sldId id="2659" r:id="rId324"/>
    <p:sldId id="2660" r:id="rId325"/>
    <p:sldId id="3529" r:id="rId326"/>
    <p:sldId id="3530" r:id="rId327"/>
    <p:sldId id="1981" r:id="rId328"/>
    <p:sldId id="2453" r:id="rId329"/>
    <p:sldId id="2470" r:id="rId330"/>
    <p:sldId id="3534" r:id="rId331"/>
    <p:sldId id="3535" r:id="rId332"/>
    <p:sldId id="3536" r:id="rId333"/>
    <p:sldId id="3537" r:id="rId334"/>
    <p:sldId id="3538" r:id="rId335"/>
    <p:sldId id="2513" r:id="rId336"/>
    <p:sldId id="2514" r:id="rId337"/>
    <p:sldId id="2515" r:id="rId338"/>
    <p:sldId id="2481" r:id="rId339"/>
    <p:sldId id="2480" r:id="rId340"/>
    <p:sldId id="2718" r:id="rId341"/>
    <p:sldId id="2517" r:id="rId342"/>
    <p:sldId id="2483" r:id="rId343"/>
    <p:sldId id="2474" r:id="rId344"/>
    <p:sldId id="2465" r:id="rId345"/>
    <p:sldId id="2463" r:id="rId346"/>
    <p:sldId id="2464" r:id="rId347"/>
    <p:sldId id="2475" r:id="rId348"/>
    <p:sldId id="2476" r:id="rId349"/>
    <p:sldId id="2511" r:id="rId350"/>
    <p:sldId id="2477" r:id="rId351"/>
    <p:sldId id="2478" r:id="rId352"/>
    <p:sldId id="2473" r:id="rId353"/>
    <p:sldId id="2471" r:id="rId354"/>
    <p:sldId id="2472" r:id="rId355"/>
    <p:sldId id="2512" r:id="rId356"/>
    <p:sldId id="2520" r:id="rId357"/>
    <p:sldId id="2468" r:id="rId358"/>
    <p:sldId id="2479" r:id="rId359"/>
    <p:sldId id="2469" r:id="rId360"/>
    <p:sldId id="2518" r:id="rId361"/>
    <p:sldId id="2519" r:id="rId362"/>
    <p:sldId id="2504" r:id="rId363"/>
    <p:sldId id="2495" r:id="rId364"/>
    <p:sldId id="2507" r:id="rId365"/>
    <p:sldId id="2521" r:id="rId366"/>
    <p:sldId id="2506" r:id="rId367"/>
    <p:sldId id="2522" r:id="rId368"/>
    <p:sldId id="2523" r:id="rId369"/>
    <p:sldId id="2562" r:id="rId370"/>
    <p:sldId id="2563" r:id="rId371"/>
    <p:sldId id="2580" r:id="rId372"/>
    <p:sldId id="2564" r:id="rId373"/>
    <p:sldId id="2710" r:id="rId374"/>
    <p:sldId id="2565" r:id="rId375"/>
    <p:sldId id="2581" r:id="rId376"/>
    <p:sldId id="2582" r:id="rId377"/>
    <p:sldId id="3532" r:id="rId378"/>
    <p:sldId id="3533" r:id="rId379"/>
    <p:sldId id="2566" r:id="rId380"/>
    <p:sldId id="2711" r:id="rId381"/>
    <p:sldId id="2567" r:id="rId382"/>
    <p:sldId id="2568" r:id="rId383"/>
    <p:sldId id="2569" r:id="rId384"/>
    <p:sldId id="2570" r:id="rId385"/>
    <p:sldId id="2571" r:id="rId386"/>
    <p:sldId id="2572" r:id="rId387"/>
    <p:sldId id="2573" r:id="rId388"/>
    <p:sldId id="2574" r:id="rId389"/>
    <p:sldId id="2575" r:id="rId390"/>
    <p:sldId id="2654" r:id="rId391"/>
    <p:sldId id="2576" r:id="rId392"/>
    <p:sldId id="2577" r:id="rId393"/>
    <p:sldId id="2578" r:id="rId394"/>
    <p:sldId id="2579" r:id="rId395"/>
    <p:sldId id="2719" r:id="rId396"/>
    <p:sldId id="2720" r:id="rId397"/>
    <p:sldId id="2715" r:id="rId398"/>
    <p:sldId id="2716" r:id="rId399"/>
    <p:sldId id="2717" r:id="rId400"/>
    <p:sldId id="2676" r:id="rId401"/>
    <p:sldId id="2677" r:id="rId402"/>
    <p:sldId id="2678" r:id="rId403"/>
    <p:sldId id="2680" r:id="rId404"/>
    <p:sldId id="2681" r:id="rId405"/>
    <p:sldId id="2685" r:id="rId406"/>
    <p:sldId id="2686" r:id="rId407"/>
    <p:sldId id="2687" r:id="rId408"/>
    <p:sldId id="2688" r:id="rId409"/>
    <p:sldId id="2689" r:id="rId410"/>
    <p:sldId id="2690" r:id="rId411"/>
    <p:sldId id="2691" r:id="rId412"/>
    <p:sldId id="2693" r:id="rId413"/>
    <p:sldId id="2694" r:id="rId414"/>
    <p:sldId id="2695" r:id="rId415"/>
    <p:sldId id="2697" r:id="rId416"/>
    <p:sldId id="2698" r:id="rId417"/>
    <p:sldId id="2699" r:id="rId418"/>
    <p:sldId id="2700" r:id="rId419"/>
    <p:sldId id="2701" r:id="rId420"/>
    <p:sldId id="2702" r:id="rId421"/>
    <p:sldId id="2703" r:id="rId422"/>
    <p:sldId id="2017" r:id="rId423"/>
    <p:sldId id="2018" r:id="rId424"/>
    <p:sldId id="2019" r:id="rId425"/>
    <p:sldId id="2653" r:id="rId426"/>
    <p:sldId id="2020" r:id="rId427"/>
    <p:sldId id="2021" r:id="rId428"/>
    <p:sldId id="2022" r:id="rId429"/>
    <p:sldId id="2023" r:id="rId430"/>
    <p:sldId id="2707" r:id="rId431"/>
    <p:sldId id="2708" r:id="rId432"/>
    <p:sldId id="2709" r:id="rId433"/>
    <p:sldId id="2652" r:id="rId434"/>
    <p:sldId id="2024" r:id="rId435"/>
    <p:sldId id="2025" r:id="rId436"/>
    <p:sldId id="2026" r:id="rId437"/>
    <p:sldId id="2027" r:id="rId438"/>
    <p:sldId id="2028" r:id="rId439"/>
    <p:sldId id="2029" r:id="rId440"/>
    <p:sldId id="2030" r:id="rId441"/>
    <p:sldId id="2031" r:id="rId442"/>
    <p:sldId id="2032" r:id="rId443"/>
    <p:sldId id="2033" r:id="rId444"/>
    <p:sldId id="2651" r:id="rId445"/>
    <p:sldId id="2034" r:id="rId446"/>
    <p:sldId id="2035" r:id="rId447"/>
    <p:sldId id="2036" r:id="rId448"/>
    <p:sldId id="2037" r:id="rId449"/>
    <p:sldId id="2648" r:id="rId450"/>
    <p:sldId id="2038" r:id="rId451"/>
    <p:sldId id="2039" r:id="rId452"/>
    <p:sldId id="2649" r:id="rId453"/>
    <p:sldId id="2040" r:id="rId454"/>
    <p:sldId id="2650" r:id="rId455"/>
    <p:sldId id="2041" r:id="rId456"/>
    <p:sldId id="2042" r:id="rId457"/>
    <p:sldId id="2043" r:id="rId458"/>
    <p:sldId id="2044" r:id="rId459"/>
    <p:sldId id="2045" r:id="rId460"/>
    <p:sldId id="2046" r:id="rId461"/>
    <p:sldId id="2047" r:id="rId462"/>
    <p:sldId id="2048" r:id="rId463"/>
    <p:sldId id="2049" r:id="rId464"/>
    <p:sldId id="2050" r:id="rId465"/>
    <p:sldId id="2051" r:id="rId466"/>
    <p:sldId id="2052" r:id="rId467"/>
    <p:sldId id="2053" r:id="rId468"/>
    <p:sldId id="2054" r:id="rId469"/>
    <p:sldId id="2055" r:id="rId470"/>
    <p:sldId id="2056" r:id="rId471"/>
    <p:sldId id="2057" r:id="rId472"/>
    <p:sldId id="2058" r:id="rId473"/>
    <p:sldId id="2059" r:id="rId474"/>
    <p:sldId id="2060" r:id="rId475"/>
    <p:sldId id="2061" r:id="rId476"/>
    <p:sldId id="2062" r:id="rId477"/>
    <p:sldId id="2063" r:id="rId478"/>
    <p:sldId id="2064" r:id="rId479"/>
    <p:sldId id="2065" r:id="rId480"/>
    <p:sldId id="2066" r:id="rId481"/>
    <p:sldId id="2122" r:id="rId482"/>
    <p:sldId id="2123" r:id="rId483"/>
    <p:sldId id="2124" r:id="rId484"/>
    <p:sldId id="2125" r:id="rId485"/>
    <p:sldId id="2126" r:id="rId486"/>
    <p:sldId id="4104" r:id="rId487"/>
    <p:sldId id="4150" r:id="rId488"/>
    <p:sldId id="4108" r:id="rId489"/>
    <p:sldId id="4106" r:id="rId490"/>
    <p:sldId id="4140" r:id="rId491"/>
    <p:sldId id="4107" r:id="rId492"/>
    <p:sldId id="4141" r:id="rId493"/>
    <p:sldId id="4105" r:id="rId494"/>
    <p:sldId id="4188" r:id="rId495"/>
    <p:sldId id="4189" r:id="rId496"/>
    <p:sldId id="4190" r:id="rId497"/>
    <p:sldId id="4191" r:id="rId498"/>
    <p:sldId id="4171" r:id="rId499"/>
    <p:sldId id="4172" r:id="rId500"/>
    <p:sldId id="4173" r:id="rId501"/>
    <p:sldId id="4164" r:id="rId502"/>
    <p:sldId id="4165" r:id="rId503"/>
    <p:sldId id="4166" r:id="rId504"/>
    <p:sldId id="4187" r:id="rId505"/>
    <p:sldId id="4167" r:id="rId506"/>
    <p:sldId id="4168" r:id="rId507"/>
    <p:sldId id="4169" r:id="rId508"/>
    <p:sldId id="4284" r:id="rId509"/>
    <p:sldId id="4170" r:id="rId510"/>
    <p:sldId id="4192" r:id="rId511"/>
    <p:sldId id="4193" r:id="rId512"/>
    <p:sldId id="4194" r:id="rId513"/>
    <p:sldId id="4195" r:id="rId514"/>
    <p:sldId id="4196" r:id="rId515"/>
    <p:sldId id="4197" r:id="rId516"/>
    <p:sldId id="4174" r:id="rId517"/>
    <p:sldId id="4175" r:id="rId518"/>
    <p:sldId id="4176" r:id="rId519"/>
    <p:sldId id="4177" r:id="rId520"/>
    <p:sldId id="4178" r:id="rId521"/>
    <p:sldId id="4186" r:id="rId522"/>
    <p:sldId id="4179" r:id="rId523"/>
    <p:sldId id="4180" r:id="rId524"/>
    <p:sldId id="4181" r:id="rId525"/>
    <p:sldId id="4182" r:id="rId526"/>
    <p:sldId id="4282" r:id="rId527"/>
    <p:sldId id="4183" r:id="rId528"/>
    <p:sldId id="4184" r:id="rId529"/>
    <p:sldId id="4278" r:id="rId530"/>
    <p:sldId id="4279" r:id="rId531"/>
    <p:sldId id="4281" r:id="rId532"/>
    <p:sldId id="4153" r:id="rId533"/>
    <p:sldId id="4185" r:id="rId534"/>
    <p:sldId id="4285" r:id="rId535"/>
    <p:sldId id="4286" r:id="rId536"/>
    <p:sldId id="4283" r:id="rId537"/>
    <p:sldId id="4154" r:id="rId538"/>
    <p:sldId id="4155" r:id="rId539"/>
    <p:sldId id="4156" r:id="rId540"/>
    <p:sldId id="4157" r:id="rId541"/>
    <p:sldId id="4158" r:id="rId542"/>
    <p:sldId id="4159" r:id="rId543"/>
    <p:sldId id="4160" r:id="rId544"/>
    <p:sldId id="4161" r:id="rId545"/>
    <p:sldId id="4162" r:id="rId546"/>
    <p:sldId id="4163" r:id="rId547"/>
    <p:sldId id="4151" r:id="rId548"/>
    <p:sldId id="4132" r:id="rId549"/>
    <p:sldId id="4133" r:id="rId550"/>
    <p:sldId id="4138" r:id="rId551"/>
    <p:sldId id="4139" r:id="rId552"/>
    <p:sldId id="4135" r:id="rId553"/>
    <p:sldId id="4136" r:id="rId554"/>
    <p:sldId id="4119" r:id="rId555"/>
    <p:sldId id="4103" r:id="rId556"/>
    <p:sldId id="4116" r:id="rId557"/>
    <p:sldId id="4118" r:id="rId558"/>
    <p:sldId id="4125" r:id="rId559"/>
    <p:sldId id="4126" r:id="rId560"/>
    <p:sldId id="4120" r:id="rId561"/>
    <p:sldId id="4121" r:id="rId562"/>
    <p:sldId id="4275" r:id="rId563"/>
    <p:sldId id="4280" r:id="rId564"/>
    <p:sldId id="4276" r:id="rId565"/>
    <p:sldId id="4277" r:id="rId566"/>
    <p:sldId id="3539" r:id="rId567"/>
    <p:sldId id="3546" r:id="rId568"/>
    <p:sldId id="3547" r:id="rId569"/>
    <p:sldId id="3622" r:id="rId570"/>
    <p:sldId id="4101" r:id="rId571"/>
    <p:sldId id="3929" r:id="rId572"/>
    <p:sldId id="3913" r:id="rId573"/>
    <p:sldId id="3928" r:id="rId574"/>
    <p:sldId id="3927" r:id="rId575"/>
    <p:sldId id="3624" r:id="rId576"/>
    <p:sldId id="3628" r:id="rId577"/>
    <p:sldId id="3924" r:id="rId578"/>
    <p:sldId id="3645" r:id="rId579"/>
    <p:sldId id="3925" r:id="rId580"/>
    <p:sldId id="3926" r:id="rId581"/>
    <p:sldId id="3631" r:id="rId582"/>
    <p:sldId id="3646" r:id="rId583"/>
    <p:sldId id="3556" r:id="rId584"/>
    <p:sldId id="2374" r:id="rId585"/>
    <p:sldId id="1672" r:id="rId586"/>
    <p:sldId id="2365" r:id="rId587"/>
    <p:sldId id="1675" r:id="rId588"/>
    <p:sldId id="1676" r:id="rId589"/>
    <p:sldId id="2368" r:id="rId590"/>
    <p:sldId id="2370" r:id="rId591"/>
    <p:sldId id="3650" r:id="rId592"/>
    <p:sldId id="3914" r:id="rId593"/>
    <p:sldId id="2366" r:id="rId594"/>
    <p:sldId id="1678" r:id="rId595"/>
    <p:sldId id="2367" r:id="rId596"/>
    <p:sldId id="3930" r:id="rId597"/>
    <p:sldId id="3933" r:id="rId598"/>
    <p:sldId id="3654" r:id="rId599"/>
    <p:sldId id="3934" r:id="rId600"/>
    <p:sldId id="3935" r:id="rId601"/>
    <p:sldId id="3936" r:id="rId602"/>
    <p:sldId id="3653" r:id="rId603"/>
    <p:sldId id="3931" r:id="rId604"/>
    <p:sldId id="1679" r:id="rId605"/>
    <p:sldId id="3652" r:id="rId606"/>
    <p:sldId id="3932" r:id="rId607"/>
    <p:sldId id="3937" r:id="rId608"/>
    <p:sldId id="3941" r:id="rId609"/>
    <p:sldId id="3942" r:id="rId610"/>
    <p:sldId id="2369" r:id="rId611"/>
    <p:sldId id="3735" r:id="rId612"/>
    <p:sldId id="4011" r:id="rId613"/>
    <p:sldId id="4012" r:id="rId614"/>
    <p:sldId id="4010" r:id="rId615"/>
    <p:sldId id="4013" r:id="rId616"/>
    <p:sldId id="4014" r:id="rId617"/>
    <p:sldId id="4015" r:id="rId618"/>
    <p:sldId id="4046" r:id="rId619"/>
    <p:sldId id="4047" r:id="rId620"/>
    <p:sldId id="4058" r:id="rId621"/>
    <p:sldId id="4048" r:id="rId622"/>
    <p:sldId id="4049" r:id="rId623"/>
    <p:sldId id="4051" r:id="rId624"/>
    <p:sldId id="4052" r:id="rId625"/>
    <p:sldId id="4053" r:id="rId626"/>
    <p:sldId id="4059" r:id="rId627"/>
    <p:sldId id="4054" r:id="rId628"/>
    <p:sldId id="4055" r:id="rId629"/>
    <p:sldId id="4056" r:id="rId630"/>
    <p:sldId id="4088" r:id="rId631"/>
    <p:sldId id="4021" r:id="rId632"/>
    <p:sldId id="4022" r:id="rId633"/>
    <p:sldId id="4062" r:id="rId634"/>
    <p:sldId id="4023" r:id="rId635"/>
    <p:sldId id="4060" r:id="rId636"/>
    <p:sldId id="4061" r:id="rId637"/>
    <p:sldId id="4040" r:id="rId638"/>
    <p:sldId id="4041" r:id="rId639"/>
    <p:sldId id="4043" r:id="rId640"/>
    <p:sldId id="4044" r:id="rId641"/>
    <p:sldId id="4045" r:id="rId642"/>
    <p:sldId id="4016" r:id="rId643"/>
    <p:sldId id="4017" r:id="rId644"/>
    <p:sldId id="4018" r:id="rId645"/>
    <p:sldId id="4019" r:id="rId646"/>
    <p:sldId id="4020" r:id="rId647"/>
    <p:sldId id="3953" r:id="rId648"/>
    <p:sldId id="3946" r:id="rId649"/>
    <p:sldId id="3948" r:id="rId650"/>
    <p:sldId id="3998" r:id="rId651"/>
    <p:sldId id="3999" r:id="rId652"/>
    <p:sldId id="3977" r:id="rId653"/>
    <p:sldId id="3976" r:id="rId654"/>
    <p:sldId id="3995" r:id="rId655"/>
    <p:sldId id="4092" r:id="rId656"/>
    <p:sldId id="3945" r:id="rId657"/>
    <p:sldId id="3954" r:id="rId658"/>
    <p:sldId id="3947" r:id="rId659"/>
    <p:sldId id="3994" r:id="rId660"/>
    <p:sldId id="3997" r:id="rId661"/>
    <p:sldId id="3996" r:id="rId662"/>
    <p:sldId id="4007" r:id="rId663"/>
    <p:sldId id="3957" r:id="rId664"/>
    <p:sldId id="3958" r:id="rId665"/>
    <p:sldId id="4091" r:id="rId666"/>
    <p:sldId id="3951" r:id="rId667"/>
    <p:sldId id="3986" r:id="rId668"/>
    <p:sldId id="4008" r:id="rId669"/>
    <p:sldId id="4009" r:id="rId670"/>
    <p:sldId id="3988" r:id="rId671"/>
    <p:sldId id="3989" r:id="rId672"/>
    <p:sldId id="3990" r:id="rId673"/>
    <p:sldId id="3993" r:id="rId674"/>
    <p:sldId id="3991" r:id="rId675"/>
    <p:sldId id="3992" r:id="rId676"/>
    <p:sldId id="4005" r:id="rId677"/>
    <p:sldId id="4006" r:id="rId678"/>
    <p:sldId id="3955" r:id="rId679"/>
    <p:sldId id="3956" r:id="rId680"/>
    <p:sldId id="3952" r:id="rId681"/>
    <p:sldId id="4287" r:id="rId682"/>
    <p:sldId id="3984" r:id="rId683"/>
    <p:sldId id="3983" r:id="rId684"/>
    <p:sldId id="3982" r:id="rId685"/>
    <p:sldId id="4288" r:id="rId686"/>
    <p:sldId id="3987" r:id="rId687"/>
    <p:sldId id="3744" r:id="rId688"/>
    <p:sldId id="3765" r:id="rId689"/>
    <p:sldId id="3766" r:id="rId690"/>
    <p:sldId id="3767" r:id="rId691"/>
    <p:sldId id="3768" r:id="rId692"/>
    <p:sldId id="3770" r:id="rId693"/>
    <p:sldId id="3771" r:id="rId694"/>
    <p:sldId id="3772" r:id="rId695"/>
    <p:sldId id="4057" r:id="rId696"/>
    <p:sldId id="3778" r:id="rId697"/>
    <p:sldId id="3780" r:id="rId698"/>
    <p:sldId id="3781" r:id="rId699"/>
    <p:sldId id="3782" r:id="rId700"/>
    <p:sldId id="3745" r:id="rId701"/>
    <p:sldId id="3746" r:id="rId702"/>
    <p:sldId id="3747" r:id="rId703"/>
    <p:sldId id="3748" r:id="rId704"/>
    <p:sldId id="3749" r:id="rId705"/>
    <p:sldId id="3750" r:id="rId706"/>
    <p:sldId id="3751" r:id="rId707"/>
    <p:sldId id="3753" r:id="rId708"/>
    <p:sldId id="3754" r:id="rId709"/>
    <p:sldId id="3755" r:id="rId710"/>
    <p:sldId id="3756" r:id="rId711"/>
    <p:sldId id="3757" r:id="rId712"/>
    <p:sldId id="3776" r:id="rId713"/>
    <p:sldId id="3783" r:id="rId714"/>
    <p:sldId id="3784" r:id="rId715"/>
    <p:sldId id="3785" r:id="rId716"/>
    <p:sldId id="3787" r:id="rId717"/>
    <p:sldId id="3788" r:id="rId718"/>
    <p:sldId id="3789" r:id="rId719"/>
    <p:sldId id="3758" r:id="rId720"/>
    <p:sldId id="3759" r:id="rId721"/>
    <p:sldId id="3760" r:id="rId722"/>
    <p:sldId id="3762" r:id="rId723"/>
    <p:sldId id="3763" r:id="rId724"/>
    <p:sldId id="3764" r:id="rId725"/>
    <p:sldId id="3850" r:id="rId726"/>
    <p:sldId id="3851" r:id="rId727"/>
    <p:sldId id="3853" r:id="rId728"/>
    <p:sldId id="3854" r:id="rId729"/>
    <p:sldId id="3855" r:id="rId730"/>
    <p:sldId id="3856" r:id="rId731"/>
    <p:sldId id="3857" r:id="rId732"/>
    <p:sldId id="3858" r:id="rId733"/>
    <p:sldId id="3859" r:id="rId734"/>
    <p:sldId id="3860" r:id="rId735"/>
    <p:sldId id="3861" r:id="rId736"/>
    <p:sldId id="3862" r:id="rId737"/>
    <p:sldId id="3865" r:id="rId738"/>
    <p:sldId id="3866" r:id="rId739"/>
    <p:sldId id="3621" r:id="rId740"/>
    <p:sldId id="3663" r:id="rId741"/>
    <p:sldId id="3662" r:id="rId742"/>
    <p:sldId id="3664" r:id="rId743"/>
    <p:sldId id="3666" r:id="rId744"/>
    <p:sldId id="3667" r:id="rId745"/>
    <p:sldId id="3668" r:id="rId746"/>
    <p:sldId id="3673" r:id="rId747"/>
    <p:sldId id="3674" r:id="rId748"/>
    <p:sldId id="3669" r:id="rId749"/>
    <p:sldId id="1829" r:id="rId750"/>
    <p:sldId id="1830" r:id="rId751"/>
    <p:sldId id="2440" r:id="rId752"/>
    <p:sldId id="1831" r:id="rId753"/>
    <p:sldId id="1832" r:id="rId754"/>
    <p:sldId id="1835" r:id="rId755"/>
    <p:sldId id="1836" r:id="rId756"/>
    <p:sldId id="1837" r:id="rId757"/>
    <p:sldId id="1838" r:id="rId758"/>
    <p:sldId id="3671" r:id="rId759"/>
    <p:sldId id="3670" r:id="rId760"/>
    <p:sldId id="1839" r:id="rId761"/>
    <p:sldId id="1840" r:id="rId762"/>
    <p:sldId id="1841" r:id="rId763"/>
    <p:sldId id="1842" r:id="rId764"/>
    <p:sldId id="1843" r:id="rId765"/>
    <p:sldId id="1845" r:id="rId766"/>
    <p:sldId id="1846" r:id="rId767"/>
    <p:sldId id="1847" r:id="rId768"/>
    <p:sldId id="1848" r:id="rId769"/>
    <p:sldId id="1849" r:id="rId770"/>
    <p:sldId id="1850" r:id="rId771"/>
    <p:sldId id="1851" r:id="rId772"/>
    <p:sldId id="1852" r:id="rId773"/>
    <p:sldId id="1853" r:id="rId774"/>
    <p:sldId id="3640" r:id="rId775"/>
    <p:sldId id="3641" r:id="rId776"/>
    <p:sldId id="3642" r:id="rId777"/>
    <p:sldId id="3656" r:id="rId778"/>
    <p:sldId id="3657" r:id="rId779"/>
    <p:sldId id="3675" r:id="rId780"/>
    <p:sldId id="3676" r:id="rId781"/>
    <p:sldId id="3677" r:id="rId782"/>
    <p:sldId id="3678" r:id="rId783"/>
    <p:sldId id="3679" r:id="rId784"/>
    <p:sldId id="3849" r:id="rId785"/>
    <p:sldId id="3812" r:id="rId786"/>
    <p:sldId id="3813" r:id="rId787"/>
    <p:sldId id="3814" r:id="rId788"/>
    <p:sldId id="3815" r:id="rId789"/>
    <p:sldId id="3816" r:id="rId790"/>
    <p:sldId id="3817" r:id="rId791"/>
    <p:sldId id="3826" r:id="rId792"/>
    <p:sldId id="3827" r:id="rId793"/>
    <p:sldId id="3828" r:id="rId794"/>
    <p:sldId id="3829" r:id="rId795"/>
    <p:sldId id="3830" r:id="rId796"/>
    <p:sldId id="3831" r:id="rId797"/>
    <p:sldId id="3833" r:id="rId798"/>
    <p:sldId id="3834" r:id="rId799"/>
    <p:sldId id="3835" r:id="rId800"/>
    <p:sldId id="3836" r:id="rId801"/>
    <p:sldId id="3837" r:id="rId802"/>
    <p:sldId id="3838" r:id="rId803"/>
    <p:sldId id="3839" r:id="rId804"/>
    <p:sldId id="3840" r:id="rId805"/>
    <p:sldId id="3841" r:id="rId806"/>
    <p:sldId id="3842" r:id="rId807"/>
    <p:sldId id="3843" r:id="rId808"/>
    <p:sldId id="3844" r:id="rId809"/>
    <p:sldId id="3845" r:id="rId810"/>
    <p:sldId id="3846" r:id="rId811"/>
    <p:sldId id="3847" r:id="rId812"/>
    <p:sldId id="3848" r:id="rId813"/>
    <p:sldId id="1854" r:id="rId814"/>
    <p:sldId id="2137" r:id="rId815"/>
    <p:sldId id="1855" r:id="rId816"/>
    <p:sldId id="1857" r:id="rId817"/>
    <p:sldId id="1860" r:id="rId818"/>
    <p:sldId id="1861" r:id="rId819"/>
    <p:sldId id="1862" r:id="rId820"/>
    <p:sldId id="1863" r:id="rId821"/>
    <p:sldId id="1864" r:id="rId822"/>
    <p:sldId id="1865" r:id="rId823"/>
    <p:sldId id="1866" r:id="rId824"/>
    <p:sldId id="1867" r:id="rId825"/>
    <p:sldId id="1868" r:id="rId826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114" autoAdjust="0"/>
    <p:restoredTop sz="50094" autoAdjust="0"/>
  </p:normalViewPr>
  <p:slideViewPr>
    <p:cSldViewPr>
      <p:cViewPr>
        <p:scale>
          <a:sx n="82" d="100"/>
          <a:sy n="82" d="100"/>
        </p:scale>
        <p:origin x="-1589" y="-2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6" d="100"/>
          <a:sy n="66" d="100"/>
        </p:scale>
        <p:origin x="-3187" y="-8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671" Type="http://schemas.openxmlformats.org/officeDocument/2006/relationships/slide" Target="slides/slide670.xml"/><Relationship Id="rId769" Type="http://schemas.openxmlformats.org/officeDocument/2006/relationships/slide" Target="slides/slide768.xml"/><Relationship Id="rId21" Type="http://schemas.openxmlformats.org/officeDocument/2006/relationships/slide" Target="slides/slide20.xml"/><Relationship Id="rId324" Type="http://schemas.openxmlformats.org/officeDocument/2006/relationships/slide" Target="slides/slide323.xml"/><Relationship Id="rId531" Type="http://schemas.openxmlformats.org/officeDocument/2006/relationships/slide" Target="slides/slide530.xml"/><Relationship Id="rId629" Type="http://schemas.openxmlformats.org/officeDocument/2006/relationships/slide" Target="slides/slide628.xml"/><Relationship Id="rId170" Type="http://schemas.openxmlformats.org/officeDocument/2006/relationships/slide" Target="slides/slide169.xml"/><Relationship Id="rId268" Type="http://schemas.openxmlformats.org/officeDocument/2006/relationships/slide" Target="slides/slide267.xml"/><Relationship Id="rId475" Type="http://schemas.openxmlformats.org/officeDocument/2006/relationships/slide" Target="slides/slide474.xml"/><Relationship Id="rId682" Type="http://schemas.openxmlformats.org/officeDocument/2006/relationships/slide" Target="slides/slide681.xml"/><Relationship Id="rId32" Type="http://schemas.openxmlformats.org/officeDocument/2006/relationships/slide" Target="slides/slide31.xml"/><Relationship Id="rId128" Type="http://schemas.openxmlformats.org/officeDocument/2006/relationships/slide" Target="slides/slide127.xml"/><Relationship Id="rId335" Type="http://schemas.openxmlformats.org/officeDocument/2006/relationships/slide" Target="slides/slide334.xml"/><Relationship Id="rId542" Type="http://schemas.openxmlformats.org/officeDocument/2006/relationships/slide" Target="slides/slide541.xml"/><Relationship Id="rId181" Type="http://schemas.openxmlformats.org/officeDocument/2006/relationships/slide" Target="slides/slide180.xml"/><Relationship Id="rId402" Type="http://schemas.openxmlformats.org/officeDocument/2006/relationships/slide" Target="slides/slide401.xml"/><Relationship Id="rId279" Type="http://schemas.openxmlformats.org/officeDocument/2006/relationships/slide" Target="slides/slide278.xml"/><Relationship Id="rId486" Type="http://schemas.openxmlformats.org/officeDocument/2006/relationships/slide" Target="slides/slide485.xml"/><Relationship Id="rId693" Type="http://schemas.openxmlformats.org/officeDocument/2006/relationships/slide" Target="slides/slide692.xml"/><Relationship Id="rId707" Type="http://schemas.openxmlformats.org/officeDocument/2006/relationships/slide" Target="slides/slide706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346" Type="http://schemas.openxmlformats.org/officeDocument/2006/relationships/slide" Target="slides/slide345.xml"/><Relationship Id="rId553" Type="http://schemas.openxmlformats.org/officeDocument/2006/relationships/slide" Target="slides/slide552.xml"/><Relationship Id="rId760" Type="http://schemas.openxmlformats.org/officeDocument/2006/relationships/slide" Target="slides/slide75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413" Type="http://schemas.openxmlformats.org/officeDocument/2006/relationships/slide" Target="slides/slide412.xml"/><Relationship Id="rId497" Type="http://schemas.openxmlformats.org/officeDocument/2006/relationships/slide" Target="slides/slide496.xml"/><Relationship Id="rId620" Type="http://schemas.openxmlformats.org/officeDocument/2006/relationships/slide" Target="slides/slide619.xml"/><Relationship Id="rId718" Type="http://schemas.openxmlformats.org/officeDocument/2006/relationships/slide" Target="slides/slide717.xml"/><Relationship Id="rId357" Type="http://schemas.openxmlformats.org/officeDocument/2006/relationships/slide" Target="slides/slide356.xml"/><Relationship Id="rId54" Type="http://schemas.openxmlformats.org/officeDocument/2006/relationships/slide" Target="slides/slide53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217" Type="http://schemas.openxmlformats.org/officeDocument/2006/relationships/slide" Target="slides/slide216.xml"/><Relationship Id="rId399" Type="http://schemas.openxmlformats.org/officeDocument/2006/relationships/slide" Target="slides/slide398.xml"/><Relationship Id="rId564" Type="http://schemas.openxmlformats.org/officeDocument/2006/relationships/slide" Target="slides/slide563.xml"/><Relationship Id="rId771" Type="http://schemas.openxmlformats.org/officeDocument/2006/relationships/slide" Target="slides/slide770.xml"/><Relationship Id="rId827" Type="http://schemas.openxmlformats.org/officeDocument/2006/relationships/notesMaster" Target="notesMasters/notesMaster1.xml"/><Relationship Id="rId259" Type="http://schemas.openxmlformats.org/officeDocument/2006/relationships/slide" Target="slides/slide258.xml"/><Relationship Id="rId424" Type="http://schemas.openxmlformats.org/officeDocument/2006/relationships/slide" Target="slides/slide423.xml"/><Relationship Id="rId466" Type="http://schemas.openxmlformats.org/officeDocument/2006/relationships/slide" Target="slides/slide465.xml"/><Relationship Id="rId631" Type="http://schemas.openxmlformats.org/officeDocument/2006/relationships/slide" Target="slides/slide630.xml"/><Relationship Id="rId673" Type="http://schemas.openxmlformats.org/officeDocument/2006/relationships/slide" Target="slides/slide672.xml"/><Relationship Id="rId729" Type="http://schemas.openxmlformats.org/officeDocument/2006/relationships/slide" Target="slides/slide728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326" Type="http://schemas.openxmlformats.org/officeDocument/2006/relationships/slide" Target="slides/slide325.xml"/><Relationship Id="rId533" Type="http://schemas.openxmlformats.org/officeDocument/2006/relationships/slide" Target="slides/slide532.xml"/><Relationship Id="rId65" Type="http://schemas.openxmlformats.org/officeDocument/2006/relationships/slide" Target="slides/slide64.xml"/><Relationship Id="rId130" Type="http://schemas.openxmlformats.org/officeDocument/2006/relationships/slide" Target="slides/slide129.xml"/><Relationship Id="rId368" Type="http://schemas.openxmlformats.org/officeDocument/2006/relationships/slide" Target="slides/slide367.xml"/><Relationship Id="rId575" Type="http://schemas.openxmlformats.org/officeDocument/2006/relationships/slide" Target="slides/slide574.xml"/><Relationship Id="rId740" Type="http://schemas.openxmlformats.org/officeDocument/2006/relationships/slide" Target="slides/slide739.xml"/><Relationship Id="rId782" Type="http://schemas.openxmlformats.org/officeDocument/2006/relationships/slide" Target="slides/slide781.xml"/><Relationship Id="rId172" Type="http://schemas.openxmlformats.org/officeDocument/2006/relationships/slide" Target="slides/slide171.xml"/><Relationship Id="rId228" Type="http://schemas.openxmlformats.org/officeDocument/2006/relationships/slide" Target="slides/slide227.xml"/><Relationship Id="rId435" Type="http://schemas.openxmlformats.org/officeDocument/2006/relationships/slide" Target="slides/slide434.xml"/><Relationship Id="rId477" Type="http://schemas.openxmlformats.org/officeDocument/2006/relationships/slide" Target="slides/slide476.xml"/><Relationship Id="rId600" Type="http://schemas.openxmlformats.org/officeDocument/2006/relationships/slide" Target="slides/slide599.xml"/><Relationship Id="rId642" Type="http://schemas.openxmlformats.org/officeDocument/2006/relationships/slide" Target="slides/slide641.xml"/><Relationship Id="rId684" Type="http://schemas.openxmlformats.org/officeDocument/2006/relationships/slide" Target="slides/slide683.xml"/><Relationship Id="rId281" Type="http://schemas.openxmlformats.org/officeDocument/2006/relationships/slide" Target="slides/slide280.xml"/><Relationship Id="rId337" Type="http://schemas.openxmlformats.org/officeDocument/2006/relationships/slide" Target="slides/slide336.xml"/><Relationship Id="rId502" Type="http://schemas.openxmlformats.org/officeDocument/2006/relationships/slide" Target="slides/slide501.xml"/><Relationship Id="rId34" Type="http://schemas.openxmlformats.org/officeDocument/2006/relationships/slide" Target="slides/slide33.xml"/><Relationship Id="rId76" Type="http://schemas.openxmlformats.org/officeDocument/2006/relationships/slide" Target="slides/slide75.xml"/><Relationship Id="rId141" Type="http://schemas.openxmlformats.org/officeDocument/2006/relationships/slide" Target="slides/slide140.xml"/><Relationship Id="rId379" Type="http://schemas.openxmlformats.org/officeDocument/2006/relationships/slide" Target="slides/slide378.xml"/><Relationship Id="rId544" Type="http://schemas.openxmlformats.org/officeDocument/2006/relationships/slide" Target="slides/slide543.xml"/><Relationship Id="rId586" Type="http://schemas.openxmlformats.org/officeDocument/2006/relationships/slide" Target="slides/slide585.xml"/><Relationship Id="rId751" Type="http://schemas.openxmlformats.org/officeDocument/2006/relationships/slide" Target="slides/slide750.xml"/><Relationship Id="rId793" Type="http://schemas.openxmlformats.org/officeDocument/2006/relationships/slide" Target="slides/slide792.xml"/><Relationship Id="rId807" Type="http://schemas.openxmlformats.org/officeDocument/2006/relationships/slide" Target="slides/slide806.xml"/><Relationship Id="rId7" Type="http://schemas.openxmlformats.org/officeDocument/2006/relationships/slide" Target="slides/slide6.xml"/><Relationship Id="rId183" Type="http://schemas.openxmlformats.org/officeDocument/2006/relationships/slide" Target="slides/slide182.xml"/><Relationship Id="rId239" Type="http://schemas.openxmlformats.org/officeDocument/2006/relationships/slide" Target="slides/slide238.xml"/><Relationship Id="rId390" Type="http://schemas.openxmlformats.org/officeDocument/2006/relationships/slide" Target="slides/slide389.xml"/><Relationship Id="rId404" Type="http://schemas.openxmlformats.org/officeDocument/2006/relationships/slide" Target="slides/slide403.xml"/><Relationship Id="rId446" Type="http://schemas.openxmlformats.org/officeDocument/2006/relationships/slide" Target="slides/slide445.xml"/><Relationship Id="rId611" Type="http://schemas.openxmlformats.org/officeDocument/2006/relationships/slide" Target="slides/slide610.xml"/><Relationship Id="rId653" Type="http://schemas.openxmlformats.org/officeDocument/2006/relationships/slide" Target="slides/slide652.xml"/><Relationship Id="rId250" Type="http://schemas.openxmlformats.org/officeDocument/2006/relationships/slide" Target="slides/slide249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488" Type="http://schemas.openxmlformats.org/officeDocument/2006/relationships/slide" Target="slides/slide487.xml"/><Relationship Id="rId695" Type="http://schemas.openxmlformats.org/officeDocument/2006/relationships/slide" Target="slides/slide694.xml"/><Relationship Id="rId709" Type="http://schemas.openxmlformats.org/officeDocument/2006/relationships/slide" Target="slides/slide708.xml"/><Relationship Id="rId45" Type="http://schemas.openxmlformats.org/officeDocument/2006/relationships/slide" Target="slides/slide44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348" Type="http://schemas.openxmlformats.org/officeDocument/2006/relationships/slide" Target="slides/slide347.xml"/><Relationship Id="rId513" Type="http://schemas.openxmlformats.org/officeDocument/2006/relationships/slide" Target="slides/slide512.xml"/><Relationship Id="rId555" Type="http://schemas.openxmlformats.org/officeDocument/2006/relationships/slide" Target="slides/slide554.xml"/><Relationship Id="rId597" Type="http://schemas.openxmlformats.org/officeDocument/2006/relationships/slide" Target="slides/slide596.xml"/><Relationship Id="rId720" Type="http://schemas.openxmlformats.org/officeDocument/2006/relationships/slide" Target="slides/slide719.xml"/><Relationship Id="rId762" Type="http://schemas.openxmlformats.org/officeDocument/2006/relationships/slide" Target="slides/slide761.xml"/><Relationship Id="rId818" Type="http://schemas.openxmlformats.org/officeDocument/2006/relationships/slide" Target="slides/slide817.xml"/><Relationship Id="rId152" Type="http://schemas.openxmlformats.org/officeDocument/2006/relationships/slide" Target="slides/slide151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415" Type="http://schemas.openxmlformats.org/officeDocument/2006/relationships/slide" Target="slides/slide414.xml"/><Relationship Id="rId457" Type="http://schemas.openxmlformats.org/officeDocument/2006/relationships/slide" Target="slides/slide456.xml"/><Relationship Id="rId622" Type="http://schemas.openxmlformats.org/officeDocument/2006/relationships/slide" Target="slides/slide621.xml"/><Relationship Id="rId261" Type="http://schemas.openxmlformats.org/officeDocument/2006/relationships/slide" Target="slides/slide260.xml"/><Relationship Id="rId499" Type="http://schemas.openxmlformats.org/officeDocument/2006/relationships/slide" Target="slides/slide498.xml"/><Relationship Id="rId664" Type="http://schemas.openxmlformats.org/officeDocument/2006/relationships/slide" Target="slides/slide663.xml"/><Relationship Id="rId14" Type="http://schemas.openxmlformats.org/officeDocument/2006/relationships/slide" Target="slides/slide13.xml"/><Relationship Id="rId56" Type="http://schemas.openxmlformats.org/officeDocument/2006/relationships/slide" Target="slides/slide55.xml"/><Relationship Id="rId317" Type="http://schemas.openxmlformats.org/officeDocument/2006/relationships/slide" Target="slides/slide316.xml"/><Relationship Id="rId359" Type="http://schemas.openxmlformats.org/officeDocument/2006/relationships/slide" Target="slides/slide358.xml"/><Relationship Id="rId524" Type="http://schemas.openxmlformats.org/officeDocument/2006/relationships/slide" Target="slides/slide523.xml"/><Relationship Id="rId566" Type="http://schemas.openxmlformats.org/officeDocument/2006/relationships/slide" Target="slides/slide565.xml"/><Relationship Id="rId731" Type="http://schemas.openxmlformats.org/officeDocument/2006/relationships/slide" Target="slides/slide730.xml"/><Relationship Id="rId773" Type="http://schemas.openxmlformats.org/officeDocument/2006/relationships/slide" Target="slides/slide77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63" Type="http://schemas.openxmlformats.org/officeDocument/2006/relationships/slide" Target="slides/slide162.xml"/><Relationship Id="rId219" Type="http://schemas.openxmlformats.org/officeDocument/2006/relationships/slide" Target="slides/slide218.xml"/><Relationship Id="rId370" Type="http://schemas.openxmlformats.org/officeDocument/2006/relationships/slide" Target="slides/slide369.xml"/><Relationship Id="rId426" Type="http://schemas.openxmlformats.org/officeDocument/2006/relationships/slide" Target="slides/slide425.xml"/><Relationship Id="rId633" Type="http://schemas.openxmlformats.org/officeDocument/2006/relationships/slide" Target="slides/slide632.xml"/><Relationship Id="rId829" Type="http://schemas.openxmlformats.org/officeDocument/2006/relationships/viewProps" Target="viewProps.xml"/><Relationship Id="rId230" Type="http://schemas.openxmlformats.org/officeDocument/2006/relationships/slide" Target="slides/slide229.xml"/><Relationship Id="rId468" Type="http://schemas.openxmlformats.org/officeDocument/2006/relationships/slide" Target="slides/slide467.xml"/><Relationship Id="rId675" Type="http://schemas.openxmlformats.org/officeDocument/2006/relationships/slide" Target="slides/slide674.xml"/><Relationship Id="rId25" Type="http://schemas.openxmlformats.org/officeDocument/2006/relationships/slide" Target="slides/slide24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328" Type="http://schemas.openxmlformats.org/officeDocument/2006/relationships/slide" Target="slides/slide327.xml"/><Relationship Id="rId535" Type="http://schemas.openxmlformats.org/officeDocument/2006/relationships/slide" Target="slides/slide534.xml"/><Relationship Id="rId577" Type="http://schemas.openxmlformats.org/officeDocument/2006/relationships/slide" Target="slides/slide576.xml"/><Relationship Id="rId700" Type="http://schemas.openxmlformats.org/officeDocument/2006/relationships/slide" Target="slides/slide699.xml"/><Relationship Id="rId742" Type="http://schemas.openxmlformats.org/officeDocument/2006/relationships/slide" Target="slides/slide741.xml"/><Relationship Id="rId132" Type="http://schemas.openxmlformats.org/officeDocument/2006/relationships/slide" Target="slides/slide131.xml"/><Relationship Id="rId174" Type="http://schemas.openxmlformats.org/officeDocument/2006/relationships/slide" Target="slides/slide173.xml"/><Relationship Id="rId381" Type="http://schemas.openxmlformats.org/officeDocument/2006/relationships/slide" Target="slides/slide380.xml"/><Relationship Id="rId602" Type="http://schemas.openxmlformats.org/officeDocument/2006/relationships/slide" Target="slides/slide601.xml"/><Relationship Id="rId784" Type="http://schemas.openxmlformats.org/officeDocument/2006/relationships/slide" Target="slides/slide783.xml"/><Relationship Id="rId241" Type="http://schemas.openxmlformats.org/officeDocument/2006/relationships/slide" Target="slides/slide240.xml"/><Relationship Id="rId437" Type="http://schemas.openxmlformats.org/officeDocument/2006/relationships/slide" Target="slides/slide436.xml"/><Relationship Id="rId479" Type="http://schemas.openxmlformats.org/officeDocument/2006/relationships/slide" Target="slides/slide478.xml"/><Relationship Id="rId644" Type="http://schemas.openxmlformats.org/officeDocument/2006/relationships/slide" Target="slides/slide643.xml"/><Relationship Id="rId686" Type="http://schemas.openxmlformats.org/officeDocument/2006/relationships/slide" Target="slides/slide685.xml"/><Relationship Id="rId36" Type="http://schemas.openxmlformats.org/officeDocument/2006/relationships/slide" Target="slides/slide35.xml"/><Relationship Id="rId283" Type="http://schemas.openxmlformats.org/officeDocument/2006/relationships/slide" Target="slides/slide282.xml"/><Relationship Id="rId339" Type="http://schemas.openxmlformats.org/officeDocument/2006/relationships/slide" Target="slides/slide338.xml"/><Relationship Id="rId490" Type="http://schemas.openxmlformats.org/officeDocument/2006/relationships/slide" Target="slides/slide489.xml"/><Relationship Id="rId504" Type="http://schemas.openxmlformats.org/officeDocument/2006/relationships/slide" Target="slides/slide503.xml"/><Relationship Id="rId546" Type="http://schemas.openxmlformats.org/officeDocument/2006/relationships/slide" Target="slides/slide545.xml"/><Relationship Id="rId711" Type="http://schemas.openxmlformats.org/officeDocument/2006/relationships/slide" Target="slides/slide710.xml"/><Relationship Id="rId753" Type="http://schemas.openxmlformats.org/officeDocument/2006/relationships/slide" Target="slides/slide752.xml"/><Relationship Id="rId78" Type="http://schemas.openxmlformats.org/officeDocument/2006/relationships/slide" Target="slides/slide77.xml"/><Relationship Id="rId101" Type="http://schemas.openxmlformats.org/officeDocument/2006/relationships/slide" Target="slides/slide100.xml"/><Relationship Id="rId143" Type="http://schemas.openxmlformats.org/officeDocument/2006/relationships/slide" Target="slides/slide142.xml"/><Relationship Id="rId185" Type="http://schemas.openxmlformats.org/officeDocument/2006/relationships/slide" Target="slides/slide184.xml"/><Relationship Id="rId350" Type="http://schemas.openxmlformats.org/officeDocument/2006/relationships/slide" Target="slides/slide349.xml"/><Relationship Id="rId406" Type="http://schemas.openxmlformats.org/officeDocument/2006/relationships/slide" Target="slides/slide405.xml"/><Relationship Id="rId588" Type="http://schemas.openxmlformats.org/officeDocument/2006/relationships/slide" Target="slides/slide587.xml"/><Relationship Id="rId795" Type="http://schemas.openxmlformats.org/officeDocument/2006/relationships/slide" Target="slides/slide794.xml"/><Relationship Id="rId809" Type="http://schemas.openxmlformats.org/officeDocument/2006/relationships/slide" Target="slides/slide808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392" Type="http://schemas.openxmlformats.org/officeDocument/2006/relationships/slide" Target="slides/slide391.xml"/><Relationship Id="rId448" Type="http://schemas.openxmlformats.org/officeDocument/2006/relationships/slide" Target="slides/slide447.xml"/><Relationship Id="rId613" Type="http://schemas.openxmlformats.org/officeDocument/2006/relationships/slide" Target="slides/slide612.xml"/><Relationship Id="rId655" Type="http://schemas.openxmlformats.org/officeDocument/2006/relationships/slide" Target="slides/slide654.xml"/><Relationship Id="rId697" Type="http://schemas.openxmlformats.org/officeDocument/2006/relationships/slide" Target="slides/slide696.xml"/><Relationship Id="rId820" Type="http://schemas.openxmlformats.org/officeDocument/2006/relationships/slide" Target="slides/slide819.xml"/><Relationship Id="rId252" Type="http://schemas.openxmlformats.org/officeDocument/2006/relationships/slide" Target="slides/slide251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515" Type="http://schemas.openxmlformats.org/officeDocument/2006/relationships/slide" Target="slides/slide514.xml"/><Relationship Id="rId722" Type="http://schemas.openxmlformats.org/officeDocument/2006/relationships/slide" Target="slides/slide721.xml"/><Relationship Id="rId47" Type="http://schemas.openxmlformats.org/officeDocument/2006/relationships/slide" Target="slides/slide46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54" Type="http://schemas.openxmlformats.org/officeDocument/2006/relationships/slide" Target="slides/slide153.xml"/><Relationship Id="rId361" Type="http://schemas.openxmlformats.org/officeDocument/2006/relationships/slide" Target="slides/slide360.xml"/><Relationship Id="rId557" Type="http://schemas.openxmlformats.org/officeDocument/2006/relationships/slide" Target="slides/slide556.xml"/><Relationship Id="rId599" Type="http://schemas.openxmlformats.org/officeDocument/2006/relationships/slide" Target="slides/slide598.xml"/><Relationship Id="rId764" Type="http://schemas.openxmlformats.org/officeDocument/2006/relationships/slide" Target="slides/slide763.xml"/><Relationship Id="rId196" Type="http://schemas.openxmlformats.org/officeDocument/2006/relationships/slide" Target="slides/slide195.xml"/><Relationship Id="rId417" Type="http://schemas.openxmlformats.org/officeDocument/2006/relationships/slide" Target="slides/slide416.xml"/><Relationship Id="rId459" Type="http://schemas.openxmlformats.org/officeDocument/2006/relationships/slide" Target="slides/slide458.xml"/><Relationship Id="rId624" Type="http://schemas.openxmlformats.org/officeDocument/2006/relationships/slide" Target="slides/slide623.xml"/><Relationship Id="rId666" Type="http://schemas.openxmlformats.org/officeDocument/2006/relationships/slide" Target="slides/slide665.xml"/><Relationship Id="rId831" Type="http://schemas.openxmlformats.org/officeDocument/2006/relationships/tableStyles" Target="tableStyles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63" Type="http://schemas.openxmlformats.org/officeDocument/2006/relationships/slide" Target="slides/slide262.xml"/><Relationship Id="rId319" Type="http://schemas.openxmlformats.org/officeDocument/2006/relationships/slide" Target="slides/slide318.xml"/><Relationship Id="rId470" Type="http://schemas.openxmlformats.org/officeDocument/2006/relationships/slide" Target="slides/slide469.xml"/><Relationship Id="rId526" Type="http://schemas.openxmlformats.org/officeDocument/2006/relationships/slide" Target="slides/slide525.xml"/><Relationship Id="rId58" Type="http://schemas.openxmlformats.org/officeDocument/2006/relationships/slide" Target="slides/slide57.xml"/><Relationship Id="rId123" Type="http://schemas.openxmlformats.org/officeDocument/2006/relationships/slide" Target="slides/slide122.xml"/><Relationship Id="rId330" Type="http://schemas.openxmlformats.org/officeDocument/2006/relationships/slide" Target="slides/slide329.xml"/><Relationship Id="rId568" Type="http://schemas.openxmlformats.org/officeDocument/2006/relationships/slide" Target="slides/slide567.xml"/><Relationship Id="rId733" Type="http://schemas.openxmlformats.org/officeDocument/2006/relationships/slide" Target="slides/slide732.xml"/><Relationship Id="rId775" Type="http://schemas.openxmlformats.org/officeDocument/2006/relationships/slide" Target="slides/slide774.xml"/><Relationship Id="rId165" Type="http://schemas.openxmlformats.org/officeDocument/2006/relationships/slide" Target="slides/slide164.xml"/><Relationship Id="rId372" Type="http://schemas.openxmlformats.org/officeDocument/2006/relationships/slide" Target="slides/slide371.xml"/><Relationship Id="rId428" Type="http://schemas.openxmlformats.org/officeDocument/2006/relationships/slide" Target="slides/slide427.xml"/><Relationship Id="rId635" Type="http://schemas.openxmlformats.org/officeDocument/2006/relationships/slide" Target="slides/slide634.xml"/><Relationship Id="rId677" Type="http://schemas.openxmlformats.org/officeDocument/2006/relationships/slide" Target="slides/slide676.xml"/><Relationship Id="rId800" Type="http://schemas.openxmlformats.org/officeDocument/2006/relationships/slide" Target="slides/slide799.xml"/><Relationship Id="rId232" Type="http://schemas.openxmlformats.org/officeDocument/2006/relationships/slide" Target="slides/slide231.xml"/><Relationship Id="rId274" Type="http://schemas.openxmlformats.org/officeDocument/2006/relationships/slide" Target="slides/slide273.xml"/><Relationship Id="rId481" Type="http://schemas.openxmlformats.org/officeDocument/2006/relationships/slide" Target="slides/slide480.xml"/><Relationship Id="rId702" Type="http://schemas.openxmlformats.org/officeDocument/2006/relationships/slide" Target="slides/slide701.xml"/><Relationship Id="rId27" Type="http://schemas.openxmlformats.org/officeDocument/2006/relationships/slide" Target="slides/slide26.xml"/><Relationship Id="rId69" Type="http://schemas.openxmlformats.org/officeDocument/2006/relationships/slide" Target="slides/slide68.xml"/><Relationship Id="rId134" Type="http://schemas.openxmlformats.org/officeDocument/2006/relationships/slide" Target="slides/slide133.xml"/><Relationship Id="rId537" Type="http://schemas.openxmlformats.org/officeDocument/2006/relationships/slide" Target="slides/slide536.xml"/><Relationship Id="rId579" Type="http://schemas.openxmlformats.org/officeDocument/2006/relationships/slide" Target="slides/slide578.xml"/><Relationship Id="rId744" Type="http://schemas.openxmlformats.org/officeDocument/2006/relationships/slide" Target="slides/slide743.xml"/><Relationship Id="rId786" Type="http://schemas.openxmlformats.org/officeDocument/2006/relationships/slide" Target="slides/slide785.xml"/><Relationship Id="rId80" Type="http://schemas.openxmlformats.org/officeDocument/2006/relationships/slide" Target="slides/slide79.xml"/><Relationship Id="rId176" Type="http://schemas.openxmlformats.org/officeDocument/2006/relationships/slide" Target="slides/slide175.xml"/><Relationship Id="rId341" Type="http://schemas.openxmlformats.org/officeDocument/2006/relationships/slide" Target="slides/slide340.xml"/><Relationship Id="rId383" Type="http://schemas.openxmlformats.org/officeDocument/2006/relationships/slide" Target="slides/slide382.xml"/><Relationship Id="rId439" Type="http://schemas.openxmlformats.org/officeDocument/2006/relationships/slide" Target="slides/slide438.xml"/><Relationship Id="rId590" Type="http://schemas.openxmlformats.org/officeDocument/2006/relationships/slide" Target="slides/slide589.xml"/><Relationship Id="rId604" Type="http://schemas.openxmlformats.org/officeDocument/2006/relationships/slide" Target="slides/slide603.xml"/><Relationship Id="rId646" Type="http://schemas.openxmlformats.org/officeDocument/2006/relationships/slide" Target="slides/slide645.xml"/><Relationship Id="rId811" Type="http://schemas.openxmlformats.org/officeDocument/2006/relationships/slide" Target="slides/slide810.xml"/><Relationship Id="rId201" Type="http://schemas.openxmlformats.org/officeDocument/2006/relationships/slide" Target="slides/slide200.xml"/><Relationship Id="rId243" Type="http://schemas.openxmlformats.org/officeDocument/2006/relationships/slide" Target="slides/slide242.xml"/><Relationship Id="rId285" Type="http://schemas.openxmlformats.org/officeDocument/2006/relationships/slide" Target="slides/slide284.xml"/><Relationship Id="rId450" Type="http://schemas.openxmlformats.org/officeDocument/2006/relationships/slide" Target="slides/slide449.xml"/><Relationship Id="rId506" Type="http://schemas.openxmlformats.org/officeDocument/2006/relationships/slide" Target="slides/slide505.xml"/><Relationship Id="rId688" Type="http://schemas.openxmlformats.org/officeDocument/2006/relationships/slide" Target="slides/slide687.xml"/><Relationship Id="rId38" Type="http://schemas.openxmlformats.org/officeDocument/2006/relationships/slide" Target="slides/slide37.xml"/><Relationship Id="rId103" Type="http://schemas.openxmlformats.org/officeDocument/2006/relationships/slide" Target="slides/slide102.xml"/><Relationship Id="rId310" Type="http://schemas.openxmlformats.org/officeDocument/2006/relationships/slide" Target="slides/slide309.xml"/><Relationship Id="rId492" Type="http://schemas.openxmlformats.org/officeDocument/2006/relationships/slide" Target="slides/slide491.xml"/><Relationship Id="rId548" Type="http://schemas.openxmlformats.org/officeDocument/2006/relationships/slide" Target="slides/slide547.xml"/><Relationship Id="rId713" Type="http://schemas.openxmlformats.org/officeDocument/2006/relationships/slide" Target="slides/slide712.xml"/><Relationship Id="rId755" Type="http://schemas.openxmlformats.org/officeDocument/2006/relationships/slide" Target="slides/slide754.xml"/><Relationship Id="rId797" Type="http://schemas.openxmlformats.org/officeDocument/2006/relationships/slide" Target="slides/slide796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87" Type="http://schemas.openxmlformats.org/officeDocument/2006/relationships/slide" Target="slides/slide186.xml"/><Relationship Id="rId352" Type="http://schemas.openxmlformats.org/officeDocument/2006/relationships/slide" Target="slides/slide351.xml"/><Relationship Id="rId394" Type="http://schemas.openxmlformats.org/officeDocument/2006/relationships/slide" Target="slides/slide393.xml"/><Relationship Id="rId408" Type="http://schemas.openxmlformats.org/officeDocument/2006/relationships/slide" Target="slides/slide407.xml"/><Relationship Id="rId615" Type="http://schemas.openxmlformats.org/officeDocument/2006/relationships/slide" Target="slides/slide614.xml"/><Relationship Id="rId822" Type="http://schemas.openxmlformats.org/officeDocument/2006/relationships/slide" Target="slides/slide821.xml"/><Relationship Id="rId212" Type="http://schemas.openxmlformats.org/officeDocument/2006/relationships/slide" Target="slides/slide211.xml"/><Relationship Id="rId254" Type="http://schemas.openxmlformats.org/officeDocument/2006/relationships/slide" Target="slides/slide253.xml"/><Relationship Id="rId657" Type="http://schemas.openxmlformats.org/officeDocument/2006/relationships/slide" Target="slides/slide656.xml"/><Relationship Id="rId699" Type="http://schemas.openxmlformats.org/officeDocument/2006/relationships/slide" Target="slides/slide698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96" Type="http://schemas.openxmlformats.org/officeDocument/2006/relationships/slide" Target="slides/slide295.xml"/><Relationship Id="rId461" Type="http://schemas.openxmlformats.org/officeDocument/2006/relationships/slide" Target="slides/slide460.xml"/><Relationship Id="rId517" Type="http://schemas.openxmlformats.org/officeDocument/2006/relationships/slide" Target="slides/slide516.xml"/><Relationship Id="rId559" Type="http://schemas.openxmlformats.org/officeDocument/2006/relationships/slide" Target="slides/slide558.xml"/><Relationship Id="rId724" Type="http://schemas.openxmlformats.org/officeDocument/2006/relationships/slide" Target="slides/slide723.xml"/><Relationship Id="rId766" Type="http://schemas.openxmlformats.org/officeDocument/2006/relationships/slide" Target="slides/slide765.xml"/><Relationship Id="rId60" Type="http://schemas.openxmlformats.org/officeDocument/2006/relationships/slide" Target="slides/slide59.xml"/><Relationship Id="rId156" Type="http://schemas.openxmlformats.org/officeDocument/2006/relationships/slide" Target="slides/slide155.xml"/><Relationship Id="rId198" Type="http://schemas.openxmlformats.org/officeDocument/2006/relationships/slide" Target="slides/slide197.xml"/><Relationship Id="rId321" Type="http://schemas.openxmlformats.org/officeDocument/2006/relationships/slide" Target="slides/slide320.xml"/><Relationship Id="rId363" Type="http://schemas.openxmlformats.org/officeDocument/2006/relationships/slide" Target="slides/slide362.xml"/><Relationship Id="rId419" Type="http://schemas.openxmlformats.org/officeDocument/2006/relationships/slide" Target="slides/slide418.xml"/><Relationship Id="rId570" Type="http://schemas.openxmlformats.org/officeDocument/2006/relationships/slide" Target="slides/slide569.xml"/><Relationship Id="rId626" Type="http://schemas.openxmlformats.org/officeDocument/2006/relationships/slide" Target="slides/slide625.xml"/><Relationship Id="rId223" Type="http://schemas.openxmlformats.org/officeDocument/2006/relationships/slide" Target="slides/slide222.xml"/><Relationship Id="rId430" Type="http://schemas.openxmlformats.org/officeDocument/2006/relationships/slide" Target="slides/slide429.xml"/><Relationship Id="rId668" Type="http://schemas.openxmlformats.org/officeDocument/2006/relationships/slide" Target="slides/slide667.xml"/><Relationship Id="rId18" Type="http://schemas.openxmlformats.org/officeDocument/2006/relationships/slide" Target="slides/slide17.xml"/><Relationship Id="rId265" Type="http://schemas.openxmlformats.org/officeDocument/2006/relationships/slide" Target="slides/slide264.xml"/><Relationship Id="rId472" Type="http://schemas.openxmlformats.org/officeDocument/2006/relationships/slide" Target="slides/slide471.xml"/><Relationship Id="rId528" Type="http://schemas.openxmlformats.org/officeDocument/2006/relationships/slide" Target="slides/slide527.xml"/><Relationship Id="rId735" Type="http://schemas.openxmlformats.org/officeDocument/2006/relationships/slide" Target="slides/slide734.xml"/><Relationship Id="rId125" Type="http://schemas.openxmlformats.org/officeDocument/2006/relationships/slide" Target="slides/slide124.xml"/><Relationship Id="rId167" Type="http://schemas.openxmlformats.org/officeDocument/2006/relationships/slide" Target="slides/slide166.xml"/><Relationship Id="rId332" Type="http://schemas.openxmlformats.org/officeDocument/2006/relationships/slide" Target="slides/slide331.xml"/><Relationship Id="rId374" Type="http://schemas.openxmlformats.org/officeDocument/2006/relationships/slide" Target="slides/slide373.xml"/><Relationship Id="rId581" Type="http://schemas.openxmlformats.org/officeDocument/2006/relationships/slide" Target="slides/slide580.xml"/><Relationship Id="rId777" Type="http://schemas.openxmlformats.org/officeDocument/2006/relationships/slide" Target="slides/slide776.xml"/><Relationship Id="rId71" Type="http://schemas.openxmlformats.org/officeDocument/2006/relationships/slide" Target="slides/slide70.xml"/><Relationship Id="rId234" Type="http://schemas.openxmlformats.org/officeDocument/2006/relationships/slide" Target="slides/slide233.xml"/><Relationship Id="rId637" Type="http://schemas.openxmlformats.org/officeDocument/2006/relationships/slide" Target="slides/slide636.xml"/><Relationship Id="rId679" Type="http://schemas.openxmlformats.org/officeDocument/2006/relationships/slide" Target="slides/slide678.xml"/><Relationship Id="rId802" Type="http://schemas.openxmlformats.org/officeDocument/2006/relationships/slide" Target="slides/slide80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76" Type="http://schemas.openxmlformats.org/officeDocument/2006/relationships/slide" Target="slides/slide275.xml"/><Relationship Id="rId441" Type="http://schemas.openxmlformats.org/officeDocument/2006/relationships/slide" Target="slides/slide440.xml"/><Relationship Id="rId483" Type="http://schemas.openxmlformats.org/officeDocument/2006/relationships/slide" Target="slides/slide482.xml"/><Relationship Id="rId539" Type="http://schemas.openxmlformats.org/officeDocument/2006/relationships/slide" Target="slides/slide538.xml"/><Relationship Id="rId690" Type="http://schemas.openxmlformats.org/officeDocument/2006/relationships/slide" Target="slides/slide689.xml"/><Relationship Id="rId704" Type="http://schemas.openxmlformats.org/officeDocument/2006/relationships/slide" Target="slides/slide703.xml"/><Relationship Id="rId746" Type="http://schemas.openxmlformats.org/officeDocument/2006/relationships/slide" Target="slides/slide745.xml"/><Relationship Id="rId40" Type="http://schemas.openxmlformats.org/officeDocument/2006/relationships/slide" Target="slides/slide39.xml"/><Relationship Id="rId136" Type="http://schemas.openxmlformats.org/officeDocument/2006/relationships/slide" Target="slides/slide135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343" Type="http://schemas.openxmlformats.org/officeDocument/2006/relationships/slide" Target="slides/slide342.xml"/><Relationship Id="rId550" Type="http://schemas.openxmlformats.org/officeDocument/2006/relationships/slide" Target="slides/slide549.xml"/><Relationship Id="rId788" Type="http://schemas.openxmlformats.org/officeDocument/2006/relationships/slide" Target="slides/slide787.xml"/><Relationship Id="rId82" Type="http://schemas.openxmlformats.org/officeDocument/2006/relationships/slide" Target="slides/slide81.xml"/><Relationship Id="rId203" Type="http://schemas.openxmlformats.org/officeDocument/2006/relationships/slide" Target="slides/slide202.xml"/><Relationship Id="rId385" Type="http://schemas.openxmlformats.org/officeDocument/2006/relationships/slide" Target="slides/slide384.xml"/><Relationship Id="rId592" Type="http://schemas.openxmlformats.org/officeDocument/2006/relationships/slide" Target="slides/slide591.xml"/><Relationship Id="rId606" Type="http://schemas.openxmlformats.org/officeDocument/2006/relationships/slide" Target="slides/slide605.xml"/><Relationship Id="rId648" Type="http://schemas.openxmlformats.org/officeDocument/2006/relationships/slide" Target="slides/slide647.xml"/><Relationship Id="rId813" Type="http://schemas.openxmlformats.org/officeDocument/2006/relationships/slide" Target="slides/slide812.xml"/><Relationship Id="rId245" Type="http://schemas.openxmlformats.org/officeDocument/2006/relationships/slide" Target="slides/slide244.xml"/><Relationship Id="rId287" Type="http://schemas.openxmlformats.org/officeDocument/2006/relationships/slide" Target="slides/slide286.xml"/><Relationship Id="rId410" Type="http://schemas.openxmlformats.org/officeDocument/2006/relationships/slide" Target="slides/slide409.xml"/><Relationship Id="rId452" Type="http://schemas.openxmlformats.org/officeDocument/2006/relationships/slide" Target="slides/slide451.xml"/><Relationship Id="rId494" Type="http://schemas.openxmlformats.org/officeDocument/2006/relationships/slide" Target="slides/slide493.xml"/><Relationship Id="rId508" Type="http://schemas.openxmlformats.org/officeDocument/2006/relationships/slide" Target="slides/slide507.xml"/><Relationship Id="rId715" Type="http://schemas.openxmlformats.org/officeDocument/2006/relationships/slide" Target="slides/slide714.xml"/><Relationship Id="rId105" Type="http://schemas.openxmlformats.org/officeDocument/2006/relationships/slide" Target="slides/slide104.xml"/><Relationship Id="rId147" Type="http://schemas.openxmlformats.org/officeDocument/2006/relationships/slide" Target="slides/slide146.xml"/><Relationship Id="rId312" Type="http://schemas.openxmlformats.org/officeDocument/2006/relationships/slide" Target="slides/slide311.xml"/><Relationship Id="rId354" Type="http://schemas.openxmlformats.org/officeDocument/2006/relationships/slide" Target="slides/slide353.xml"/><Relationship Id="rId757" Type="http://schemas.openxmlformats.org/officeDocument/2006/relationships/slide" Target="slides/slide756.xml"/><Relationship Id="rId799" Type="http://schemas.openxmlformats.org/officeDocument/2006/relationships/slide" Target="slides/slide798.xml"/><Relationship Id="rId51" Type="http://schemas.openxmlformats.org/officeDocument/2006/relationships/slide" Target="slides/slide50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96" Type="http://schemas.openxmlformats.org/officeDocument/2006/relationships/slide" Target="slides/slide395.xml"/><Relationship Id="rId561" Type="http://schemas.openxmlformats.org/officeDocument/2006/relationships/slide" Target="slides/slide560.xml"/><Relationship Id="rId617" Type="http://schemas.openxmlformats.org/officeDocument/2006/relationships/slide" Target="slides/slide616.xml"/><Relationship Id="rId659" Type="http://schemas.openxmlformats.org/officeDocument/2006/relationships/slide" Target="slides/slide658.xml"/><Relationship Id="rId824" Type="http://schemas.openxmlformats.org/officeDocument/2006/relationships/slide" Target="slides/slide823.xml"/><Relationship Id="rId214" Type="http://schemas.openxmlformats.org/officeDocument/2006/relationships/slide" Target="slides/slide213.xml"/><Relationship Id="rId256" Type="http://schemas.openxmlformats.org/officeDocument/2006/relationships/slide" Target="slides/slide255.xml"/><Relationship Id="rId298" Type="http://schemas.openxmlformats.org/officeDocument/2006/relationships/slide" Target="slides/slide297.xml"/><Relationship Id="rId421" Type="http://schemas.openxmlformats.org/officeDocument/2006/relationships/slide" Target="slides/slide420.xml"/><Relationship Id="rId463" Type="http://schemas.openxmlformats.org/officeDocument/2006/relationships/slide" Target="slides/slide462.xml"/><Relationship Id="rId519" Type="http://schemas.openxmlformats.org/officeDocument/2006/relationships/slide" Target="slides/slide518.xml"/><Relationship Id="rId670" Type="http://schemas.openxmlformats.org/officeDocument/2006/relationships/slide" Target="slides/slide669.xml"/><Relationship Id="rId116" Type="http://schemas.openxmlformats.org/officeDocument/2006/relationships/slide" Target="slides/slide115.xml"/><Relationship Id="rId158" Type="http://schemas.openxmlformats.org/officeDocument/2006/relationships/slide" Target="slides/slide157.xml"/><Relationship Id="rId323" Type="http://schemas.openxmlformats.org/officeDocument/2006/relationships/slide" Target="slides/slide322.xml"/><Relationship Id="rId530" Type="http://schemas.openxmlformats.org/officeDocument/2006/relationships/slide" Target="slides/slide529.xml"/><Relationship Id="rId726" Type="http://schemas.openxmlformats.org/officeDocument/2006/relationships/slide" Target="slides/slide725.xml"/><Relationship Id="rId768" Type="http://schemas.openxmlformats.org/officeDocument/2006/relationships/slide" Target="slides/slide767.xml"/><Relationship Id="rId20" Type="http://schemas.openxmlformats.org/officeDocument/2006/relationships/slide" Target="slides/slide19.xml"/><Relationship Id="rId62" Type="http://schemas.openxmlformats.org/officeDocument/2006/relationships/slide" Target="slides/slide61.xml"/><Relationship Id="rId365" Type="http://schemas.openxmlformats.org/officeDocument/2006/relationships/slide" Target="slides/slide364.xml"/><Relationship Id="rId572" Type="http://schemas.openxmlformats.org/officeDocument/2006/relationships/slide" Target="slides/slide571.xml"/><Relationship Id="rId628" Type="http://schemas.openxmlformats.org/officeDocument/2006/relationships/slide" Target="slides/slide627.xml"/><Relationship Id="rId225" Type="http://schemas.openxmlformats.org/officeDocument/2006/relationships/slide" Target="slides/slide224.xml"/><Relationship Id="rId267" Type="http://schemas.openxmlformats.org/officeDocument/2006/relationships/slide" Target="slides/slide266.xml"/><Relationship Id="rId432" Type="http://schemas.openxmlformats.org/officeDocument/2006/relationships/slide" Target="slides/slide431.xml"/><Relationship Id="rId474" Type="http://schemas.openxmlformats.org/officeDocument/2006/relationships/slide" Target="slides/slide473.xml"/><Relationship Id="rId127" Type="http://schemas.openxmlformats.org/officeDocument/2006/relationships/slide" Target="slides/slide126.xml"/><Relationship Id="rId681" Type="http://schemas.openxmlformats.org/officeDocument/2006/relationships/slide" Target="slides/slide680.xml"/><Relationship Id="rId737" Type="http://schemas.openxmlformats.org/officeDocument/2006/relationships/slide" Target="slides/slide736.xml"/><Relationship Id="rId779" Type="http://schemas.openxmlformats.org/officeDocument/2006/relationships/slide" Target="slides/slide778.xml"/><Relationship Id="rId31" Type="http://schemas.openxmlformats.org/officeDocument/2006/relationships/slide" Target="slides/slide30.xml"/><Relationship Id="rId73" Type="http://schemas.openxmlformats.org/officeDocument/2006/relationships/slide" Target="slides/slide72.xml"/><Relationship Id="rId169" Type="http://schemas.openxmlformats.org/officeDocument/2006/relationships/slide" Target="slides/slide168.xml"/><Relationship Id="rId334" Type="http://schemas.openxmlformats.org/officeDocument/2006/relationships/slide" Target="slides/slide333.xml"/><Relationship Id="rId376" Type="http://schemas.openxmlformats.org/officeDocument/2006/relationships/slide" Target="slides/slide375.xml"/><Relationship Id="rId541" Type="http://schemas.openxmlformats.org/officeDocument/2006/relationships/slide" Target="slides/slide540.xml"/><Relationship Id="rId583" Type="http://schemas.openxmlformats.org/officeDocument/2006/relationships/slide" Target="slides/slide582.xml"/><Relationship Id="rId639" Type="http://schemas.openxmlformats.org/officeDocument/2006/relationships/slide" Target="slides/slide638.xml"/><Relationship Id="rId790" Type="http://schemas.openxmlformats.org/officeDocument/2006/relationships/slide" Target="slides/slide789.xml"/><Relationship Id="rId804" Type="http://schemas.openxmlformats.org/officeDocument/2006/relationships/slide" Target="slides/slide803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36" Type="http://schemas.openxmlformats.org/officeDocument/2006/relationships/slide" Target="slides/slide235.xml"/><Relationship Id="rId278" Type="http://schemas.openxmlformats.org/officeDocument/2006/relationships/slide" Target="slides/slide277.xml"/><Relationship Id="rId401" Type="http://schemas.openxmlformats.org/officeDocument/2006/relationships/slide" Target="slides/slide400.xml"/><Relationship Id="rId443" Type="http://schemas.openxmlformats.org/officeDocument/2006/relationships/slide" Target="slides/slide442.xml"/><Relationship Id="rId650" Type="http://schemas.openxmlformats.org/officeDocument/2006/relationships/slide" Target="slides/slide649.xml"/><Relationship Id="rId303" Type="http://schemas.openxmlformats.org/officeDocument/2006/relationships/slide" Target="slides/slide302.xml"/><Relationship Id="rId485" Type="http://schemas.openxmlformats.org/officeDocument/2006/relationships/slide" Target="slides/slide484.xml"/><Relationship Id="rId692" Type="http://schemas.openxmlformats.org/officeDocument/2006/relationships/slide" Target="slides/slide691.xml"/><Relationship Id="rId706" Type="http://schemas.openxmlformats.org/officeDocument/2006/relationships/slide" Target="slides/slide705.xml"/><Relationship Id="rId748" Type="http://schemas.openxmlformats.org/officeDocument/2006/relationships/slide" Target="slides/slide747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345" Type="http://schemas.openxmlformats.org/officeDocument/2006/relationships/slide" Target="slides/slide344.xml"/><Relationship Id="rId387" Type="http://schemas.openxmlformats.org/officeDocument/2006/relationships/slide" Target="slides/slide386.xml"/><Relationship Id="rId510" Type="http://schemas.openxmlformats.org/officeDocument/2006/relationships/slide" Target="slides/slide509.xml"/><Relationship Id="rId552" Type="http://schemas.openxmlformats.org/officeDocument/2006/relationships/slide" Target="slides/slide551.xml"/><Relationship Id="rId594" Type="http://schemas.openxmlformats.org/officeDocument/2006/relationships/slide" Target="slides/slide593.xml"/><Relationship Id="rId608" Type="http://schemas.openxmlformats.org/officeDocument/2006/relationships/slide" Target="slides/slide607.xml"/><Relationship Id="rId815" Type="http://schemas.openxmlformats.org/officeDocument/2006/relationships/slide" Target="slides/slide814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412" Type="http://schemas.openxmlformats.org/officeDocument/2006/relationships/slide" Target="slides/slide411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454" Type="http://schemas.openxmlformats.org/officeDocument/2006/relationships/slide" Target="slides/slide453.xml"/><Relationship Id="rId496" Type="http://schemas.openxmlformats.org/officeDocument/2006/relationships/slide" Target="slides/slide495.xml"/><Relationship Id="rId661" Type="http://schemas.openxmlformats.org/officeDocument/2006/relationships/slide" Target="slides/slide660.xml"/><Relationship Id="rId717" Type="http://schemas.openxmlformats.org/officeDocument/2006/relationships/slide" Target="slides/slide716.xml"/><Relationship Id="rId759" Type="http://schemas.openxmlformats.org/officeDocument/2006/relationships/slide" Target="slides/slide758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356" Type="http://schemas.openxmlformats.org/officeDocument/2006/relationships/slide" Target="slides/slide355.xml"/><Relationship Id="rId398" Type="http://schemas.openxmlformats.org/officeDocument/2006/relationships/slide" Target="slides/slide397.xml"/><Relationship Id="rId521" Type="http://schemas.openxmlformats.org/officeDocument/2006/relationships/slide" Target="slides/slide520.xml"/><Relationship Id="rId563" Type="http://schemas.openxmlformats.org/officeDocument/2006/relationships/slide" Target="slides/slide562.xml"/><Relationship Id="rId619" Type="http://schemas.openxmlformats.org/officeDocument/2006/relationships/slide" Target="slides/slide618.xml"/><Relationship Id="rId770" Type="http://schemas.openxmlformats.org/officeDocument/2006/relationships/slide" Target="slides/slide769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423" Type="http://schemas.openxmlformats.org/officeDocument/2006/relationships/slide" Target="slides/slide422.xml"/><Relationship Id="rId826" Type="http://schemas.openxmlformats.org/officeDocument/2006/relationships/slide" Target="slides/slide825.xml"/><Relationship Id="rId258" Type="http://schemas.openxmlformats.org/officeDocument/2006/relationships/slide" Target="slides/slide257.xml"/><Relationship Id="rId465" Type="http://schemas.openxmlformats.org/officeDocument/2006/relationships/slide" Target="slides/slide464.xml"/><Relationship Id="rId630" Type="http://schemas.openxmlformats.org/officeDocument/2006/relationships/slide" Target="slides/slide629.xml"/><Relationship Id="rId672" Type="http://schemas.openxmlformats.org/officeDocument/2006/relationships/slide" Target="slides/slide671.xml"/><Relationship Id="rId728" Type="http://schemas.openxmlformats.org/officeDocument/2006/relationships/slide" Target="slides/slide727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325" Type="http://schemas.openxmlformats.org/officeDocument/2006/relationships/slide" Target="slides/slide324.xml"/><Relationship Id="rId367" Type="http://schemas.openxmlformats.org/officeDocument/2006/relationships/slide" Target="slides/slide366.xml"/><Relationship Id="rId532" Type="http://schemas.openxmlformats.org/officeDocument/2006/relationships/slide" Target="slides/slide531.xml"/><Relationship Id="rId574" Type="http://schemas.openxmlformats.org/officeDocument/2006/relationships/slide" Target="slides/slide573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781" Type="http://schemas.openxmlformats.org/officeDocument/2006/relationships/slide" Target="slides/slide780.xml"/><Relationship Id="rId269" Type="http://schemas.openxmlformats.org/officeDocument/2006/relationships/slide" Target="slides/slide268.xml"/><Relationship Id="rId434" Type="http://schemas.openxmlformats.org/officeDocument/2006/relationships/slide" Target="slides/slide433.xml"/><Relationship Id="rId476" Type="http://schemas.openxmlformats.org/officeDocument/2006/relationships/slide" Target="slides/slide475.xml"/><Relationship Id="rId641" Type="http://schemas.openxmlformats.org/officeDocument/2006/relationships/slide" Target="slides/slide640.xml"/><Relationship Id="rId683" Type="http://schemas.openxmlformats.org/officeDocument/2006/relationships/slide" Target="slides/slide682.xml"/><Relationship Id="rId739" Type="http://schemas.openxmlformats.org/officeDocument/2006/relationships/slide" Target="slides/slide738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336" Type="http://schemas.openxmlformats.org/officeDocument/2006/relationships/slide" Target="slides/slide335.xml"/><Relationship Id="rId501" Type="http://schemas.openxmlformats.org/officeDocument/2006/relationships/slide" Target="slides/slide500.xml"/><Relationship Id="rId543" Type="http://schemas.openxmlformats.org/officeDocument/2006/relationships/slide" Target="slides/slide542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378" Type="http://schemas.openxmlformats.org/officeDocument/2006/relationships/slide" Target="slides/slide377.xml"/><Relationship Id="rId403" Type="http://schemas.openxmlformats.org/officeDocument/2006/relationships/slide" Target="slides/slide402.xml"/><Relationship Id="rId585" Type="http://schemas.openxmlformats.org/officeDocument/2006/relationships/slide" Target="slides/slide584.xml"/><Relationship Id="rId750" Type="http://schemas.openxmlformats.org/officeDocument/2006/relationships/slide" Target="slides/slide749.xml"/><Relationship Id="rId792" Type="http://schemas.openxmlformats.org/officeDocument/2006/relationships/slide" Target="slides/slide791.xml"/><Relationship Id="rId806" Type="http://schemas.openxmlformats.org/officeDocument/2006/relationships/slide" Target="slides/slide805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445" Type="http://schemas.openxmlformats.org/officeDocument/2006/relationships/slide" Target="slides/slide444.xml"/><Relationship Id="rId487" Type="http://schemas.openxmlformats.org/officeDocument/2006/relationships/slide" Target="slides/slide486.xml"/><Relationship Id="rId610" Type="http://schemas.openxmlformats.org/officeDocument/2006/relationships/slide" Target="slides/slide609.xml"/><Relationship Id="rId652" Type="http://schemas.openxmlformats.org/officeDocument/2006/relationships/slide" Target="slides/slide651.xml"/><Relationship Id="rId694" Type="http://schemas.openxmlformats.org/officeDocument/2006/relationships/slide" Target="slides/slide693.xml"/><Relationship Id="rId708" Type="http://schemas.openxmlformats.org/officeDocument/2006/relationships/slide" Target="slides/slide707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347" Type="http://schemas.openxmlformats.org/officeDocument/2006/relationships/slide" Target="slides/slide346.xml"/><Relationship Id="rId512" Type="http://schemas.openxmlformats.org/officeDocument/2006/relationships/slide" Target="slides/slide511.xml"/><Relationship Id="rId44" Type="http://schemas.openxmlformats.org/officeDocument/2006/relationships/slide" Target="slides/slide43.xml"/><Relationship Id="rId86" Type="http://schemas.openxmlformats.org/officeDocument/2006/relationships/slide" Target="slides/slide85.xml"/><Relationship Id="rId151" Type="http://schemas.openxmlformats.org/officeDocument/2006/relationships/slide" Target="slides/slide150.xml"/><Relationship Id="rId389" Type="http://schemas.openxmlformats.org/officeDocument/2006/relationships/slide" Target="slides/slide388.xml"/><Relationship Id="rId554" Type="http://schemas.openxmlformats.org/officeDocument/2006/relationships/slide" Target="slides/slide553.xml"/><Relationship Id="rId596" Type="http://schemas.openxmlformats.org/officeDocument/2006/relationships/slide" Target="slides/slide595.xml"/><Relationship Id="rId761" Type="http://schemas.openxmlformats.org/officeDocument/2006/relationships/slide" Target="slides/slide760.xml"/><Relationship Id="rId817" Type="http://schemas.openxmlformats.org/officeDocument/2006/relationships/slide" Target="slides/slide816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49" Type="http://schemas.openxmlformats.org/officeDocument/2006/relationships/slide" Target="slides/slide248.xml"/><Relationship Id="rId414" Type="http://schemas.openxmlformats.org/officeDocument/2006/relationships/slide" Target="slides/slide413.xml"/><Relationship Id="rId456" Type="http://schemas.openxmlformats.org/officeDocument/2006/relationships/slide" Target="slides/slide455.xml"/><Relationship Id="rId498" Type="http://schemas.openxmlformats.org/officeDocument/2006/relationships/slide" Target="slides/slide497.xml"/><Relationship Id="rId621" Type="http://schemas.openxmlformats.org/officeDocument/2006/relationships/slide" Target="slides/slide620.xml"/><Relationship Id="rId663" Type="http://schemas.openxmlformats.org/officeDocument/2006/relationships/slide" Target="slides/slide662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316" Type="http://schemas.openxmlformats.org/officeDocument/2006/relationships/slide" Target="slides/slide315.xml"/><Relationship Id="rId523" Type="http://schemas.openxmlformats.org/officeDocument/2006/relationships/slide" Target="slides/slide522.xml"/><Relationship Id="rId719" Type="http://schemas.openxmlformats.org/officeDocument/2006/relationships/slide" Target="slides/slide718.xml"/><Relationship Id="rId55" Type="http://schemas.openxmlformats.org/officeDocument/2006/relationships/slide" Target="slides/slide54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358" Type="http://schemas.openxmlformats.org/officeDocument/2006/relationships/slide" Target="slides/slide357.xml"/><Relationship Id="rId565" Type="http://schemas.openxmlformats.org/officeDocument/2006/relationships/slide" Target="slides/slide564.xml"/><Relationship Id="rId730" Type="http://schemas.openxmlformats.org/officeDocument/2006/relationships/slide" Target="slides/slide729.xml"/><Relationship Id="rId772" Type="http://schemas.openxmlformats.org/officeDocument/2006/relationships/slide" Target="slides/slide771.xml"/><Relationship Id="rId828" Type="http://schemas.openxmlformats.org/officeDocument/2006/relationships/presProps" Target="presProps.xml"/><Relationship Id="rId162" Type="http://schemas.openxmlformats.org/officeDocument/2006/relationships/slide" Target="slides/slide161.xml"/><Relationship Id="rId218" Type="http://schemas.openxmlformats.org/officeDocument/2006/relationships/slide" Target="slides/slide217.xml"/><Relationship Id="rId425" Type="http://schemas.openxmlformats.org/officeDocument/2006/relationships/slide" Target="slides/slide424.xml"/><Relationship Id="rId467" Type="http://schemas.openxmlformats.org/officeDocument/2006/relationships/slide" Target="slides/slide466.xml"/><Relationship Id="rId632" Type="http://schemas.openxmlformats.org/officeDocument/2006/relationships/slide" Target="slides/slide631.xml"/><Relationship Id="rId271" Type="http://schemas.openxmlformats.org/officeDocument/2006/relationships/slide" Target="slides/slide270.xml"/><Relationship Id="rId674" Type="http://schemas.openxmlformats.org/officeDocument/2006/relationships/slide" Target="slides/slide673.xml"/><Relationship Id="rId24" Type="http://schemas.openxmlformats.org/officeDocument/2006/relationships/slide" Target="slides/slide23.xml"/><Relationship Id="rId66" Type="http://schemas.openxmlformats.org/officeDocument/2006/relationships/slide" Target="slides/slide65.xml"/><Relationship Id="rId131" Type="http://schemas.openxmlformats.org/officeDocument/2006/relationships/slide" Target="slides/slide130.xml"/><Relationship Id="rId327" Type="http://schemas.openxmlformats.org/officeDocument/2006/relationships/slide" Target="slides/slide326.xml"/><Relationship Id="rId369" Type="http://schemas.openxmlformats.org/officeDocument/2006/relationships/slide" Target="slides/slide368.xml"/><Relationship Id="rId534" Type="http://schemas.openxmlformats.org/officeDocument/2006/relationships/slide" Target="slides/slide533.xml"/><Relationship Id="rId576" Type="http://schemas.openxmlformats.org/officeDocument/2006/relationships/slide" Target="slides/slide575.xml"/><Relationship Id="rId741" Type="http://schemas.openxmlformats.org/officeDocument/2006/relationships/slide" Target="slides/slide740.xml"/><Relationship Id="rId783" Type="http://schemas.openxmlformats.org/officeDocument/2006/relationships/slide" Target="slides/slide782.xml"/><Relationship Id="rId173" Type="http://schemas.openxmlformats.org/officeDocument/2006/relationships/slide" Target="slides/slide172.xml"/><Relationship Id="rId229" Type="http://schemas.openxmlformats.org/officeDocument/2006/relationships/slide" Target="slides/slide228.xml"/><Relationship Id="rId380" Type="http://schemas.openxmlformats.org/officeDocument/2006/relationships/slide" Target="slides/slide379.xml"/><Relationship Id="rId436" Type="http://schemas.openxmlformats.org/officeDocument/2006/relationships/slide" Target="slides/slide435.xml"/><Relationship Id="rId601" Type="http://schemas.openxmlformats.org/officeDocument/2006/relationships/slide" Target="slides/slide600.xml"/><Relationship Id="rId643" Type="http://schemas.openxmlformats.org/officeDocument/2006/relationships/slide" Target="slides/slide642.xml"/><Relationship Id="rId240" Type="http://schemas.openxmlformats.org/officeDocument/2006/relationships/slide" Target="slides/slide239.xml"/><Relationship Id="rId478" Type="http://schemas.openxmlformats.org/officeDocument/2006/relationships/slide" Target="slides/slide477.xml"/><Relationship Id="rId685" Type="http://schemas.openxmlformats.org/officeDocument/2006/relationships/slide" Target="slides/slide684.xml"/><Relationship Id="rId35" Type="http://schemas.openxmlformats.org/officeDocument/2006/relationships/slide" Target="slides/slide34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38" Type="http://schemas.openxmlformats.org/officeDocument/2006/relationships/slide" Target="slides/slide337.xml"/><Relationship Id="rId503" Type="http://schemas.openxmlformats.org/officeDocument/2006/relationships/slide" Target="slides/slide502.xml"/><Relationship Id="rId545" Type="http://schemas.openxmlformats.org/officeDocument/2006/relationships/slide" Target="slides/slide544.xml"/><Relationship Id="rId587" Type="http://schemas.openxmlformats.org/officeDocument/2006/relationships/slide" Target="slides/slide586.xml"/><Relationship Id="rId710" Type="http://schemas.openxmlformats.org/officeDocument/2006/relationships/slide" Target="slides/slide709.xml"/><Relationship Id="rId752" Type="http://schemas.openxmlformats.org/officeDocument/2006/relationships/slide" Target="slides/slide751.xml"/><Relationship Id="rId808" Type="http://schemas.openxmlformats.org/officeDocument/2006/relationships/slide" Target="slides/slide807.xml"/><Relationship Id="rId8" Type="http://schemas.openxmlformats.org/officeDocument/2006/relationships/slide" Target="slides/slide7.xml"/><Relationship Id="rId142" Type="http://schemas.openxmlformats.org/officeDocument/2006/relationships/slide" Target="slides/slide141.xml"/><Relationship Id="rId184" Type="http://schemas.openxmlformats.org/officeDocument/2006/relationships/slide" Target="slides/slide183.xml"/><Relationship Id="rId391" Type="http://schemas.openxmlformats.org/officeDocument/2006/relationships/slide" Target="slides/slide390.xml"/><Relationship Id="rId405" Type="http://schemas.openxmlformats.org/officeDocument/2006/relationships/slide" Target="slides/slide404.xml"/><Relationship Id="rId447" Type="http://schemas.openxmlformats.org/officeDocument/2006/relationships/slide" Target="slides/slide446.xml"/><Relationship Id="rId612" Type="http://schemas.openxmlformats.org/officeDocument/2006/relationships/slide" Target="slides/slide611.xml"/><Relationship Id="rId794" Type="http://schemas.openxmlformats.org/officeDocument/2006/relationships/slide" Target="slides/slide793.xml"/><Relationship Id="rId251" Type="http://schemas.openxmlformats.org/officeDocument/2006/relationships/slide" Target="slides/slide250.xml"/><Relationship Id="rId489" Type="http://schemas.openxmlformats.org/officeDocument/2006/relationships/slide" Target="slides/slide488.xml"/><Relationship Id="rId654" Type="http://schemas.openxmlformats.org/officeDocument/2006/relationships/slide" Target="slides/slide653.xml"/><Relationship Id="rId696" Type="http://schemas.openxmlformats.org/officeDocument/2006/relationships/slide" Target="slides/slide695.xml"/><Relationship Id="rId46" Type="http://schemas.openxmlformats.org/officeDocument/2006/relationships/slide" Target="slides/slide45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349" Type="http://schemas.openxmlformats.org/officeDocument/2006/relationships/slide" Target="slides/slide348.xml"/><Relationship Id="rId514" Type="http://schemas.openxmlformats.org/officeDocument/2006/relationships/slide" Target="slides/slide513.xml"/><Relationship Id="rId556" Type="http://schemas.openxmlformats.org/officeDocument/2006/relationships/slide" Target="slides/slide555.xml"/><Relationship Id="rId721" Type="http://schemas.openxmlformats.org/officeDocument/2006/relationships/slide" Target="slides/slide720.xml"/><Relationship Id="rId763" Type="http://schemas.openxmlformats.org/officeDocument/2006/relationships/slide" Target="slides/slide76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3" Type="http://schemas.openxmlformats.org/officeDocument/2006/relationships/slide" Target="slides/slide152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360" Type="http://schemas.openxmlformats.org/officeDocument/2006/relationships/slide" Target="slides/slide359.xml"/><Relationship Id="rId416" Type="http://schemas.openxmlformats.org/officeDocument/2006/relationships/slide" Target="slides/slide415.xml"/><Relationship Id="rId598" Type="http://schemas.openxmlformats.org/officeDocument/2006/relationships/slide" Target="slides/slide597.xml"/><Relationship Id="rId819" Type="http://schemas.openxmlformats.org/officeDocument/2006/relationships/slide" Target="slides/slide818.xml"/><Relationship Id="rId220" Type="http://schemas.openxmlformats.org/officeDocument/2006/relationships/slide" Target="slides/slide219.xml"/><Relationship Id="rId458" Type="http://schemas.openxmlformats.org/officeDocument/2006/relationships/slide" Target="slides/slide457.xml"/><Relationship Id="rId623" Type="http://schemas.openxmlformats.org/officeDocument/2006/relationships/slide" Target="slides/slide622.xml"/><Relationship Id="rId665" Type="http://schemas.openxmlformats.org/officeDocument/2006/relationships/slide" Target="slides/slide664.xml"/><Relationship Id="rId830" Type="http://schemas.openxmlformats.org/officeDocument/2006/relationships/theme" Target="theme/theme1.xml"/><Relationship Id="rId15" Type="http://schemas.openxmlformats.org/officeDocument/2006/relationships/slide" Target="slides/slide14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318" Type="http://schemas.openxmlformats.org/officeDocument/2006/relationships/slide" Target="slides/slide317.xml"/><Relationship Id="rId525" Type="http://schemas.openxmlformats.org/officeDocument/2006/relationships/slide" Target="slides/slide524.xml"/><Relationship Id="rId567" Type="http://schemas.openxmlformats.org/officeDocument/2006/relationships/slide" Target="slides/slide566.xml"/><Relationship Id="rId732" Type="http://schemas.openxmlformats.org/officeDocument/2006/relationships/slide" Target="slides/slide731.xml"/><Relationship Id="rId99" Type="http://schemas.openxmlformats.org/officeDocument/2006/relationships/slide" Target="slides/slide98.xml"/><Relationship Id="rId122" Type="http://schemas.openxmlformats.org/officeDocument/2006/relationships/slide" Target="slides/slide121.xml"/><Relationship Id="rId164" Type="http://schemas.openxmlformats.org/officeDocument/2006/relationships/slide" Target="slides/slide163.xml"/><Relationship Id="rId371" Type="http://schemas.openxmlformats.org/officeDocument/2006/relationships/slide" Target="slides/slide370.xml"/><Relationship Id="rId774" Type="http://schemas.openxmlformats.org/officeDocument/2006/relationships/slide" Target="slides/slide773.xml"/><Relationship Id="rId427" Type="http://schemas.openxmlformats.org/officeDocument/2006/relationships/slide" Target="slides/slide426.xml"/><Relationship Id="rId469" Type="http://schemas.openxmlformats.org/officeDocument/2006/relationships/slide" Target="slides/slide468.xml"/><Relationship Id="rId634" Type="http://schemas.openxmlformats.org/officeDocument/2006/relationships/slide" Target="slides/slide633.xml"/><Relationship Id="rId676" Type="http://schemas.openxmlformats.org/officeDocument/2006/relationships/slide" Target="slides/slide675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73" Type="http://schemas.openxmlformats.org/officeDocument/2006/relationships/slide" Target="slides/slide272.xml"/><Relationship Id="rId329" Type="http://schemas.openxmlformats.org/officeDocument/2006/relationships/slide" Target="slides/slide328.xml"/><Relationship Id="rId480" Type="http://schemas.openxmlformats.org/officeDocument/2006/relationships/slide" Target="slides/slide479.xml"/><Relationship Id="rId536" Type="http://schemas.openxmlformats.org/officeDocument/2006/relationships/slide" Target="slides/slide535.xml"/><Relationship Id="rId701" Type="http://schemas.openxmlformats.org/officeDocument/2006/relationships/slide" Target="slides/slide700.xml"/><Relationship Id="rId68" Type="http://schemas.openxmlformats.org/officeDocument/2006/relationships/slide" Target="slides/slide67.xml"/><Relationship Id="rId133" Type="http://schemas.openxmlformats.org/officeDocument/2006/relationships/slide" Target="slides/slide132.xml"/><Relationship Id="rId175" Type="http://schemas.openxmlformats.org/officeDocument/2006/relationships/slide" Target="slides/slide174.xml"/><Relationship Id="rId340" Type="http://schemas.openxmlformats.org/officeDocument/2006/relationships/slide" Target="slides/slide339.xml"/><Relationship Id="rId578" Type="http://schemas.openxmlformats.org/officeDocument/2006/relationships/slide" Target="slides/slide577.xml"/><Relationship Id="rId743" Type="http://schemas.openxmlformats.org/officeDocument/2006/relationships/slide" Target="slides/slide742.xml"/><Relationship Id="rId785" Type="http://schemas.openxmlformats.org/officeDocument/2006/relationships/slide" Target="slides/slide784.xml"/><Relationship Id="rId200" Type="http://schemas.openxmlformats.org/officeDocument/2006/relationships/slide" Target="slides/slide199.xml"/><Relationship Id="rId382" Type="http://schemas.openxmlformats.org/officeDocument/2006/relationships/slide" Target="slides/slide381.xml"/><Relationship Id="rId438" Type="http://schemas.openxmlformats.org/officeDocument/2006/relationships/slide" Target="slides/slide437.xml"/><Relationship Id="rId603" Type="http://schemas.openxmlformats.org/officeDocument/2006/relationships/slide" Target="slides/slide602.xml"/><Relationship Id="rId645" Type="http://schemas.openxmlformats.org/officeDocument/2006/relationships/slide" Target="slides/slide644.xml"/><Relationship Id="rId687" Type="http://schemas.openxmlformats.org/officeDocument/2006/relationships/slide" Target="slides/slide686.xml"/><Relationship Id="rId810" Type="http://schemas.openxmlformats.org/officeDocument/2006/relationships/slide" Target="slides/slide809.xml"/><Relationship Id="rId242" Type="http://schemas.openxmlformats.org/officeDocument/2006/relationships/slide" Target="slides/slide241.xml"/><Relationship Id="rId284" Type="http://schemas.openxmlformats.org/officeDocument/2006/relationships/slide" Target="slides/slide283.xml"/><Relationship Id="rId491" Type="http://schemas.openxmlformats.org/officeDocument/2006/relationships/slide" Target="slides/slide490.xml"/><Relationship Id="rId505" Type="http://schemas.openxmlformats.org/officeDocument/2006/relationships/slide" Target="slides/slide504.xml"/><Relationship Id="rId712" Type="http://schemas.openxmlformats.org/officeDocument/2006/relationships/slide" Target="slides/slide711.xml"/><Relationship Id="rId37" Type="http://schemas.openxmlformats.org/officeDocument/2006/relationships/slide" Target="slides/slide36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44" Type="http://schemas.openxmlformats.org/officeDocument/2006/relationships/slide" Target="slides/slide143.xml"/><Relationship Id="rId547" Type="http://schemas.openxmlformats.org/officeDocument/2006/relationships/slide" Target="slides/slide546.xml"/><Relationship Id="rId589" Type="http://schemas.openxmlformats.org/officeDocument/2006/relationships/slide" Target="slides/slide588.xml"/><Relationship Id="rId754" Type="http://schemas.openxmlformats.org/officeDocument/2006/relationships/slide" Target="slides/slide753.xml"/><Relationship Id="rId796" Type="http://schemas.openxmlformats.org/officeDocument/2006/relationships/slide" Target="slides/slide795.xml"/><Relationship Id="rId90" Type="http://schemas.openxmlformats.org/officeDocument/2006/relationships/slide" Target="slides/slide89.xml"/><Relationship Id="rId186" Type="http://schemas.openxmlformats.org/officeDocument/2006/relationships/slide" Target="slides/slide185.xml"/><Relationship Id="rId351" Type="http://schemas.openxmlformats.org/officeDocument/2006/relationships/slide" Target="slides/slide350.xml"/><Relationship Id="rId393" Type="http://schemas.openxmlformats.org/officeDocument/2006/relationships/slide" Target="slides/slide392.xml"/><Relationship Id="rId407" Type="http://schemas.openxmlformats.org/officeDocument/2006/relationships/slide" Target="slides/slide406.xml"/><Relationship Id="rId449" Type="http://schemas.openxmlformats.org/officeDocument/2006/relationships/slide" Target="slides/slide448.xml"/><Relationship Id="rId614" Type="http://schemas.openxmlformats.org/officeDocument/2006/relationships/slide" Target="slides/slide613.xml"/><Relationship Id="rId656" Type="http://schemas.openxmlformats.org/officeDocument/2006/relationships/slide" Target="slides/slide655.xml"/><Relationship Id="rId821" Type="http://schemas.openxmlformats.org/officeDocument/2006/relationships/slide" Target="slides/slide820.xml"/><Relationship Id="rId211" Type="http://schemas.openxmlformats.org/officeDocument/2006/relationships/slide" Target="slides/slide210.xml"/><Relationship Id="rId253" Type="http://schemas.openxmlformats.org/officeDocument/2006/relationships/slide" Target="slides/slide252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460" Type="http://schemas.openxmlformats.org/officeDocument/2006/relationships/slide" Target="slides/slide459.xml"/><Relationship Id="rId516" Type="http://schemas.openxmlformats.org/officeDocument/2006/relationships/slide" Target="slides/slide515.xml"/><Relationship Id="rId698" Type="http://schemas.openxmlformats.org/officeDocument/2006/relationships/slide" Target="slides/slide697.xml"/><Relationship Id="rId48" Type="http://schemas.openxmlformats.org/officeDocument/2006/relationships/slide" Target="slides/slide47.xml"/><Relationship Id="rId113" Type="http://schemas.openxmlformats.org/officeDocument/2006/relationships/slide" Target="slides/slide112.xml"/><Relationship Id="rId320" Type="http://schemas.openxmlformats.org/officeDocument/2006/relationships/slide" Target="slides/slide319.xml"/><Relationship Id="rId558" Type="http://schemas.openxmlformats.org/officeDocument/2006/relationships/slide" Target="slides/slide557.xml"/><Relationship Id="rId723" Type="http://schemas.openxmlformats.org/officeDocument/2006/relationships/slide" Target="slides/slide722.xml"/><Relationship Id="rId765" Type="http://schemas.openxmlformats.org/officeDocument/2006/relationships/slide" Target="slides/slide764.xml"/><Relationship Id="rId155" Type="http://schemas.openxmlformats.org/officeDocument/2006/relationships/slide" Target="slides/slide154.xml"/><Relationship Id="rId197" Type="http://schemas.openxmlformats.org/officeDocument/2006/relationships/slide" Target="slides/slide196.xml"/><Relationship Id="rId362" Type="http://schemas.openxmlformats.org/officeDocument/2006/relationships/slide" Target="slides/slide361.xml"/><Relationship Id="rId418" Type="http://schemas.openxmlformats.org/officeDocument/2006/relationships/slide" Target="slides/slide417.xml"/><Relationship Id="rId625" Type="http://schemas.openxmlformats.org/officeDocument/2006/relationships/slide" Target="slides/slide624.xml"/><Relationship Id="rId222" Type="http://schemas.openxmlformats.org/officeDocument/2006/relationships/slide" Target="slides/slide221.xml"/><Relationship Id="rId264" Type="http://schemas.openxmlformats.org/officeDocument/2006/relationships/slide" Target="slides/slide263.xml"/><Relationship Id="rId471" Type="http://schemas.openxmlformats.org/officeDocument/2006/relationships/slide" Target="slides/slide470.xml"/><Relationship Id="rId667" Type="http://schemas.openxmlformats.org/officeDocument/2006/relationships/slide" Target="slides/slide666.xml"/><Relationship Id="rId17" Type="http://schemas.openxmlformats.org/officeDocument/2006/relationships/slide" Target="slides/slide16.xml"/><Relationship Id="rId59" Type="http://schemas.openxmlformats.org/officeDocument/2006/relationships/slide" Target="slides/slide58.xml"/><Relationship Id="rId124" Type="http://schemas.openxmlformats.org/officeDocument/2006/relationships/slide" Target="slides/slide123.xml"/><Relationship Id="rId527" Type="http://schemas.openxmlformats.org/officeDocument/2006/relationships/slide" Target="slides/slide526.xml"/><Relationship Id="rId569" Type="http://schemas.openxmlformats.org/officeDocument/2006/relationships/slide" Target="slides/slide568.xml"/><Relationship Id="rId734" Type="http://schemas.openxmlformats.org/officeDocument/2006/relationships/slide" Target="slides/slide733.xml"/><Relationship Id="rId776" Type="http://schemas.openxmlformats.org/officeDocument/2006/relationships/slide" Target="slides/slide775.xml"/><Relationship Id="rId70" Type="http://schemas.openxmlformats.org/officeDocument/2006/relationships/slide" Target="slides/slide69.xml"/><Relationship Id="rId166" Type="http://schemas.openxmlformats.org/officeDocument/2006/relationships/slide" Target="slides/slide165.xml"/><Relationship Id="rId331" Type="http://schemas.openxmlformats.org/officeDocument/2006/relationships/slide" Target="slides/slide330.xml"/><Relationship Id="rId373" Type="http://schemas.openxmlformats.org/officeDocument/2006/relationships/slide" Target="slides/slide372.xml"/><Relationship Id="rId429" Type="http://schemas.openxmlformats.org/officeDocument/2006/relationships/slide" Target="slides/slide428.xml"/><Relationship Id="rId580" Type="http://schemas.openxmlformats.org/officeDocument/2006/relationships/slide" Target="slides/slide579.xml"/><Relationship Id="rId636" Type="http://schemas.openxmlformats.org/officeDocument/2006/relationships/slide" Target="slides/slide635.xml"/><Relationship Id="rId801" Type="http://schemas.openxmlformats.org/officeDocument/2006/relationships/slide" Target="slides/slide800.xml"/><Relationship Id="rId1" Type="http://schemas.openxmlformats.org/officeDocument/2006/relationships/slideMaster" Target="slideMasters/slideMaster1.xml"/><Relationship Id="rId233" Type="http://schemas.openxmlformats.org/officeDocument/2006/relationships/slide" Target="slides/slide232.xml"/><Relationship Id="rId440" Type="http://schemas.openxmlformats.org/officeDocument/2006/relationships/slide" Target="slides/slide439.xml"/><Relationship Id="rId678" Type="http://schemas.openxmlformats.org/officeDocument/2006/relationships/slide" Target="slides/slide677.xml"/><Relationship Id="rId28" Type="http://schemas.openxmlformats.org/officeDocument/2006/relationships/slide" Target="slides/slide27.xml"/><Relationship Id="rId275" Type="http://schemas.openxmlformats.org/officeDocument/2006/relationships/slide" Target="slides/slide274.xml"/><Relationship Id="rId300" Type="http://schemas.openxmlformats.org/officeDocument/2006/relationships/slide" Target="slides/slide299.xml"/><Relationship Id="rId482" Type="http://schemas.openxmlformats.org/officeDocument/2006/relationships/slide" Target="slides/slide481.xml"/><Relationship Id="rId538" Type="http://schemas.openxmlformats.org/officeDocument/2006/relationships/slide" Target="slides/slide537.xml"/><Relationship Id="rId703" Type="http://schemas.openxmlformats.org/officeDocument/2006/relationships/slide" Target="slides/slide702.xml"/><Relationship Id="rId745" Type="http://schemas.openxmlformats.org/officeDocument/2006/relationships/slide" Target="slides/slide744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77" Type="http://schemas.openxmlformats.org/officeDocument/2006/relationships/slide" Target="slides/slide176.xml"/><Relationship Id="rId342" Type="http://schemas.openxmlformats.org/officeDocument/2006/relationships/slide" Target="slides/slide341.xml"/><Relationship Id="rId384" Type="http://schemas.openxmlformats.org/officeDocument/2006/relationships/slide" Target="slides/slide383.xml"/><Relationship Id="rId591" Type="http://schemas.openxmlformats.org/officeDocument/2006/relationships/slide" Target="slides/slide590.xml"/><Relationship Id="rId605" Type="http://schemas.openxmlformats.org/officeDocument/2006/relationships/slide" Target="slides/slide604.xml"/><Relationship Id="rId787" Type="http://schemas.openxmlformats.org/officeDocument/2006/relationships/slide" Target="slides/slide786.xml"/><Relationship Id="rId812" Type="http://schemas.openxmlformats.org/officeDocument/2006/relationships/slide" Target="slides/slide811.xml"/><Relationship Id="rId202" Type="http://schemas.openxmlformats.org/officeDocument/2006/relationships/slide" Target="slides/slide201.xml"/><Relationship Id="rId244" Type="http://schemas.openxmlformats.org/officeDocument/2006/relationships/slide" Target="slides/slide243.xml"/><Relationship Id="rId647" Type="http://schemas.openxmlformats.org/officeDocument/2006/relationships/slide" Target="slides/slide646.xml"/><Relationship Id="rId689" Type="http://schemas.openxmlformats.org/officeDocument/2006/relationships/slide" Target="slides/slide688.xml"/><Relationship Id="rId39" Type="http://schemas.openxmlformats.org/officeDocument/2006/relationships/slide" Target="slides/slide38.xml"/><Relationship Id="rId286" Type="http://schemas.openxmlformats.org/officeDocument/2006/relationships/slide" Target="slides/slide285.xml"/><Relationship Id="rId451" Type="http://schemas.openxmlformats.org/officeDocument/2006/relationships/slide" Target="slides/slide450.xml"/><Relationship Id="rId493" Type="http://schemas.openxmlformats.org/officeDocument/2006/relationships/slide" Target="slides/slide492.xml"/><Relationship Id="rId507" Type="http://schemas.openxmlformats.org/officeDocument/2006/relationships/slide" Target="slides/slide506.xml"/><Relationship Id="rId549" Type="http://schemas.openxmlformats.org/officeDocument/2006/relationships/slide" Target="slides/slide548.xml"/><Relationship Id="rId714" Type="http://schemas.openxmlformats.org/officeDocument/2006/relationships/slide" Target="slides/slide713.xml"/><Relationship Id="rId756" Type="http://schemas.openxmlformats.org/officeDocument/2006/relationships/slide" Target="slides/slide755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46" Type="http://schemas.openxmlformats.org/officeDocument/2006/relationships/slide" Target="slides/slide145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353" Type="http://schemas.openxmlformats.org/officeDocument/2006/relationships/slide" Target="slides/slide352.xml"/><Relationship Id="rId395" Type="http://schemas.openxmlformats.org/officeDocument/2006/relationships/slide" Target="slides/slide394.xml"/><Relationship Id="rId409" Type="http://schemas.openxmlformats.org/officeDocument/2006/relationships/slide" Target="slides/slide408.xml"/><Relationship Id="rId560" Type="http://schemas.openxmlformats.org/officeDocument/2006/relationships/slide" Target="slides/slide559.xml"/><Relationship Id="rId798" Type="http://schemas.openxmlformats.org/officeDocument/2006/relationships/slide" Target="slides/slide797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420" Type="http://schemas.openxmlformats.org/officeDocument/2006/relationships/slide" Target="slides/slide419.xml"/><Relationship Id="rId616" Type="http://schemas.openxmlformats.org/officeDocument/2006/relationships/slide" Target="slides/slide615.xml"/><Relationship Id="rId658" Type="http://schemas.openxmlformats.org/officeDocument/2006/relationships/slide" Target="slides/slide657.xml"/><Relationship Id="rId823" Type="http://schemas.openxmlformats.org/officeDocument/2006/relationships/slide" Target="slides/slide822.xml"/><Relationship Id="rId255" Type="http://schemas.openxmlformats.org/officeDocument/2006/relationships/slide" Target="slides/slide254.xml"/><Relationship Id="rId297" Type="http://schemas.openxmlformats.org/officeDocument/2006/relationships/slide" Target="slides/slide296.xml"/><Relationship Id="rId462" Type="http://schemas.openxmlformats.org/officeDocument/2006/relationships/slide" Target="slides/slide461.xml"/><Relationship Id="rId518" Type="http://schemas.openxmlformats.org/officeDocument/2006/relationships/slide" Target="slides/slide517.xml"/><Relationship Id="rId725" Type="http://schemas.openxmlformats.org/officeDocument/2006/relationships/slide" Target="slides/slide724.xml"/><Relationship Id="rId115" Type="http://schemas.openxmlformats.org/officeDocument/2006/relationships/slide" Target="slides/slide114.xml"/><Relationship Id="rId157" Type="http://schemas.openxmlformats.org/officeDocument/2006/relationships/slide" Target="slides/slide156.xml"/><Relationship Id="rId322" Type="http://schemas.openxmlformats.org/officeDocument/2006/relationships/slide" Target="slides/slide321.xml"/><Relationship Id="rId364" Type="http://schemas.openxmlformats.org/officeDocument/2006/relationships/slide" Target="slides/slide363.xml"/><Relationship Id="rId767" Type="http://schemas.openxmlformats.org/officeDocument/2006/relationships/slide" Target="slides/slide766.xml"/><Relationship Id="rId61" Type="http://schemas.openxmlformats.org/officeDocument/2006/relationships/slide" Target="slides/slide60.xml"/><Relationship Id="rId199" Type="http://schemas.openxmlformats.org/officeDocument/2006/relationships/slide" Target="slides/slide198.xml"/><Relationship Id="rId571" Type="http://schemas.openxmlformats.org/officeDocument/2006/relationships/slide" Target="slides/slide570.xml"/><Relationship Id="rId627" Type="http://schemas.openxmlformats.org/officeDocument/2006/relationships/slide" Target="slides/slide626.xml"/><Relationship Id="rId669" Type="http://schemas.openxmlformats.org/officeDocument/2006/relationships/slide" Target="slides/slide668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66" Type="http://schemas.openxmlformats.org/officeDocument/2006/relationships/slide" Target="slides/slide265.xml"/><Relationship Id="rId431" Type="http://schemas.openxmlformats.org/officeDocument/2006/relationships/slide" Target="slides/slide430.xml"/><Relationship Id="rId473" Type="http://schemas.openxmlformats.org/officeDocument/2006/relationships/slide" Target="slides/slide472.xml"/><Relationship Id="rId529" Type="http://schemas.openxmlformats.org/officeDocument/2006/relationships/slide" Target="slides/slide528.xml"/><Relationship Id="rId680" Type="http://schemas.openxmlformats.org/officeDocument/2006/relationships/slide" Target="slides/slide679.xml"/><Relationship Id="rId736" Type="http://schemas.openxmlformats.org/officeDocument/2006/relationships/slide" Target="slides/slide735.xml"/><Relationship Id="rId30" Type="http://schemas.openxmlformats.org/officeDocument/2006/relationships/slide" Target="slides/slide29.xml"/><Relationship Id="rId126" Type="http://schemas.openxmlformats.org/officeDocument/2006/relationships/slide" Target="slides/slide125.xml"/><Relationship Id="rId168" Type="http://schemas.openxmlformats.org/officeDocument/2006/relationships/slide" Target="slides/slide167.xml"/><Relationship Id="rId333" Type="http://schemas.openxmlformats.org/officeDocument/2006/relationships/slide" Target="slides/slide332.xml"/><Relationship Id="rId540" Type="http://schemas.openxmlformats.org/officeDocument/2006/relationships/slide" Target="slides/slide539.xml"/><Relationship Id="rId778" Type="http://schemas.openxmlformats.org/officeDocument/2006/relationships/slide" Target="slides/slide777.xml"/><Relationship Id="rId72" Type="http://schemas.openxmlformats.org/officeDocument/2006/relationships/slide" Target="slides/slide71.xml"/><Relationship Id="rId375" Type="http://schemas.openxmlformats.org/officeDocument/2006/relationships/slide" Target="slides/slide374.xml"/><Relationship Id="rId582" Type="http://schemas.openxmlformats.org/officeDocument/2006/relationships/slide" Target="slides/slide581.xml"/><Relationship Id="rId638" Type="http://schemas.openxmlformats.org/officeDocument/2006/relationships/slide" Target="slides/slide637.xml"/><Relationship Id="rId803" Type="http://schemas.openxmlformats.org/officeDocument/2006/relationships/slide" Target="slides/slide802.xml"/><Relationship Id="rId3" Type="http://schemas.openxmlformats.org/officeDocument/2006/relationships/slide" Target="slides/slide2.xml"/><Relationship Id="rId235" Type="http://schemas.openxmlformats.org/officeDocument/2006/relationships/slide" Target="slides/slide234.xml"/><Relationship Id="rId277" Type="http://schemas.openxmlformats.org/officeDocument/2006/relationships/slide" Target="slides/slide276.xml"/><Relationship Id="rId400" Type="http://schemas.openxmlformats.org/officeDocument/2006/relationships/slide" Target="slides/slide399.xml"/><Relationship Id="rId442" Type="http://schemas.openxmlformats.org/officeDocument/2006/relationships/slide" Target="slides/slide441.xml"/><Relationship Id="rId484" Type="http://schemas.openxmlformats.org/officeDocument/2006/relationships/slide" Target="slides/slide483.xml"/><Relationship Id="rId705" Type="http://schemas.openxmlformats.org/officeDocument/2006/relationships/slide" Target="slides/slide704.xml"/><Relationship Id="rId137" Type="http://schemas.openxmlformats.org/officeDocument/2006/relationships/slide" Target="slides/slide136.xml"/><Relationship Id="rId302" Type="http://schemas.openxmlformats.org/officeDocument/2006/relationships/slide" Target="slides/slide301.xml"/><Relationship Id="rId344" Type="http://schemas.openxmlformats.org/officeDocument/2006/relationships/slide" Target="slides/slide343.xml"/><Relationship Id="rId691" Type="http://schemas.openxmlformats.org/officeDocument/2006/relationships/slide" Target="slides/slide690.xml"/><Relationship Id="rId747" Type="http://schemas.openxmlformats.org/officeDocument/2006/relationships/slide" Target="slides/slide746.xml"/><Relationship Id="rId789" Type="http://schemas.openxmlformats.org/officeDocument/2006/relationships/slide" Target="slides/slide788.xml"/><Relationship Id="rId41" Type="http://schemas.openxmlformats.org/officeDocument/2006/relationships/slide" Target="slides/slide40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386" Type="http://schemas.openxmlformats.org/officeDocument/2006/relationships/slide" Target="slides/slide385.xml"/><Relationship Id="rId551" Type="http://schemas.openxmlformats.org/officeDocument/2006/relationships/slide" Target="slides/slide550.xml"/><Relationship Id="rId593" Type="http://schemas.openxmlformats.org/officeDocument/2006/relationships/slide" Target="slides/slide592.xml"/><Relationship Id="rId607" Type="http://schemas.openxmlformats.org/officeDocument/2006/relationships/slide" Target="slides/slide606.xml"/><Relationship Id="rId649" Type="http://schemas.openxmlformats.org/officeDocument/2006/relationships/slide" Target="slides/slide648.xml"/><Relationship Id="rId814" Type="http://schemas.openxmlformats.org/officeDocument/2006/relationships/slide" Target="slides/slide813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46" Type="http://schemas.openxmlformats.org/officeDocument/2006/relationships/slide" Target="slides/slide245.xml"/><Relationship Id="rId288" Type="http://schemas.openxmlformats.org/officeDocument/2006/relationships/slide" Target="slides/slide287.xml"/><Relationship Id="rId411" Type="http://schemas.openxmlformats.org/officeDocument/2006/relationships/slide" Target="slides/slide410.xml"/><Relationship Id="rId453" Type="http://schemas.openxmlformats.org/officeDocument/2006/relationships/slide" Target="slides/slide452.xml"/><Relationship Id="rId509" Type="http://schemas.openxmlformats.org/officeDocument/2006/relationships/slide" Target="slides/slide508.xml"/><Relationship Id="rId660" Type="http://schemas.openxmlformats.org/officeDocument/2006/relationships/slide" Target="slides/slide659.xml"/><Relationship Id="rId106" Type="http://schemas.openxmlformats.org/officeDocument/2006/relationships/slide" Target="slides/slide105.xml"/><Relationship Id="rId313" Type="http://schemas.openxmlformats.org/officeDocument/2006/relationships/slide" Target="slides/slide312.xml"/><Relationship Id="rId495" Type="http://schemas.openxmlformats.org/officeDocument/2006/relationships/slide" Target="slides/slide494.xml"/><Relationship Id="rId716" Type="http://schemas.openxmlformats.org/officeDocument/2006/relationships/slide" Target="slides/slide715.xml"/><Relationship Id="rId758" Type="http://schemas.openxmlformats.org/officeDocument/2006/relationships/slide" Target="slides/slide757.xml"/><Relationship Id="rId10" Type="http://schemas.openxmlformats.org/officeDocument/2006/relationships/slide" Target="slides/slide9.xml"/><Relationship Id="rId52" Type="http://schemas.openxmlformats.org/officeDocument/2006/relationships/slide" Target="slides/slide51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355" Type="http://schemas.openxmlformats.org/officeDocument/2006/relationships/slide" Target="slides/slide354.xml"/><Relationship Id="rId397" Type="http://schemas.openxmlformats.org/officeDocument/2006/relationships/slide" Target="slides/slide396.xml"/><Relationship Id="rId520" Type="http://schemas.openxmlformats.org/officeDocument/2006/relationships/slide" Target="slides/slide519.xml"/><Relationship Id="rId562" Type="http://schemas.openxmlformats.org/officeDocument/2006/relationships/slide" Target="slides/slide561.xml"/><Relationship Id="rId618" Type="http://schemas.openxmlformats.org/officeDocument/2006/relationships/slide" Target="slides/slide617.xml"/><Relationship Id="rId825" Type="http://schemas.openxmlformats.org/officeDocument/2006/relationships/slide" Target="slides/slide824.xml"/><Relationship Id="rId215" Type="http://schemas.openxmlformats.org/officeDocument/2006/relationships/slide" Target="slides/slide214.xml"/><Relationship Id="rId257" Type="http://schemas.openxmlformats.org/officeDocument/2006/relationships/slide" Target="slides/slide256.xml"/><Relationship Id="rId422" Type="http://schemas.openxmlformats.org/officeDocument/2006/relationships/slide" Target="slides/slide421.xml"/><Relationship Id="rId464" Type="http://schemas.openxmlformats.org/officeDocument/2006/relationships/slide" Target="slides/slide463.xml"/><Relationship Id="rId299" Type="http://schemas.openxmlformats.org/officeDocument/2006/relationships/slide" Target="slides/slide298.xml"/><Relationship Id="rId727" Type="http://schemas.openxmlformats.org/officeDocument/2006/relationships/slide" Target="slides/slide726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366" Type="http://schemas.openxmlformats.org/officeDocument/2006/relationships/slide" Target="slides/slide365.xml"/><Relationship Id="rId573" Type="http://schemas.openxmlformats.org/officeDocument/2006/relationships/slide" Target="slides/slide572.xml"/><Relationship Id="rId780" Type="http://schemas.openxmlformats.org/officeDocument/2006/relationships/slide" Target="slides/slide779.xml"/><Relationship Id="rId226" Type="http://schemas.openxmlformats.org/officeDocument/2006/relationships/slide" Target="slides/slide225.xml"/><Relationship Id="rId433" Type="http://schemas.openxmlformats.org/officeDocument/2006/relationships/slide" Target="slides/slide432.xml"/><Relationship Id="rId640" Type="http://schemas.openxmlformats.org/officeDocument/2006/relationships/slide" Target="slides/slide639.xml"/><Relationship Id="rId738" Type="http://schemas.openxmlformats.org/officeDocument/2006/relationships/slide" Target="slides/slide737.xml"/><Relationship Id="rId74" Type="http://schemas.openxmlformats.org/officeDocument/2006/relationships/slide" Target="slides/slide73.xml"/><Relationship Id="rId377" Type="http://schemas.openxmlformats.org/officeDocument/2006/relationships/slide" Target="slides/slide376.xml"/><Relationship Id="rId500" Type="http://schemas.openxmlformats.org/officeDocument/2006/relationships/slide" Target="slides/slide499.xml"/><Relationship Id="rId584" Type="http://schemas.openxmlformats.org/officeDocument/2006/relationships/slide" Target="slides/slide583.xml"/><Relationship Id="rId805" Type="http://schemas.openxmlformats.org/officeDocument/2006/relationships/slide" Target="slides/slide804.xml"/><Relationship Id="rId5" Type="http://schemas.openxmlformats.org/officeDocument/2006/relationships/slide" Target="slides/slide4.xml"/><Relationship Id="rId237" Type="http://schemas.openxmlformats.org/officeDocument/2006/relationships/slide" Target="slides/slide236.xml"/><Relationship Id="rId791" Type="http://schemas.openxmlformats.org/officeDocument/2006/relationships/slide" Target="slides/slide790.xml"/><Relationship Id="rId444" Type="http://schemas.openxmlformats.org/officeDocument/2006/relationships/slide" Target="slides/slide443.xml"/><Relationship Id="rId651" Type="http://schemas.openxmlformats.org/officeDocument/2006/relationships/slide" Target="slides/slide650.xml"/><Relationship Id="rId749" Type="http://schemas.openxmlformats.org/officeDocument/2006/relationships/slide" Target="slides/slide74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388" Type="http://schemas.openxmlformats.org/officeDocument/2006/relationships/slide" Target="slides/slide387.xml"/><Relationship Id="rId511" Type="http://schemas.openxmlformats.org/officeDocument/2006/relationships/slide" Target="slides/slide510.xml"/><Relationship Id="rId609" Type="http://schemas.openxmlformats.org/officeDocument/2006/relationships/slide" Target="slides/slide60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595" Type="http://schemas.openxmlformats.org/officeDocument/2006/relationships/slide" Target="slides/slide594.xml"/><Relationship Id="rId816" Type="http://schemas.openxmlformats.org/officeDocument/2006/relationships/slide" Target="slides/slide815.xml"/><Relationship Id="rId248" Type="http://schemas.openxmlformats.org/officeDocument/2006/relationships/slide" Target="slides/slide247.xml"/><Relationship Id="rId455" Type="http://schemas.openxmlformats.org/officeDocument/2006/relationships/slide" Target="slides/slide454.xml"/><Relationship Id="rId662" Type="http://schemas.openxmlformats.org/officeDocument/2006/relationships/slide" Target="slides/slide661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315" Type="http://schemas.openxmlformats.org/officeDocument/2006/relationships/slide" Target="slides/slide314.xml"/><Relationship Id="rId522" Type="http://schemas.openxmlformats.org/officeDocument/2006/relationships/slide" Target="slides/slide52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98.wmf"/><Relationship Id="rId1" Type="http://schemas.openxmlformats.org/officeDocument/2006/relationships/image" Target="../media/image197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wmf"/><Relationship Id="rId2" Type="http://schemas.openxmlformats.org/officeDocument/2006/relationships/image" Target="../media/image201.wmf"/><Relationship Id="rId1" Type="http://schemas.openxmlformats.org/officeDocument/2006/relationships/image" Target="../media/image200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wmf"/><Relationship Id="rId2" Type="http://schemas.openxmlformats.org/officeDocument/2006/relationships/image" Target="../media/image204.wmf"/><Relationship Id="rId1" Type="http://schemas.openxmlformats.org/officeDocument/2006/relationships/image" Target="../media/image203.wmf"/><Relationship Id="rId5" Type="http://schemas.openxmlformats.org/officeDocument/2006/relationships/image" Target="../media/image207.wmf"/><Relationship Id="rId4" Type="http://schemas.openxmlformats.org/officeDocument/2006/relationships/image" Target="../media/image206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0AA4CE-0452-4E28-86AB-43D5F6A08631}" type="datetimeFigureOut">
              <a:rPr lang="ko-KR" altLang="en-US" smtClean="0"/>
              <a:t>2016-11-15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EBCC12-A8B3-49D9-B75C-B92DF484A3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94716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직사각형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제목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9" name="부제목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ko-KR" altLang="en-US" smtClean="0"/>
              <a:t>마스터 부제목 스타일 편집</a:t>
            </a:r>
            <a:endParaRPr kumimoji="0" lang="en-US"/>
          </a:p>
        </p:txBody>
      </p:sp>
      <p:sp>
        <p:nvSpPr>
          <p:cNvPr id="28" name="날짜 개체 틀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fld id="{253866B2-CAB2-4870-9C81-59BA00272A93}" type="datetime1">
              <a:rPr lang="ko-KR" altLang="en-US" smtClean="0"/>
              <a:t>2016-11-15</a:t>
            </a:fld>
            <a:endParaRPr lang="ko-KR" altLang="en-US"/>
          </a:p>
        </p:txBody>
      </p:sp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r>
              <a:rPr lang="en-US" altLang="ko-KR" smtClean="0"/>
              <a:t>‹#›</a:t>
            </a:r>
            <a:endParaRPr lang="ko-KR" altLang="en-US"/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C51D712-51B0-49A5-812F-301BD2A5585B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5B33C-4955-4FFA-9AD9-7D3BB564BFBB}" type="datetime1">
              <a:rPr lang="ko-KR" altLang="en-US" smtClean="0"/>
              <a:t>2016-11-15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‹#›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</p:spPr>
        <p:txBody>
          <a:bodyPr/>
          <a:lstStyle/>
          <a:p>
            <a:fld id="{C4B15ECC-559B-428B-90B7-DC5DC0D549E0}" type="datetime1">
              <a:rPr lang="ko-KR" altLang="en-US" smtClean="0"/>
              <a:t>2016-11-15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</p:spPr>
        <p:txBody>
          <a:bodyPr/>
          <a:lstStyle/>
          <a:p>
            <a:r>
              <a:rPr lang="en-US" altLang="ko-KR" smtClean="0"/>
              <a:t>‹#›</a:t>
            </a:r>
            <a:endParaRPr lang="ko-KR" altLang="en-US"/>
          </a:p>
        </p:txBody>
      </p:sp>
      <p:sp>
        <p:nvSpPr>
          <p:cNvPr id="7" name="직사각형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EC51D712-51B0-49A5-812F-301BD2A5585B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4CC09-C471-46B7-8D66-15A4DEC3BC7C}" type="datetime1">
              <a:rPr lang="ko-KR" altLang="en-US" smtClean="0"/>
              <a:t>2016-11-15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pPr/>
              <a:t>‹#›</a:t>
            </a:fld>
            <a:endParaRPr lang="ko-KR" altLang="en-US" dirty="0" smtClean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EC51D712-51B0-49A5-812F-301BD2A5585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371600" y="4060031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7" name="직사각형 6"/>
          <p:cNvSpPr/>
          <p:nvPr/>
        </p:nvSpPr>
        <p:spPr bwMode="white">
          <a:xfrm>
            <a:off x="0" y="2840831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0" y="2492896"/>
            <a:ext cx="1295400" cy="1414735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1371600" y="2492896"/>
            <a:ext cx="7772400" cy="1414735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56994" y="270892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ko-KR" altLang="en-US" dirty="0" smtClean="0"/>
              <a:t>마스터 제목 스타일 편집</a:t>
            </a:r>
            <a:endParaRPr kumimoji="0" lang="en-US" dirty="0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72E55-8CE2-4727-997E-DB26852D57AA}" type="datetime1">
              <a:rPr lang="ko-KR" altLang="en-US" smtClean="0"/>
              <a:t>2016-11-15</a:t>
            </a:fld>
            <a:endParaRPr lang="ko-KR" alt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-1759" y="286132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EC51D712-51B0-49A5-812F-301BD2A5585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ko-KR" smtClean="0"/>
              <a:t>‹#›</a:t>
            </a:r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8" name="날짜 개체 틀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1EE88975-AAFE-4042-88B4-02C1E6B19C23}" type="datetime1">
              <a:rPr lang="ko-KR" altLang="en-US" smtClean="0"/>
              <a:t>2016-11-15</a:t>
            </a:fld>
            <a:endParaRPr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EC51D712-51B0-49A5-812F-301BD2A5585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fld id="{EC51D712-51B0-49A5-812F-301BD2A5585B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0" name="날짜 개체 틀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60D7D5C9-587A-4855-A5FA-306A892EEE61}" type="datetime1">
              <a:rPr lang="ko-KR" altLang="en-US" smtClean="0"/>
              <a:t>2016-11-15</a:t>
            </a:fld>
            <a:endParaRPr lang="ko-KR" altLang="en-US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EC51D712-51B0-49A5-812F-301BD2A5585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fld id="{EC51D712-51B0-49A5-812F-301BD2A5585B}" type="slidenum">
              <a:rPr lang="ko-KR" altLang="en-US" smtClean="0"/>
              <a:pPr/>
              <a:t>‹#›</a:t>
            </a:fld>
            <a:endParaRPr lang="ko-KR" altLang="en-US" dirty="0" smtClean="0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8D762-6E46-4E8C-9DF5-960B61700308}" type="datetime1">
              <a:rPr lang="ko-KR" altLang="en-US" smtClean="0"/>
              <a:t>2016-11-15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pPr/>
              <a:t>‹#›</a:t>
            </a:fld>
            <a:endParaRPr lang="ko-KR" altLang="en-US" dirty="0" smtClean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EC51D712-51B0-49A5-812F-301BD2A5585B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C6783-6031-4B24-AC35-63D625C0C085}" type="datetime1">
              <a:rPr lang="ko-KR" altLang="en-US" smtClean="0"/>
              <a:t>2016-11-15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‹#›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C51D712-51B0-49A5-812F-301BD2A5585B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B8FF1E-2988-44FE-8BB1-A8763C0BAFC3}" type="datetime1">
              <a:rPr lang="ko-KR" altLang="en-US" smtClean="0"/>
              <a:t>2016-11-15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‹#›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EC51D712-51B0-49A5-812F-301BD2A5585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8" name="직사각형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1" name="직사각형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/>
          <a:p>
            <a:fld id="{A49B272A-6AB8-48D3-AD63-822C578D9287}" type="datetime1">
              <a:rPr lang="ko-KR" altLang="en-US" smtClean="0"/>
              <a:t>2016-11-15</a:t>
            </a:fld>
            <a:endParaRPr lang="ko-KR" alt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EC51D712-51B0-49A5-812F-301BD2A5585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</p:spPr>
        <p:txBody>
          <a:bodyPr rtlCol="0"/>
          <a:lstStyle/>
          <a:p>
            <a:r>
              <a:rPr lang="en-US" altLang="ko-KR" smtClean="0"/>
              <a:t>‹#›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ko-KR" altLang="en-US" smtClean="0"/>
              <a:t>그림을 추가하려면 아이콘을 클릭하십시오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개체 틀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612648" y="1600200"/>
            <a:ext cx="8153400" cy="45262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smtClean="0"/>
              <a:t>둘째 수준</a:t>
            </a:r>
          </a:p>
          <a:p>
            <a:pPr lvl="2" eaLnBrk="1" latinLnBrk="0" hangingPunct="1"/>
            <a:r>
              <a:rPr kumimoji="0" lang="ko-KR" altLang="en-US" smtClean="0"/>
              <a:t>셋째 수준</a:t>
            </a:r>
          </a:p>
          <a:p>
            <a:pPr lvl="3" eaLnBrk="1" latinLnBrk="0" hangingPunct="1"/>
            <a:r>
              <a:rPr kumimoji="0" lang="ko-KR" altLang="en-US" smtClean="0"/>
              <a:t>넷째 수준</a:t>
            </a:r>
          </a:p>
          <a:p>
            <a:pPr lvl="4" eaLnBrk="1" latinLnBrk="0" hangingPunct="1"/>
            <a:r>
              <a:rPr kumimoji="0" lang="ko-KR" altLang="en-US" smtClean="0"/>
              <a:t>다섯째 수준</a:t>
            </a:r>
            <a:endParaRPr kumimoji="0" lang="en-US"/>
          </a:p>
        </p:txBody>
      </p:sp>
      <p:sp>
        <p:nvSpPr>
          <p:cNvPr id="14" name="날짜 개체 틀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5216AE7D-EDD8-455D-B598-93B7FB474AFD}" type="datetime1">
              <a:rPr lang="ko-KR" altLang="en-US" smtClean="0"/>
              <a:t>2016-11-15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3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vert="horz" anchor="ctr"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>
                <a:solidFill>
                  <a:schemeClr val="tx2"/>
                </a:solidFill>
              </a:defRPr>
            </a:lvl1pPr>
          </a:lstStyle>
          <a:p>
            <a:r>
              <a:rPr lang="en-US" altLang="ko-KR" smtClean="0"/>
              <a:t>‹#›</a:t>
            </a:r>
            <a:endParaRPr lang="ko-KR" altLang="en-US" dirty="0" smtClean="0"/>
          </a:p>
        </p:txBody>
      </p:sp>
      <p:sp>
        <p:nvSpPr>
          <p:cNvPr id="7" name="직사각형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0" y="1280160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590550" y="1280160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4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 ftr="0" dt="0"/>
  <p:txStyles>
    <p:titleStyle>
      <a:lvl1pPr algn="l" rtl="0" eaLnBrk="1" latinLnBrk="1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1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1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1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1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1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1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1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1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1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gif"/><Relationship Id="rId2" Type="http://schemas.openxmlformats.org/officeDocument/2006/relationships/image" Target="../media/image157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gif"/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gif"/><Relationship Id="rId2" Type="http://schemas.openxmlformats.org/officeDocument/2006/relationships/image" Target="../media/image163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5.gif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gif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70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72.gif"/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gif"/><Relationship Id="rId2" Type="http://schemas.openxmlformats.org/officeDocument/2006/relationships/image" Target="../media/image174.gif"/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gif"/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gif"/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gif"/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gif"/><Relationship Id="rId2" Type="http://schemas.openxmlformats.org/officeDocument/2006/relationships/image" Target="../media/image180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gif"/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gif"/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5.png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7" Type="http://schemas.openxmlformats.org/officeDocument/2006/relationships/image" Target="../media/image199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98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197.wmf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2.xml.rels><?xml version="1.0" encoding="UTF-8" standalone="yes"?>
<Relationships xmlns="http://schemas.openxmlformats.org/package/2006/relationships"><Relationship Id="rId18" Type="http://schemas.openxmlformats.org/officeDocument/2006/relationships/image" Target="../media/image1810.png"/><Relationship Id="rId3" Type="http://schemas.openxmlformats.org/officeDocument/2006/relationships/oleObject" Target="../embeddings/oleObject3.bin"/><Relationship Id="rId21" Type="http://schemas.openxmlformats.org/officeDocument/2006/relationships/oleObject" Target="../embeddings/oleObject5.bin"/><Relationship Id="rId17" Type="http://schemas.openxmlformats.org/officeDocument/2006/relationships/image" Target="NULL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7.bin"/><Relationship Id="rId20" Type="http://schemas.openxmlformats.org/officeDocument/2006/relationships/image" Target="../media/image201.wmf"/><Relationship Id="rId1" Type="http://schemas.openxmlformats.org/officeDocument/2006/relationships/vmlDrawing" Target="../drawings/vmlDrawing2.vml"/><Relationship Id="rId19" Type="http://schemas.openxmlformats.org/officeDocument/2006/relationships/oleObject" Target="../embeddings/oleObject4.bin"/><Relationship Id="rId4" Type="http://schemas.openxmlformats.org/officeDocument/2006/relationships/image" Target="../media/image200.wmf"/><Relationship Id="rId22" Type="http://schemas.openxmlformats.org/officeDocument/2006/relationships/image" Target="../media/image202.wmf"/></Relationships>
</file>

<file path=ppt/slides/_rels/slide2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5.wmf"/><Relationship Id="rId13" Type="http://schemas.openxmlformats.org/officeDocument/2006/relationships/oleObject" Target="../embeddings/oleObject11.bin"/><Relationship Id="rId3" Type="http://schemas.openxmlformats.org/officeDocument/2006/relationships/oleObject" Target="../embeddings/oleObject6.bin"/><Relationship Id="rId7" Type="http://schemas.openxmlformats.org/officeDocument/2006/relationships/oleObject" Target="../embeddings/oleObject9.bin"/><Relationship Id="rId12" Type="http://schemas.openxmlformats.org/officeDocument/2006/relationships/image" Target="../media/image209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204.wmf"/><Relationship Id="rId11" Type="http://schemas.openxmlformats.org/officeDocument/2006/relationships/image" Target="../media/image208.png"/><Relationship Id="rId5" Type="http://schemas.openxmlformats.org/officeDocument/2006/relationships/oleObject" Target="../embeddings/oleObject8.bin"/><Relationship Id="rId15" Type="http://schemas.openxmlformats.org/officeDocument/2006/relationships/oleObject" Target="../embeddings/oleObject12.bin"/><Relationship Id="rId10" Type="http://schemas.openxmlformats.org/officeDocument/2006/relationships/image" Target="../media/image206.wmf"/><Relationship Id="rId4" Type="http://schemas.openxmlformats.org/officeDocument/2006/relationships/image" Target="../media/image203.wmf"/><Relationship Id="rId9" Type="http://schemas.openxmlformats.org/officeDocument/2006/relationships/oleObject" Target="../embeddings/oleObject10.bin"/><Relationship Id="rId14" Type="http://schemas.openxmlformats.org/officeDocument/2006/relationships/image" Target="../media/image207.wmf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2" Type="http://schemas.openxmlformats.org/officeDocument/2006/relationships/image" Target="../media/image211.jpeg"/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jpeg"/><Relationship Id="rId2" Type="http://schemas.openxmlformats.org/officeDocument/2006/relationships/image" Target="../media/image2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5.png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6.jpeg"/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jpeg"/><Relationship Id="rId2" Type="http://schemas.openxmlformats.org/officeDocument/2006/relationships/image" Target="../media/image217.jpeg"/><Relationship Id="rId1" Type="http://schemas.openxmlformats.org/officeDocument/2006/relationships/slideLayout" Target="../slideLayouts/slideLayout2.xml"/></Relationships>
</file>

<file path=ppt/slides/_rels/slide2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6.jpeg"/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9.jpeg"/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jpeg"/><Relationship Id="rId1" Type="http://schemas.openxmlformats.org/officeDocument/2006/relationships/slideLayout" Target="../slideLayouts/slideLayout2.xml"/></Relationships>
</file>

<file path=ppt/slides/_rels/slide2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2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2.xml"/></Relationships>
</file>

<file path=ppt/slides/_rels/slide2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2.xml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2.xml"/></Relationships>
</file>

<file path=ppt/slides/_rels/slide2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2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2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/Relationships>
</file>

<file path=ppt/slides/_rels/slide2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2.xml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2.xml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2.xml"/></Relationships>
</file>

<file path=ppt/slides/_rels/slide2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4.png"/><Relationship Id="rId1" Type="http://schemas.openxmlformats.org/officeDocument/2006/relationships/slideLayout" Target="../slideLayouts/slideLayout2.xml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3.png"/><Relationship Id="rId2" Type="http://schemas.openxmlformats.org/officeDocument/2006/relationships/image" Target="../media/image235.png"/><Relationship Id="rId1" Type="http://schemas.openxmlformats.org/officeDocument/2006/relationships/slideLayout" Target="../slideLayouts/slideLayout2.xml"/></Relationships>
</file>

<file path=ppt/slides/_rels/slide2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2.xml"/></Relationships>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7.png"/><Relationship Id="rId1" Type="http://schemas.openxmlformats.org/officeDocument/2006/relationships/slideLayout" Target="../slideLayouts/slideLayout2.xml"/></Relationships>
</file>

<file path=ppt/slides/_rels/slide2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2.xml"/></Relationships>
</file>

<file path=ppt/slides/_rels/slide2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2.xml"/></Relationships>
</file>

<file path=ppt/slides/_rels/slide2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2.xml"/></Relationships>
</file>

<file path=ppt/slides/_rels/slide2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2.xml"/></Relationships>
</file>

<file path=ppt/slides/_rels/slide2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2.xml"/></Relationships>
</file>

<file path=ppt/slides/_rels/slide2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5.png"/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2.xml"/></Relationships>
</file>

<file path=ppt/slides/_rels/slide2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7.png"/><Relationship Id="rId2" Type="http://schemas.openxmlformats.org/officeDocument/2006/relationships/image" Target="../media/image246.png"/><Relationship Id="rId1" Type="http://schemas.openxmlformats.org/officeDocument/2006/relationships/slideLayout" Target="../slideLayouts/slideLayout2.xml"/></Relationships>
</file>

<file path=ppt/slides/_rels/slide2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2.xml"/></Relationships>
</file>

<file path=ppt/slides/_rels/slide2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9.png"/><Relationship Id="rId1" Type="http://schemas.openxmlformats.org/officeDocument/2006/relationships/slideLayout" Target="../slideLayouts/slideLayout2.xml"/></Relationships>
</file>

<file path=ppt/slides/_rels/slide2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/Relationships>
</file>

<file path=ppt/slides/_rels/slide2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1.png"/><Relationship Id="rId1" Type="http://schemas.openxmlformats.org/officeDocument/2006/relationships/slideLayout" Target="../slideLayouts/slideLayout2.xml"/></Relationships>
</file>

<file path=ppt/slides/_rels/slide3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2.png"/><Relationship Id="rId1" Type="http://schemas.openxmlformats.org/officeDocument/2006/relationships/slideLayout" Target="../slideLayouts/slideLayout2.xml"/></Relationships>
</file>

<file path=ppt/slides/_rels/slide3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3.png"/><Relationship Id="rId1" Type="http://schemas.openxmlformats.org/officeDocument/2006/relationships/slideLayout" Target="../slideLayouts/slideLayout2.xml"/></Relationships>
</file>

<file path=ppt/slides/_rels/slide3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png"/><Relationship Id="rId2" Type="http://schemas.openxmlformats.org/officeDocument/2006/relationships/image" Target="../media/image254.png"/><Relationship Id="rId1" Type="http://schemas.openxmlformats.org/officeDocument/2006/relationships/slideLayout" Target="../slideLayouts/slideLayout2.xml"/></Relationships>
</file>

<file path=ppt/slides/_rels/slide3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6.png"/><Relationship Id="rId1" Type="http://schemas.openxmlformats.org/officeDocument/2006/relationships/slideLayout" Target="../slideLayouts/slideLayout2.xml"/></Relationships>
</file>

<file path=ppt/slides/_rels/slide3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7.png"/><Relationship Id="rId1" Type="http://schemas.openxmlformats.org/officeDocument/2006/relationships/slideLayout" Target="../slideLayouts/slideLayout2.xml"/></Relationships>
</file>

<file path=ppt/slides/_rels/slide3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8.png"/><Relationship Id="rId1" Type="http://schemas.openxmlformats.org/officeDocument/2006/relationships/slideLayout" Target="../slideLayouts/slideLayout2.xml"/></Relationships>
</file>

<file path=ppt/slides/_rels/slide3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/Relationships>
</file>

<file path=ppt/slides/_rels/slide3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1.png"/><Relationship Id="rId1" Type="http://schemas.openxmlformats.org/officeDocument/2006/relationships/slideLayout" Target="../slideLayouts/slideLayout2.xml"/></Relationships>
</file>

<file path=ppt/slides/_rels/slide3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2.png"/><Relationship Id="rId1" Type="http://schemas.openxmlformats.org/officeDocument/2006/relationships/slideLayout" Target="../slideLayouts/slideLayout2.xml"/></Relationships>
</file>

<file path=ppt/slides/_rels/slide3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3.png"/><Relationship Id="rId1" Type="http://schemas.openxmlformats.org/officeDocument/2006/relationships/slideLayout" Target="../slideLayouts/slideLayout2.xml"/></Relationships>
</file>

<file path=ppt/slides/_rels/slide3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4.png"/><Relationship Id="rId1" Type="http://schemas.openxmlformats.org/officeDocument/2006/relationships/slideLayout" Target="../slideLayouts/slideLayout2.xml"/></Relationships>
</file>

<file path=ppt/slides/_rels/slide3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7.png"/><Relationship Id="rId2" Type="http://schemas.openxmlformats.org/officeDocument/2006/relationships/image" Target="../media/image266.png"/><Relationship Id="rId1" Type="http://schemas.openxmlformats.org/officeDocument/2006/relationships/slideLayout" Target="../slideLayouts/slideLayout2.xml"/></Relationships>
</file>

<file path=ppt/slides/_rels/slide3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9.png"/><Relationship Id="rId2" Type="http://schemas.openxmlformats.org/officeDocument/2006/relationships/image" Target="../media/image268.png"/><Relationship Id="rId1" Type="http://schemas.openxmlformats.org/officeDocument/2006/relationships/slideLayout" Target="../slideLayouts/slideLayout2.xml"/></Relationships>
</file>

<file path=ppt/slides/_rels/slide3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/Relationships>
</file>

<file path=ppt/slides/_rels/slide3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2.xml"/></Relationships>
</file>

<file path=ppt/slides/_rels/slide3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2.png"/><Relationship Id="rId1" Type="http://schemas.openxmlformats.org/officeDocument/2006/relationships/slideLayout" Target="../slideLayouts/slideLayout2.xml"/></Relationships>
</file>

<file path=ppt/slides/_rels/slide3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3.png"/><Relationship Id="rId1" Type="http://schemas.openxmlformats.org/officeDocument/2006/relationships/slideLayout" Target="../slideLayouts/slideLayout2.xml"/></Relationships>
</file>

<file path=ppt/slides/_rels/slide3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4.png"/><Relationship Id="rId1" Type="http://schemas.openxmlformats.org/officeDocument/2006/relationships/slideLayout" Target="../slideLayouts/slideLayout2.xml"/></Relationships>
</file>

<file path=ppt/slides/_rels/slide3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5.png"/><Relationship Id="rId1" Type="http://schemas.openxmlformats.org/officeDocument/2006/relationships/slideLayout" Target="../slideLayouts/slideLayout2.xml"/></Relationships>
</file>

<file path=ppt/slides/_rels/slide3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7.png"/><Relationship Id="rId2" Type="http://schemas.openxmlformats.org/officeDocument/2006/relationships/image" Target="../media/image276.png"/><Relationship Id="rId1" Type="http://schemas.openxmlformats.org/officeDocument/2006/relationships/slideLayout" Target="../slideLayouts/slideLayout2.xml"/></Relationships>
</file>

<file path=ppt/slides/_rels/slide3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8.png"/><Relationship Id="rId1" Type="http://schemas.openxmlformats.org/officeDocument/2006/relationships/slideLayout" Target="../slideLayouts/slideLayout2.xml"/></Relationships>
</file>

<file path=ppt/slides/_rels/slide3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9.png"/><Relationship Id="rId1" Type="http://schemas.openxmlformats.org/officeDocument/2006/relationships/slideLayout" Target="../slideLayouts/slideLayout2.xml"/></Relationships>
</file>

<file path=ppt/slides/_rels/slide3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/Relationships>
</file>

<file path=ppt/slides/_rels/slide3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2.png"/><Relationship Id="rId1" Type="http://schemas.openxmlformats.org/officeDocument/2006/relationships/slideLayout" Target="../slideLayouts/slideLayout2.xml"/></Relationships>
</file>

<file path=ppt/slides/_rels/slide3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3.png"/><Relationship Id="rId1" Type="http://schemas.openxmlformats.org/officeDocument/2006/relationships/slideLayout" Target="../slideLayouts/slideLayout2.xml"/></Relationships>
</file>

<file path=ppt/slides/_rels/slide3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4.png"/><Relationship Id="rId1" Type="http://schemas.openxmlformats.org/officeDocument/2006/relationships/slideLayout" Target="../slideLayouts/slideLayout2.xml"/></Relationships>
</file>

<file path=ppt/slides/_rels/slide3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5.png"/><Relationship Id="rId1" Type="http://schemas.openxmlformats.org/officeDocument/2006/relationships/slideLayout" Target="../slideLayouts/slideLayout2.xml"/></Relationships>
</file>

<file path=ppt/slides/_rels/slide3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6.png"/><Relationship Id="rId1" Type="http://schemas.openxmlformats.org/officeDocument/2006/relationships/slideLayout" Target="../slideLayouts/slideLayout2.xml"/></Relationships>
</file>

<file path=ppt/slides/_rels/slide3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8.png"/><Relationship Id="rId2" Type="http://schemas.openxmlformats.org/officeDocument/2006/relationships/image" Target="../media/image287.png"/><Relationship Id="rId1" Type="http://schemas.openxmlformats.org/officeDocument/2006/relationships/slideLayout" Target="../slideLayouts/slideLayout2.xml"/></Relationships>
</file>

<file path=ppt/slides/_rels/slide3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2.xml"/></Relationships>
</file>

<file path=ppt/slides/_rels/slide3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1.png"/><Relationship Id="rId1" Type="http://schemas.openxmlformats.org/officeDocument/2006/relationships/slideLayout" Target="../slideLayouts/slideLayout2.xml"/></Relationships>
</file>

<file path=ppt/slides/_rels/slide3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3.xml.rels><?xml version="1.0" encoding="UTF-8" standalone="yes"?>
<Relationships xmlns="http://schemas.openxmlformats.org/package/2006/relationships"><Relationship Id="rId2" Type="http://schemas.openxmlformats.org/officeDocument/2006/relationships/hyperlink" Target="http://matplotlib.org/api/path_api.html#matplotlib.path.Path" TargetMode="External"/><Relationship Id="rId1" Type="http://schemas.openxmlformats.org/officeDocument/2006/relationships/slideLayout" Target="../slideLayouts/slideLayout2.xml"/></Relationships>
</file>

<file path=ppt/slides/_rels/slide3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2.png"/><Relationship Id="rId1" Type="http://schemas.openxmlformats.org/officeDocument/2006/relationships/slideLayout" Target="../slideLayouts/slideLayout2.xml"/></Relationships>
</file>

<file path=ppt/slides/_rels/slide3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3.png"/><Relationship Id="rId1" Type="http://schemas.openxmlformats.org/officeDocument/2006/relationships/slideLayout" Target="../slideLayouts/slideLayout2.xml"/></Relationships>
</file>

<file path=ppt/slides/_rels/slide3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4.png"/><Relationship Id="rId1" Type="http://schemas.openxmlformats.org/officeDocument/2006/relationships/slideLayout" Target="../slideLayouts/slideLayout2.xml"/></Relationships>
</file>

<file path=ppt/slides/_rels/slide3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7.png"/><Relationship Id="rId1" Type="http://schemas.openxmlformats.org/officeDocument/2006/relationships/slideLayout" Target="../slideLayouts/slideLayout2.xml"/></Relationships>
</file>

<file path=ppt/slides/_rels/slide3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7.png"/><Relationship Id="rId2" Type="http://schemas.openxmlformats.org/officeDocument/2006/relationships/image" Target="../media/image296.png"/><Relationship Id="rId1" Type="http://schemas.openxmlformats.org/officeDocument/2006/relationships/slideLayout" Target="../slideLayouts/slideLayout2.xml"/></Relationships>
</file>

<file path=ppt/slides/_rels/slide3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8.png"/><Relationship Id="rId1" Type="http://schemas.openxmlformats.org/officeDocument/2006/relationships/slideLayout" Target="../slideLayouts/slideLayout2.xml"/></Relationships>
</file>

<file path=ppt/slides/_rels/slide3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9.png"/><Relationship Id="rId1" Type="http://schemas.openxmlformats.org/officeDocument/2006/relationships/slideLayout" Target="../slideLayouts/slideLayout2.xml"/></Relationships>
</file>

<file path=ppt/slides/_rels/slide3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1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/Relationships>
</file>

<file path=ppt/slides/_rels/slide3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3.png"/><Relationship Id="rId2" Type="http://schemas.openxmlformats.org/officeDocument/2006/relationships/image" Target="../media/image302.png"/><Relationship Id="rId1" Type="http://schemas.openxmlformats.org/officeDocument/2006/relationships/slideLayout" Target="../slideLayouts/slideLayout2.xml"/></Relationships>
</file>

<file path=ppt/slides/_rels/slide3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4.png"/><Relationship Id="rId1" Type="http://schemas.openxmlformats.org/officeDocument/2006/relationships/slideLayout" Target="../slideLayouts/slideLayout2.xml"/></Relationships>
</file>

<file path=ppt/slides/_rels/slide3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5.png"/><Relationship Id="rId1" Type="http://schemas.openxmlformats.org/officeDocument/2006/relationships/slideLayout" Target="../slideLayouts/slideLayout2.xml"/></Relationships>
</file>

<file path=ppt/slides/_rels/slide3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6.png"/><Relationship Id="rId1" Type="http://schemas.openxmlformats.org/officeDocument/2006/relationships/slideLayout" Target="../slideLayouts/slideLayout2.xml"/></Relationships>
</file>

<file path=ppt/slides/_rels/slide3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7.png"/><Relationship Id="rId1" Type="http://schemas.openxmlformats.org/officeDocument/2006/relationships/slideLayout" Target="../slideLayouts/slideLayout2.xml"/></Relationships>
</file>

<file path=ppt/slides/_rels/slide3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8.png"/><Relationship Id="rId1" Type="http://schemas.openxmlformats.org/officeDocument/2006/relationships/slideLayout" Target="../slideLayouts/slideLayout2.xml"/></Relationships>
</file>

<file path=ppt/slides/_rels/slide3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image" Target="../media/image309.png"/><Relationship Id="rId1" Type="http://schemas.openxmlformats.org/officeDocument/2006/relationships/slideLayout" Target="../slideLayouts/slideLayout2.xml"/></Relationships>
</file>

<file path=ppt/slides/_rels/slide3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2.png"/><Relationship Id="rId2" Type="http://schemas.openxmlformats.org/officeDocument/2006/relationships/image" Target="../media/image311.png"/><Relationship Id="rId1" Type="http://schemas.openxmlformats.org/officeDocument/2006/relationships/slideLayout" Target="../slideLayouts/slideLayout2.xml"/></Relationships>
</file>

<file path=ppt/slides/_rels/slide3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4.png"/><Relationship Id="rId1" Type="http://schemas.openxmlformats.org/officeDocument/2006/relationships/slideLayout" Target="../slideLayouts/slideLayout2.xml"/></Relationships>
</file>

<file path=ppt/slides/_rels/slide3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5.png"/><Relationship Id="rId1" Type="http://schemas.openxmlformats.org/officeDocument/2006/relationships/slideLayout" Target="../slideLayouts/slideLayout2.xml"/></Relationships>
</file>

<file path=ppt/slides/_rels/slide3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6.png"/><Relationship Id="rId1" Type="http://schemas.openxmlformats.org/officeDocument/2006/relationships/slideLayout" Target="../slideLayouts/slideLayout2.xml"/></Relationships>
</file>

<file path=ppt/slides/_rels/slide3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7.png"/><Relationship Id="rId1" Type="http://schemas.openxmlformats.org/officeDocument/2006/relationships/slideLayout" Target="../slideLayouts/slideLayout2.xml"/></Relationships>
</file>

<file path=ppt/slides/_rels/slide3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8.png"/><Relationship Id="rId1" Type="http://schemas.openxmlformats.org/officeDocument/2006/relationships/slideLayout" Target="../slideLayouts/slideLayout2.xml"/></Relationships>
</file>

<file path=ppt/slides/_rels/slide3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2.xml"/></Relationships>
</file>

<file path=ppt/slides/_rels/slide3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1.png"/><Relationship Id="rId1" Type="http://schemas.openxmlformats.org/officeDocument/2006/relationships/slideLayout" Target="../slideLayouts/slideLayout2.xml"/></Relationships>
</file>

<file path=ppt/slides/_rels/slide3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3.png"/><Relationship Id="rId1" Type="http://schemas.openxmlformats.org/officeDocument/2006/relationships/slideLayout" Target="../slideLayouts/slideLayout2.xml"/></Relationships>
</file>

<file path=ppt/slides/_rels/slide3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2.png"/><Relationship Id="rId1" Type="http://schemas.openxmlformats.org/officeDocument/2006/relationships/slideLayout" Target="../slideLayouts/slideLayout2.xml"/></Relationships>
</file>

<file path=ppt/slides/_rels/slide3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3.png"/><Relationship Id="rId1" Type="http://schemas.openxmlformats.org/officeDocument/2006/relationships/slideLayout" Target="../slideLayouts/slideLayout2.xml"/></Relationships>
</file>

<file path=ppt/slides/_rels/slide3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4.png"/><Relationship Id="rId1" Type="http://schemas.openxmlformats.org/officeDocument/2006/relationships/slideLayout" Target="../slideLayouts/slideLayout2.xml"/></Relationships>
</file>

<file path=ppt/slides/_rels/slide4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5.png"/><Relationship Id="rId1" Type="http://schemas.openxmlformats.org/officeDocument/2006/relationships/slideLayout" Target="../slideLayouts/slideLayout2.xml"/></Relationships>
</file>

<file path=ppt/slides/_rels/slide4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6.png"/><Relationship Id="rId1" Type="http://schemas.openxmlformats.org/officeDocument/2006/relationships/slideLayout" Target="../slideLayouts/slideLayout2.xml"/></Relationships>
</file>

<file path=ppt/slides/_rels/slide4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7.png"/><Relationship Id="rId1" Type="http://schemas.openxmlformats.org/officeDocument/2006/relationships/slideLayout" Target="../slideLayouts/slideLayout2.xml"/></Relationships>
</file>

<file path=ppt/slides/_rels/slide4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8.png"/><Relationship Id="rId1" Type="http://schemas.openxmlformats.org/officeDocument/2006/relationships/slideLayout" Target="../slideLayouts/slideLayout2.xml"/></Relationships>
</file>

<file path=ppt/slides/_rels/slide4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9.png"/><Relationship Id="rId1" Type="http://schemas.openxmlformats.org/officeDocument/2006/relationships/slideLayout" Target="../slideLayouts/slideLayout2.xml"/></Relationships>
</file>

<file path=ppt/slides/_rels/slide4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1.pn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2.png"/><Relationship Id="rId1" Type="http://schemas.openxmlformats.org/officeDocument/2006/relationships/slideLayout" Target="../slideLayouts/slideLayout2.xml"/></Relationships>
</file>

<file path=ppt/slides/_rels/slide4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3.png"/><Relationship Id="rId1" Type="http://schemas.openxmlformats.org/officeDocument/2006/relationships/slideLayout" Target="../slideLayouts/slideLayout2.xml"/></Relationships>
</file>

<file path=ppt/slides/_rels/slide4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4.png"/><Relationship Id="rId1" Type="http://schemas.openxmlformats.org/officeDocument/2006/relationships/slideLayout" Target="../slideLayouts/slideLayout2.xml"/></Relationships>
</file>

<file path=ppt/slides/_rels/slide4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5.png"/><Relationship Id="rId1" Type="http://schemas.openxmlformats.org/officeDocument/2006/relationships/slideLayout" Target="../slideLayouts/slideLayout2.xml"/></Relationships>
</file>

<file path=ppt/slides/_rels/slide4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7.png"/><Relationship Id="rId2" Type="http://schemas.openxmlformats.org/officeDocument/2006/relationships/image" Target="../media/image336.png"/><Relationship Id="rId1" Type="http://schemas.openxmlformats.org/officeDocument/2006/relationships/slideLayout" Target="../slideLayouts/slideLayout2.xml"/></Relationships>
</file>

<file path=ppt/slides/_rels/slide4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8.png"/><Relationship Id="rId2" Type="http://schemas.openxmlformats.org/officeDocument/2006/relationships/image" Target="../media/image337.png"/><Relationship Id="rId1" Type="http://schemas.openxmlformats.org/officeDocument/2006/relationships/slideLayout" Target="../slideLayouts/slideLayout2.xml"/></Relationships>
</file>

<file path=ppt/slides/_rels/slide4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20.xml.rels><?xml version="1.0" encoding="UTF-8" standalone="yes"?>
<Relationships xmlns="http://schemas.openxmlformats.org/package/2006/relationships"><Relationship Id="rId2" Type="http://schemas.openxmlformats.org/officeDocument/2006/relationships/hyperlink" Target="http://matplotlib.org/api/patches_api.html#matplotlib.patches.Polygon" TargetMode="External"/><Relationship Id="rId1" Type="http://schemas.openxmlformats.org/officeDocument/2006/relationships/slideLayout" Target="../slideLayouts/slideLayout2.xml"/></Relationships>
</file>

<file path=ppt/slides/_rels/slide4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2.xml"/></Relationships>
</file>

<file path=ppt/slides/_rels/slide4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2.png"/><Relationship Id="rId2" Type="http://schemas.openxmlformats.org/officeDocument/2006/relationships/image" Target="../media/image3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3.png"/></Relationships>
</file>

<file path=ppt/slides/_rels/slide4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4.png"/><Relationship Id="rId1" Type="http://schemas.openxmlformats.org/officeDocument/2006/relationships/slideLayout" Target="../slideLayouts/slideLayout2.xml"/></Relationships>
</file>

<file path=ppt/slides/_rels/slide4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6.png"/><Relationship Id="rId1" Type="http://schemas.openxmlformats.org/officeDocument/2006/relationships/slideLayout" Target="../slideLayouts/slideLayout2.xml"/></Relationships>
</file>

<file path=ppt/slides/_rels/slide4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7.png"/><Relationship Id="rId1" Type="http://schemas.openxmlformats.org/officeDocument/2006/relationships/slideLayout" Target="../slideLayouts/slideLayout2.xml"/></Relationships>
</file>

<file path=ppt/slides/_rels/slide4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8.png"/><Relationship Id="rId1" Type="http://schemas.openxmlformats.org/officeDocument/2006/relationships/slideLayout" Target="../slideLayouts/slideLayout2.xml"/></Relationships>
</file>

<file path=ppt/slides/_rels/slide4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9.png"/><Relationship Id="rId1" Type="http://schemas.openxmlformats.org/officeDocument/2006/relationships/slideLayout" Target="../slideLayouts/slideLayout2.xml"/></Relationships>
</file>

<file path=ppt/slides/_rels/slide4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2.xml"/></Relationships>
</file>

<file path=ppt/slides/_rels/slide4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1.png"/><Relationship Id="rId1" Type="http://schemas.openxmlformats.org/officeDocument/2006/relationships/slideLayout" Target="../slideLayouts/slideLayout2.xml"/></Relationships>
</file>

<file path=ppt/slides/_rels/slide4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3.png"/><Relationship Id="rId2" Type="http://schemas.openxmlformats.org/officeDocument/2006/relationships/image" Target="../media/image352.png"/><Relationship Id="rId1" Type="http://schemas.openxmlformats.org/officeDocument/2006/relationships/slideLayout" Target="../slideLayouts/slideLayout2.xml"/></Relationships>
</file>

<file path=ppt/slides/_rels/slide4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4.png"/><Relationship Id="rId1" Type="http://schemas.openxmlformats.org/officeDocument/2006/relationships/slideLayout" Target="../slideLayouts/slideLayout2.xml"/></Relationships>
</file>

<file path=ppt/slides/_rels/slide4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5.png"/><Relationship Id="rId1" Type="http://schemas.openxmlformats.org/officeDocument/2006/relationships/slideLayout" Target="../slideLayouts/slideLayout2.xml"/></Relationships>
</file>

<file path=ppt/slides/_rels/slide4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6.png"/><Relationship Id="rId1" Type="http://schemas.openxmlformats.org/officeDocument/2006/relationships/slideLayout" Target="../slideLayouts/slideLayout2.xml"/></Relationships>
</file>

<file path=ppt/slides/_rels/slide4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7.png"/><Relationship Id="rId1" Type="http://schemas.openxmlformats.org/officeDocument/2006/relationships/slideLayout" Target="../slideLayouts/slideLayout2.xml"/></Relationships>
</file>

<file path=ppt/slides/_rels/slide4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8.png"/><Relationship Id="rId1" Type="http://schemas.openxmlformats.org/officeDocument/2006/relationships/slideLayout" Target="../slideLayouts/slideLayout2.xml"/></Relationships>
</file>

<file path=ppt/slides/_rels/slide4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9.png"/><Relationship Id="rId1" Type="http://schemas.openxmlformats.org/officeDocument/2006/relationships/slideLayout" Target="../slideLayouts/slideLayout2.xml"/></Relationships>
</file>

<file path=ppt/slides/_rels/slide4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2.xml"/></Relationships>
</file>

<file path=ppt/slides/_rels/slide4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1.png"/><Relationship Id="rId1" Type="http://schemas.openxmlformats.org/officeDocument/2006/relationships/slideLayout" Target="../slideLayouts/slideLayout2.xml"/></Relationships>
</file>

<file path=ppt/slides/_rels/slide4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2.png"/><Relationship Id="rId1" Type="http://schemas.openxmlformats.org/officeDocument/2006/relationships/slideLayout" Target="../slideLayouts/slideLayout2.xml"/></Relationships>
</file>

<file path=ppt/slides/_rels/slide4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4.png"/><Relationship Id="rId1" Type="http://schemas.openxmlformats.org/officeDocument/2006/relationships/slideLayout" Target="../slideLayouts/slideLayout2.xml"/></Relationships>
</file>

<file path=ppt/slides/_rels/slide4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5.png"/><Relationship Id="rId1" Type="http://schemas.openxmlformats.org/officeDocument/2006/relationships/slideLayout" Target="../slideLayouts/slideLayout2.xml"/></Relationships>
</file>

<file path=ppt/slides/_rels/slide4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6.png"/><Relationship Id="rId1" Type="http://schemas.openxmlformats.org/officeDocument/2006/relationships/slideLayout" Target="../slideLayouts/slideLayout2.xml"/></Relationships>
</file>

<file path=ppt/slides/_rels/slide4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7.png"/><Relationship Id="rId1" Type="http://schemas.openxmlformats.org/officeDocument/2006/relationships/slideLayout" Target="../slideLayouts/slideLayout2.xml"/></Relationships>
</file>

<file path=ppt/slides/_rels/slide4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8.png"/><Relationship Id="rId1" Type="http://schemas.openxmlformats.org/officeDocument/2006/relationships/slideLayout" Target="../slideLayouts/slideLayout2.xml"/></Relationships>
</file>

<file path=ppt/slides/_rels/slide4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9.png"/><Relationship Id="rId1" Type="http://schemas.openxmlformats.org/officeDocument/2006/relationships/slideLayout" Target="../slideLayouts/slideLayout2.xml"/></Relationships>
</file>

<file path=ppt/slides/_rels/slide4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2.xml"/></Relationships>
</file>

<file path=ppt/slides/_rels/slide4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1.png"/><Relationship Id="rId1" Type="http://schemas.openxmlformats.org/officeDocument/2006/relationships/slideLayout" Target="../slideLayouts/slideLayout2.xml"/></Relationships>
</file>

<file path=ppt/slides/_rels/slide4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3.png"/><Relationship Id="rId1" Type="http://schemas.openxmlformats.org/officeDocument/2006/relationships/slideLayout" Target="../slideLayouts/slideLayout2.xml"/></Relationships>
</file>

<file path=ppt/slides/_rels/slide4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5.png"/><Relationship Id="rId2" Type="http://schemas.openxmlformats.org/officeDocument/2006/relationships/image" Target="../media/image374.png"/><Relationship Id="rId1" Type="http://schemas.openxmlformats.org/officeDocument/2006/relationships/slideLayout" Target="../slideLayouts/slideLayout2.xml"/></Relationships>
</file>

<file path=ppt/slides/_rels/slide4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6.png"/><Relationship Id="rId2" Type="http://schemas.openxmlformats.org/officeDocument/2006/relationships/image" Target="../media/image376.png"/><Relationship Id="rId1" Type="http://schemas.openxmlformats.org/officeDocument/2006/relationships/slideLayout" Target="../slideLayouts/slideLayout2.xml"/></Relationships>
</file>

<file path=ppt/slides/_rels/slide4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7.png"/><Relationship Id="rId1" Type="http://schemas.openxmlformats.org/officeDocument/2006/relationships/slideLayout" Target="../slideLayouts/slideLayout2.xml"/></Relationships>
</file>

<file path=ppt/slides/_rels/slide4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8.png"/><Relationship Id="rId1" Type="http://schemas.openxmlformats.org/officeDocument/2006/relationships/slideLayout" Target="../slideLayouts/slideLayout2.xml"/></Relationships>
</file>

<file path=ppt/slides/_rels/slide4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4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9.png"/><Relationship Id="rId1" Type="http://schemas.openxmlformats.org/officeDocument/2006/relationships/slideLayout" Target="../slideLayouts/slideLayout2.xml"/></Relationships>
</file>

<file path=ppt/slides/_rels/slide5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2.xml"/></Relationships>
</file>

<file path=ppt/slides/_rels/slide5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1.png"/><Relationship Id="rId1" Type="http://schemas.openxmlformats.org/officeDocument/2006/relationships/slideLayout" Target="../slideLayouts/slideLayout2.xml"/></Relationships>
</file>

<file path=ppt/slides/_rels/slide5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2.png"/><Relationship Id="rId1" Type="http://schemas.openxmlformats.org/officeDocument/2006/relationships/slideLayout" Target="../slideLayouts/slideLayout2.xml"/></Relationships>
</file>

<file path=ppt/slides/_rels/slide5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4.png"/><Relationship Id="rId1" Type="http://schemas.openxmlformats.org/officeDocument/2006/relationships/slideLayout" Target="../slideLayouts/slideLayout2.xml"/></Relationships>
</file>

<file path=ppt/slides/_rels/slide5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5.png"/><Relationship Id="rId1" Type="http://schemas.openxmlformats.org/officeDocument/2006/relationships/slideLayout" Target="../slideLayouts/slideLayout2.xml"/></Relationships>
</file>

<file path=ppt/slides/_rels/slide5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6.png"/><Relationship Id="rId1" Type="http://schemas.openxmlformats.org/officeDocument/2006/relationships/slideLayout" Target="../slideLayouts/slideLayout2.xml"/></Relationships>
</file>

<file path=ppt/slides/_rels/slide5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7.png"/><Relationship Id="rId1" Type="http://schemas.openxmlformats.org/officeDocument/2006/relationships/slideLayout" Target="../slideLayouts/slideLayout2.xml"/></Relationships>
</file>

<file path=ppt/slides/_rels/slide5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9.png"/><Relationship Id="rId1" Type="http://schemas.openxmlformats.org/officeDocument/2006/relationships/slideLayout" Target="../slideLayouts/slideLayout2.xml"/></Relationships>
</file>

<file path=ppt/slides/_rels/slide5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2.xml"/></Relationships>
</file>

<file path=ppt/slides/_rels/slide5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1.png"/><Relationship Id="rId1" Type="http://schemas.openxmlformats.org/officeDocument/2006/relationships/slideLayout" Target="../slideLayouts/slideLayout2.xml"/></Relationships>
</file>

<file path=ppt/slides/_rels/slide5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3.png"/><Relationship Id="rId2" Type="http://schemas.openxmlformats.org/officeDocument/2006/relationships/image" Target="../media/image392.png"/><Relationship Id="rId1" Type="http://schemas.openxmlformats.org/officeDocument/2006/relationships/slideLayout" Target="../slideLayouts/slideLayout2.xml"/></Relationships>
</file>

<file path=ppt/slides/_rels/slide5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4.png"/><Relationship Id="rId1" Type="http://schemas.openxmlformats.org/officeDocument/2006/relationships/slideLayout" Target="../slideLayouts/slideLayout2.xml"/></Relationships>
</file>

<file path=ppt/slides/_rels/slide5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5.png"/><Relationship Id="rId1" Type="http://schemas.openxmlformats.org/officeDocument/2006/relationships/slideLayout" Target="../slideLayouts/slideLayout2.xml"/></Relationships>
</file>

<file path=ppt/slides/_rels/slide5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6.png"/><Relationship Id="rId1" Type="http://schemas.openxmlformats.org/officeDocument/2006/relationships/slideLayout" Target="../slideLayouts/slideLayout2.xml"/></Relationships>
</file>

<file path=ppt/slides/_rels/slide5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8.png"/><Relationship Id="rId1" Type="http://schemas.openxmlformats.org/officeDocument/2006/relationships/slideLayout" Target="../slideLayouts/slideLayout2.xml"/></Relationships>
</file>

<file path=ppt/slides/_rels/slide5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9.png"/><Relationship Id="rId1" Type="http://schemas.openxmlformats.org/officeDocument/2006/relationships/slideLayout" Target="../slideLayouts/slideLayout2.xml"/></Relationships>
</file>

<file path=ppt/slides/_rels/slide5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1.png"/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2.xml"/></Relationships>
</file>

<file path=ppt/slides/_rels/slide5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2.png"/><Relationship Id="rId1" Type="http://schemas.openxmlformats.org/officeDocument/2006/relationships/slideLayout" Target="../slideLayouts/slideLayout2.xml"/></Relationships>
</file>

<file path=ppt/slides/_rels/slide5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3.png"/><Relationship Id="rId1" Type="http://schemas.openxmlformats.org/officeDocument/2006/relationships/slideLayout" Target="../slideLayouts/slideLayout2.xml"/></Relationships>
</file>

<file path=ppt/slides/_rels/slide5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5.png"/><Relationship Id="rId2" Type="http://schemas.openxmlformats.org/officeDocument/2006/relationships/image" Target="../media/image404.png"/><Relationship Id="rId1" Type="http://schemas.openxmlformats.org/officeDocument/2006/relationships/slideLayout" Target="../slideLayouts/slideLayout2.xml"/></Relationships>
</file>

<file path=ppt/slides/_rels/slide5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2.png"/><Relationship Id="rId1" Type="http://schemas.openxmlformats.org/officeDocument/2006/relationships/slideLayout" Target="../slideLayouts/slideLayout2.xml"/></Relationships>
</file>

<file path=ppt/slides/_rels/slide5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7.png"/><Relationship Id="rId1" Type="http://schemas.openxmlformats.org/officeDocument/2006/relationships/slideLayout" Target="../slideLayouts/slideLayout2.xml"/></Relationships>
</file>

<file path=ppt/slides/_rels/slide5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8.png"/><Relationship Id="rId1" Type="http://schemas.openxmlformats.org/officeDocument/2006/relationships/slideLayout" Target="../slideLayouts/slideLayout2.xml"/></Relationships>
</file>

<file path=ppt/slides/_rels/slide5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9.png"/><Relationship Id="rId1" Type="http://schemas.openxmlformats.org/officeDocument/2006/relationships/slideLayout" Target="../slideLayouts/slideLayout2.xml"/></Relationships>
</file>

<file path=ppt/slides/_rels/slide5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2.xml"/></Relationships>
</file>

<file path=ppt/slides/_rels/slide5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1.png"/><Relationship Id="rId1" Type="http://schemas.openxmlformats.org/officeDocument/2006/relationships/slideLayout" Target="../slideLayouts/slideLayout2.xml"/></Relationships>
</file>

<file path=ppt/slides/_rels/slide5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2.png"/><Relationship Id="rId1" Type="http://schemas.openxmlformats.org/officeDocument/2006/relationships/slideLayout" Target="../slideLayouts/slideLayout2.xml"/></Relationships>
</file>

<file path=ppt/slides/_rels/slide5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3.png"/><Relationship Id="rId1" Type="http://schemas.openxmlformats.org/officeDocument/2006/relationships/slideLayout" Target="../slideLayouts/slideLayout2.xml"/></Relationships>
</file>

<file path=ppt/slides/_rels/slide5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4.png"/><Relationship Id="rId1" Type="http://schemas.openxmlformats.org/officeDocument/2006/relationships/slideLayout" Target="../slideLayouts/slideLayout2.xml"/></Relationships>
</file>

<file path=ppt/slides/_rels/slide5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5.png"/><Relationship Id="rId1" Type="http://schemas.openxmlformats.org/officeDocument/2006/relationships/slideLayout" Target="../slideLayouts/slideLayout2.xml"/></Relationships>
</file>

<file path=ppt/slides/_rels/slide5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7.png"/><Relationship Id="rId2" Type="http://schemas.openxmlformats.org/officeDocument/2006/relationships/image" Target="../media/image416.png"/><Relationship Id="rId1" Type="http://schemas.openxmlformats.org/officeDocument/2006/relationships/slideLayout" Target="../slideLayouts/slideLayout2.xml"/></Relationships>
</file>

<file path=ppt/slides/_rels/slide5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8.png"/><Relationship Id="rId1" Type="http://schemas.openxmlformats.org/officeDocument/2006/relationships/slideLayout" Target="../slideLayouts/slideLayout2.xml"/></Relationships>
</file>

<file path=ppt/slides/_rels/slide5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9.png"/><Relationship Id="rId1" Type="http://schemas.openxmlformats.org/officeDocument/2006/relationships/slideLayout" Target="../slideLayouts/slideLayout2.xml"/></Relationships>
</file>

<file path=ppt/slides/_rels/slide5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1.png"/><Relationship Id="rId2" Type="http://schemas.openxmlformats.org/officeDocument/2006/relationships/image" Target="../media/image420.png"/><Relationship Id="rId1" Type="http://schemas.openxmlformats.org/officeDocument/2006/relationships/slideLayout" Target="../slideLayouts/slideLayout2.xml"/></Relationships>
</file>

<file path=ppt/slides/_rels/slide5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3.png"/><Relationship Id="rId2" Type="http://schemas.openxmlformats.org/officeDocument/2006/relationships/image" Target="../media/image422.png"/><Relationship Id="rId1" Type="http://schemas.openxmlformats.org/officeDocument/2006/relationships/slideLayout" Target="../slideLayouts/slideLayout2.xml"/></Relationships>
</file>

<file path=ppt/slides/_rels/slide5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7.png"/><Relationship Id="rId1" Type="http://schemas.openxmlformats.org/officeDocument/2006/relationships/slideLayout" Target="../slideLayouts/slideLayout2.xml"/></Relationships>
</file>

<file path=ppt/slides/_rels/slide5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5.png"/><Relationship Id="rId1" Type="http://schemas.openxmlformats.org/officeDocument/2006/relationships/slideLayout" Target="../slideLayouts/slideLayout2.xml"/></Relationships>
</file>

<file path=ppt/slides/_rels/slide5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6.png"/><Relationship Id="rId1" Type="http://schemas.openxmlformats.org/officeDocument/2006/relationships/slideLayout" Target="../slideLayouts/slideLayout2.xml"/></Relationships>
</file>

<file path=ppt/slides/_rels/slide5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7.png"/><Relationship Id="rId1" Type="http://schemas.openxmlformats.org/officeDocument/2006/relationships/slideLayout" Target="../slideLayouts/slideLayout2.xml"/></Relationships>
</file>

<file path=ppt/slides/_rels/slide5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8.png"/><Relationship Id="rId1" Type="http://schemas.openxmlformats.org/officeDocument/2006/relationships/slideLayout" Target="../slideLayouts/slideLayout2.xml"/></Relationships>
</file>

<file path=ppt/slides/_rels/slide5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9.png"/><Relationship Id="rId1" Type="http://schemas.openxmlformats.org/officeDocument/2006/relationships/slideLayout" Target="../slideLayouts/slideLayout2.xml"/></Relationships>
</file>

<file path=ppt/slides/_rels/slide5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1.png"/><Relationship Id="rId1" Type="http://schemas.openxmlformats.org/officeDocument/2006/relationships/slideLayout" Target="../slideLayouts/slideLayout2.xml"/></Relationships>
</file>

<file path=ppt/slides/_rels/slide5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3.png"/><Relationship Id="rId2" Type="http://schemas.openxmlformats.org/officeDocument/2006/relationships/image" Target="../media/image432.png"/><Relationship Id="rId1" Type="http://schemas.openxmlformats.org/officeDocument/2006/relationships/slideLayout" Target="../slideLayouts/slideLayout2.xml"/></Relationships>
</file>

<file path=ppt/slides/_rels/slide5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5.png"/><Relationship Id="rId2" Type="http://schemas.openxmlformats.org/officeDocument/2006/relationships/image" Target="../media/image434.png"/><Relationship Id="rId1" Type="http://schemas.openxmlformats.org/officeDocument/2006/relationships/slideLayout" Target="../slideLayouts/slideLayout2.xml"/></Relationships>
</file>

<file path=ppt/slides/_rels/slide5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6.png"/><Relationship Id="rId1" Type="http://schemas.openxmlformats.org/officeDocument/2006/relationships/slideLayout" Target="../slideLayouts/slideLayout2.xml"/></Relationships>
</file>

<file path=ppt/slides/_rels/slide5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7.png"/><Relationship Id="rId1" Type="http://schemas.openxmlformats.org/officeDocument/2006/relationships/slideLayout" Target="../slideLayouts/slideLayout2.xml"/></Relationships>
</file>

<file path=ppt/slides/_rels/slide5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8.png"/><Relationship Id="rId1" Type="http://schemas.openxmlformats.org/officeDocument/2006/relationships/slideLayout" Target="../slideLayouts/slideLayout2.xml"/></Relationships>
</file>

<file path=ppt/slides/_rels/slide5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2.xml"/></Relationships>
</file>

<file path=ppt/slides/_rels/slide5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1.png"/><Relationship Id="rId1" Type="http://schemas.openxmlformats.org/officeDocument/2006/relationships/slideLayout" Target="../slideLayouts/slideLayout2.xml"/></Relationships>
</file>

<file path=ppt/slides/_rels/slide5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2.png"/><Relationship Id="rId1" Type="http://schemas.openxmlformats.org/officeDocument/2006/relationships/slideLayout" Target="../slideLayouts/slideLayout2.xml"/></Relationships>
</file>

<file path=ppt/slides/_rels/slide5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3.png"/><Relationship Id="rId1" Type="http://schemas.openxmlformats.org/officeDocument/2006/relationships/slideLayout" Target="../slideLayouts/slideLayout2.xml"/></Relationships>
</file>

<file path=ppt/slides/_rels/slide5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5.png"/><Relationship Id="rId2" Type="http://schemas.openxmlformats.org/officeDocument/2006/relationships/image" Target="../media/image444.png"/><Relationship Id="rId1" Type="http://schemas.openxmlformats.org/officeDocument/2006/relationships/slideLayout" Target="../slideLayouts/slideLayout2.xml"/></Relationships>
</file>

<file path=ppt/slides/_rels/slide5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6.png"/><Relationship Id="rId1" Type="http://schemas.openxmlformats.org/officeDocument/2006/relationships/slideLayout" Target="../slideLayouts/slideLayout2.xml"/></Relationships>
</file>

<file path=ppt/slides/_rels/slide5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8.png"/><Relationship Id="rId1" Type="http://schemas.openxmlformats.org/officeDocument/2006/relationships/slideLayout" Target="../slideLayouts/slideLayout2.xml"/></Relationships>
</file>

<file path=ppt/slides/_rels/slide6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9.png"/><Relationship Id="rId1" Type="http://schemas.openxmlformats.org/officeDocument/2006/relationships/slideLayout" Target="../slideLayouts/slideLayout2.xml"/></Relationships>
</file>

<file path=ppt/slides/_rels/slide6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0.png"/><Relationship Id="rId1" Type="http://schemas.openxmlformats.org/officeDocument/2006/relationships/slideLayout" Target="../slideLayouts/slideLayout2.xml"/></Relationships>
</file>

<file path=ppt/slides/_rels/slide6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1.png"/><Relationship Id="rId1" Type="http://schemas.openxmlformats.org/officeDocument/2006/relationships/slideLayout" Target="../slideLayouts/slideLayout2.xml"/></Relationships>
</file>

<file path=ppt/slides/_rels/slide6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2.png"/><Relationship Id="rId1" Type="http://schemas.openxmlformats.org/officeDocument/2006/relationships/slideLayout" Target="../slideLayouts/slideLayout2.xml"/></Relationships>
</file>

<file path=ppt/slides/_rels/slide6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4.png"/><Relationship Id="rId2" Type="http://schemas.openxmlformats.org/officeDocument/2006/relationships/image" Target="../media/image453.png"/><Relationship Id="rId1" Type="http://schemas.openxmlformats.org/officeDocument/2006/relationships/slideLayout" Target="../slideLayouts/slideLayout2.xml"/></Relationships>
</file>

<file path=ppt/slides/_rels/slide6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5.png"/><Relationship Id="rId1" Type="http://schemas.openxmlformats.org/officeDocument/2006/relationships/slideLayout" Target="../slideLayouts/slideLayout2.xml"/></Relationships>
</file>

<file path=ppt/slides/_rels/slide6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7.png"/><Relationship Id="rId1" Type="http://schemas.openxmlformats.org/officeDocument/2006/relationships/slideLayout" Target="../slideLayouts/slideLayout2.xml"/></Relationships>
</file>

<file path=ppt/slides/_rels/slide6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8.png"/><Relationship Id="rId1" Type="http://schemas.openxmlformats.org/officeDocument/2006/relationships/slideLayout" Target="../slideLayouts/slideLayout2.xml"/></Relationships>
</file>

<file path=ppt/slides/_rels/slide6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0.png"/><Relationship Id="rId2" Type="http://schemas.openxmlformats.org/officeDocument/2006/relationships/image" Target="../media/image459.png"/><Relationship Id="rId1" Type="http://schemas.openxmlformats.org/officeDocument/2006/relationships/slideLayout" Target="../slideLayouts/slideLayout2.xml"/></Relationships>
</file>

<file path=ppt/slides/_rels/slide6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2.png"/><Relationship Id="rId2" Type="http://schemas.openxmlformats.org/officeDocument/2006/relationships/image" Target="../media/image461.png"/><Relationship Id="rId1" Type="http://schemas.openxmlformats.org/officeDocument/2006/relationships/slideLayout" Target="../slideLayouts/slideLayout2.xml"/></Relationships>
</file>

<file path=ppt/slides/_rels/slide6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3.png"/><Relationship Id="rId1" Type="http://schemas.openxmlformats.org/officeDocument/2006/relationships/slideLayout" Target="../slideLayouts/slideLayout2.xml"/></Relationships>
</file>

<file path=ppt/slides/_rels/slide6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4.png"/><Relationship Id="rId1" Type="http://schemas.openxmlformats.org/officeDocument/2006/relationships/slideLayout" Target="../slideLayouts/slideLayout2.xml"/></Relationships>
</file>

<file path=ppt/slides/_rels/slide6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5.png"/><Relationship Id="rId1" Type="http://schemas.openxmlformats.org/officeDocument/2006/relationships/slideLayout" Target="../slideLayouts/slideLayout2.xml"/></Relationships>
</file>

<file path=ppt/slides/_rels/slide6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6.png"/><Relationship Id="rId1" Type="http://schemas.openxmlformats.org/officeDocument/2006/relationships/slideLayout" Target="../slideLayouts/slideLayout2.xml"/></Relationships>
</file>

<file path=ppt/slides/_rels/slide6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7.png"/><Relationship Id="rId1" Type="http://schemas.openxmlformats.org/officeDocument/2006/relationships/slideLayout" Target="../slideLayouts/slideLayout2.xml"/></Relationships>
</file>

<file path=ppt/slides/_rels/slide6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8.png"/><Relationship Id="rId1" Type="http://schemas.openxmlformats.org/officeDocument/2006/relationships/slideLayout" Target="../slideLayouts/slideLayout2.xml"/></Relationships>
</file>

<file path=ppt/slides/_rels/slide6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9.png"/><Relationship Id="rId1" Type="http://schemas.openxmlformats.org/officeDocument/2006/relationships/slideLayout" Target="../slideLayouts/slideLayout2.xml"/></Relationships>
</file>

<file path=ppt/slides/_rels/slide6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0.png"/><Relationship Id="rId1" Type="http://schemas.openxmlformats.org/officeDocument/2006/relationships/slideLayout" Target="../slideLayouts/slideLayout2.xml"/></Relationships>
</file>

<file path=ppt/slides/_rels/slide6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2.png"/><Relationship Id="rId1" Type="http://schemas.openxmlformats.org/officeDocument/2006/relationships/slideLayout" Target="../slideLayouts/slideLayout2.xml"/></Relationships>
</file>

<file path=ppt/slides/_rels/slide6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3.png"/><Relationship Id="rId1" Type="http://schemas.openxmlformats.org/officeDocument/2006/relationships/slideLayout" Target="../slideLayouts/slideLayout2.xml"/></Relationships>
</file>

<file path=ppt/slides/_rels/slide6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4.png"/><Relationship Id="rId1" Type="http://schemas.openxmlformats.org/officeDocument/2006/relationships/slideLayout" Target="../slideLayouts/slideLayout2.xml"/></Relationships>
</file>

<file path=ppt/slides/_rels/slide6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5.png"/><Relationship Id="rId1" Type="http://schemas.openxmlformats.org/officeDocument/2006/relationships/slideLayout" Target="../slideLayouts/slideLayout2.xml"/></Relationships>
</file>

<file path=ppt/slides/_rels/slide6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6.png"/><Relationship Id="rId1" Type="http://schemas.openxmlformats.org/officeDocument/2006/relationships/slideLayout" Target="../slideLayouts/slideLayout2.xml"/></Relationships>
</file>

<file path=ppt/slides/_rels/slide6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7.png"/><Relationship Id="rId1" Type="http://schemas.openxmlformats.org/officeDocument/2006/relationships/slideLayout" Target="../slideLayouts/slideLayout2.xml"/></Relationships>
</file>

<file path=ppt/slides/_rels/slide6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8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9.png"/><Relationship Id="rId1" Type="http://schemas.openxmlformats.org/officeDocument/2006/relationships/slideLayout" Target="../slideLayouts/slideLayout2.xml"/></Relationships>
</file>

<file path=ppt/slides/_rels/slide6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0.png"/><Relationship Id="rId1" Type="http://schemas.openxmlformats.org/officeDocument/2006/relationships/slideLayout" Target="../slideLayouts/slideLayout2.xml"/></Relationships>
</file>

<file path=ppt/slides/_rels/slide6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1.png"/><Relationship Id="rId1" Type="http://schemas.openxmlformats.org/officeDocument/2006/relationships/slideLayout" Target="../slideLayouts/slideLayout2.xml"/></Relationships>
</file>

<file path=ppt/slides/_rels/slide6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2.png"/><Relationship Id="rId1" Type="http://schemas.openxmlformats.org/officeDocument/2006/relationships/slideLayout" Target="../slideLayouts/slideLayout2.xml"/></Relationships>
</file>

<file path=ppt/slides/_rels/slide6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3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4.png"/><Relationship Id="rId1" Type="http://schemas.openxmlformats.org/officeDocument/2006/relationships/slideLayout" Target="../slideLayouts/slideLayout2.xml"/></Relationships>
</file>

<file path=ppt/slides/_rels/slide6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6.png"/><Relationship Id="rId2" Type="http://schemas.openxmlformats.org/officeDocument/2006/relationships/image" Target="../media/image485.png"/><Relationship Id="rId1" Type="http://schemas.openxmlformats.org/officeDocument/2006/relationships/slideLayout" Target="../slideLayouts/slideLayout2.xml"/></Relationships>
</file>

<file path=ppt/slides/_rels/slide6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7.png"/><Relationship Id="rId1" Type="http://schemas.openxmlformats.org/officeDocument/2006/relationships/slideLayout" Target="../slideLayouts/slideLayout2.xml"/></Relationships>
</file>

<file path=ppt/slides/_rels/slide6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8.png"/><Relationship Id="rId1" Type="http://schemas.openxmlformats.org/officeDocument/2006/relationships/slideLayout" Target="../slideLayouts/slideLayout2.xml"/></Relationships>
</file>

<file path=ppt/slides/_rels/slide6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9.png"/><Relationship Id="rId1" Type="http://schemas.openxmlformats.org/officeDocument/2006/relationships/slideLayout" Target="../slideLayouts/slideLayout2.xml"/></Relationships>
</file>

<file path=ppt/slides/_rels/slide6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0.png"/><Relationship Id="rId1" Type="http://schemas.openxmlformats.org/officeDocument/2006/relationships/slideLayout" Target="../slideLayouts/slideLayout2.xml"/></Relationships>
</file>

<file path=ppt/slides/_rels/slide6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1.png"/><Relationship Id="rId1" Type="http://schemas.openxmlformats.org/officeDocument/2006/relationships/slideLayout" Target="../slideLayouts/slideLayout2.xml"/></Relationships>
</file>

<file path=ppt/slides/_rels/slide6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2.png"/><Relationship Id="rId1" Type="http://schemas.openxmlformats.org/officeDocument/2006/relationships/slideLayout" Target="../slideLayouts/slideLayout2.xml"/></Relationships>
</file>

<file path=ppt/slides/_rels/slide6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3.png"/><Relationship Id="rId1" Type="http://schemas.openxmlformats.org/officeDocument/2006/relationships/slideLayout" Target="../slideLayouts/slideLayout2.xml"/></Relationships>
</file>

<file path=ppt/slides/_rels/slide6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4.png"/><Relationship Id="rId1" Type="http://schemas.openxmlformats.org/officeDocument/2006/relationships/slideLayout" Target="../slideLayouts/slideLayout2.xml"/></Relationships>
</file>

<file path=ppt/slides/_rels/slide6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5.png"/><Relationship Id="rId1" Type="http://schemas.openxmlformats.org/officeDocument/2006/relationships/slideLayout" Target="../slideLayouts/slideLayout2.xml"/></Relationships>
</file>

<file path=ppt/slides/_rels/slide6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6.png"/><Relationship Id="rId1" Type="http://schemas.openxmlformats.org/officeDocument/2006/relationships/slideLayout" Target="../slideLayouts/slideLayout2.xml"/></Relationships>
</file>

<file path=ppt/slides/_rels/slide6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7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9.png"/><Relationship Id="rId2" Type="http://schemas.openxmlformats.org/officeDocument/2006/relationships/image" Target="../media/image498.png"/><Relationship Id="rId1" Type="http://schemas.openxmlformats.org/officeDocument/2006/relationships/slideLayout" Target="../slideLayouts/slideLayout2.xml"/></Relationships>
</file>

<file path=ppt/slides/_rels/slide6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0.png"/><Relationship Id="rId1" Type="http://schemas.openxmlformats.org/officeDocument/2006/relationships/slideLayout" Target="../slideLayouts/slideLayout2.xml"/></Relationships>
</file>

<file path=ppt/slides/_rels/slide6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1.png"/><Relationship Id="rId1" Type="http://schemas.openxmlformats.org/officeDocument/2006/relationships/slideLayout" Target="../slideLayouts/slideLayout2.xml"/></Relationships>
</file>

<file path=ppt/slides/_rels/slide6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2.png"/><Relationship Id="rId1" Type="http://schemas.openxmlformats.org/officeDocument/2006/relationships/slideLayout" Target="../slideLayouts/slideLayout2.xml"/></Relationships>
</file>

<file path=ppt/slides/_rels/slide6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3.png"/><Relationship Id="rId1" Type="http://schemas.openxmlformats.org/officeDocument/2006/relationships/slideLayout" Target="../slideLayouts/slideLayout2.xml"/></Relationships>
</file>

<file path=ppt/slides/_rels/slide6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4.png"/><Relationship Id="rId1" Type="http://schemas.openxmlformats.org/officeDocument/2006/relationships/slideLayout" Target="../slideLayouts/slideLayout2.xml"/></Relationships>
</file>

<file path=ppt/slides/_rels/slide6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5.png"/><Relationship Id="rId1" Type="http://schemas.openxmlformats.org/officeDocument/2006/relationships/slideLayout" Target="../slideLayouts/slideLayout2.xml"/></Relationships>
</file>

<file path=ppt/slides/_rels/slide6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6.png"/><Relationship Id="rId1" Type="http://schemas.openxmlformats.org/officeDocument/2006/relationships/slideLayout" Target="../slideLayouts/slideLayout2.xml"/></Relationships>
</file>

<file path=ppt/slides/_rels/slide6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7.png"/><Relationship Id="rId1" Type="http://schemas.openxmlformats.org/officeDocument/2006/relationships/slideLayout" Target="../slideLayouts/slideLayout2.xml"/></Relationships>
</file>

<file path=ppt/slides/_rels/slide6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8.png"/><Relationship Id="rId1" Type="http://schemas.openxmlformats.org/officeDocument/2006/relationships/slideLayout" Target="../slideLayouts/slideLayout2.xml"/></Relationships>
</file>

<file path=ppt/slides/_rels/slide6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9.png"/><Relationship Id="rId1" Type="http://schemas.openxmlformats.org/officeDocument/2006/relationships/slideLayout" Target="../slideLayouts/slideLayout2.xml"/></Relationships>
</file>

<file path=ppt/slides/_rels/slide6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1.png"/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2.xml"/></Relationships>
</file>

<file path=ppt/slides/_rels/slide6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2.png"/><Relationship Id="rId1" Type="http://schemas.openxmlformats.org/officeDocument/2006/relationships/slideLayout" Target="../slideLayouts/slideLayout2.xml"/></Relationships>
</file>

<file path=ppt/slides/_rels/slide6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3.png"/><Relationship Id="rId1" Type="http://schemas.openxmlformats.org/officeDocument/2006/relationships/slideLayout" Target="../slideLayouts/slideLayout2.xml"/></Relationships>
</file>

<file path=ppt/slides/_rels/slide6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5.png"/><Relationship Id="rId2" Type="http://schemas.openxmlformats.org/officeDocument/2006/relationships/image" Target="../media/image514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7.png"/><Relationship Id="rId2" Type="http://schemas.openxmlformats.org/officeDocument/2006/relationships/image" Target="../media/image516.png"/><Relationship Id="rId1" Type="http://schemas.openxmlformats.org/officeDocument/2006/relationships/slideLayout" Target="../slideLayouts/slideLayout2.xml"/></Relationships>
</file>

<file path=ppt/slides/_rels/slide6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8.png"/><Relationship Id="rId1" Type="http://schemas.openxmlformats.org/officeDocument/2006/relationships/slideLayout" Target="../slideLayouts/slideLayout2.xml"/></Relationships>
</file>

<file path=ppt/slides/_rels/slide6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0.png"/><Relationship Id="rId2" Type="http://schemas.openxmlformats.org/officeDocument/2006/relationships/image" Target="../media/image519.png"/><Relationship Id="rId1" Type="http://schemas.openxmlformats.org/officeDocument/2006/relationships/slideLayout" Target="../slideLayouts/slideLayout2.xml"/></Relationships>
</file>

<file path=ppt/slides/_rels/slide6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2.png"/><Relationship Id="rId2" Type="http://schemas.openxmlformats.org/officeDocument/2006/relationships/image" Target="../media/image521.png"/><Relationship Id="rId1" Type="http://schemas.openxmlformats.org/officeDocument/2006/relationships/slideLayout" Target="../slideLayouts/slideLayout2.xml"/></Relationships>
</file>

<file path=ppt/slides/_rels/slide6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4.png"/><Relationship Id="rId2" Type="http://schemas.openxmlformats.org/officeDocument/2006/relationships/image" Target="../media/image523.png"/><Relationship Id="rId1" Type="http://schemas.openxmlformats.org/officeDocument/2006/relationships/slideLayout" Target="../slideLayouts/slideLayout2.xml"/></Relationships>
</file>

<file path=ppt/slides/_rels/slide6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5.png"/><Relationship Id="rId1" Type="http://schemas.openxmlformats.org/officeDocument/2006/relationships/slideLayout" Target="../slideLayouts/slideLayout2.xml"/></Relationships>
</file>

<file path=ppt/slides/_rels/slide6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6.png"/><Relationship Id="rId1" Type="http://schemas.openxmlformats.org/officeDocument/2006/relationships/slideLayout" Target="../slideLayouts/slideLayout2.xml"/></Relationships>
</file>

<file path=ppt/slides/_rels/slide6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7.png"/><Relationship Id="rId1" Type="http://schemas.openxmlformats.org/officeDocument/2006/relationships/slideLayout" Target="../slideLayouts/slideLayout2.xml"/></Relationships>
</file>

<file path=ppt/slides/_rels/slide6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8.png"/><Relationship Id="rId1" Type="http://schemas.openxmlformats.org/officeDocument/2006/relationships/slideLayout" Target="../slideLayouts/slideLayout2.xml"/></Relationships>
</file>

<file path=ppt/slides/_rels/slide6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7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0.png"/><Relationship Id="rId1" Type="http://schemas.openxmlformats.org/officeDocument/2006/relationships/slideLayout" Target="../slideLayouts/slideLayout2.xml"/></Relationships>
</file>

<file path=ppt/slides/_rels/slide7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1.png"/><Relationship Id="rId1" Type="http://schemas.openxmlformats.org/officeDocument/2006/relationships/slideLayout" Target="../slideLayouts/slideLayout2.xml"/></Relationships>
</file>

<file path=ppt/slides/_rels/slide7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2.png"/><Relationship Id="rId1" Type="http://schemas.openxmlformats.org/officeDocument/2006/relationships/slideLayout" Target="../slideLayouts/slideLayout2.xml"/></Relationships>
</file>

<file path=ppt/slides/_rels/slide7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4.png"/><Relationship Id="rId2" Type="http://schemas.openxmlformats.org/officeDocument/2006/relationships/image" Target="../media/image533.png"/><Relationship Id="rId1" Type="http://schemas.openxmlformats.org/officeDocument/2006/relationships/slideLayout" Target="../slideLayouts/slideLayout2.xml"/></Relationships>
</file>

<file path=ppt/slides/_rels/slide7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6.png"/><Relationship Id="rId2" Type="http://schemas.openxmlformats.org/officeDocument/2006/relationships/image" Target="../media/image535.png"/><Relationship Id="rId1" Type="http://schemas.openxmlformats.org/officeDocument/2006/relationships/slideLayout" Target="../slideLayouts/slideLayout2.xml"/></Relationships>
</file>

<file path=ppt/slides/_rels/slide7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7.png"/><Relationship Id="rId1" Type="http://schemas.openxmlformats.org/officeDocument/2006/relationships/slideLayout" Target="../slideLayouts/slideLayout2.xml"/></Relationships>
</file>

<file path=ppt/slides/_rels/slide7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8.png"/><Relationship Id="rId1" Type="http://schemas.openxmlformats.org/officeDocument/2006/relationships/slideLayout" Target="../slideLayouts/slideLayout2.xml"/></Relationships>
</file>

<file path=ppt/slides/_rels/slide7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9.png"/><Relationship Id="rId1" Type="http://schemas.openxmlformats.org/officeDocument/2006/relationships/slideLayout" Target="../slideLayouts/slideLayout2.xml"/></Relationships>
</file>

<file path=ppt/slides/_rels/slide7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0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7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2.png"/><Relationship Id="rId2" Type="http://schemas.openxmlformats.org/officeDocument/2006/relationships/image" Target="../media/image541.png"/><Relationship Id="rId1" Type="http://schemas.openxmlformats.org/officeDocument/2006/relationships/slideLayout" Target="../slideLayouts/slideLayout2.xml"/></Relationships>
</file>

<file path=ppt/slides/_rels/slide7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4.png"/><Relationship Id="rId2" Type="http://schemas.openxmlformats.org/officeDocument/2006/relationships/image" Target="../media/image543.png"/><Relationship Id="rId1" Type="http://schemas.openxmlformats.org/officeDocument/2006/relationships/slideLayout" Target="../slideLayouts/slideLayout2.xml"/></Relationships>
</file>

<file path=ppt/slides/_rels/slide7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6.png"/><Relationship Id="rId2" Type="http://schemas.openxmlformats.org/officeDocument/2006/relationships/image" Target="../media/image545.png"/><Relationship Id="rId1" Type="http://schemas.openxmlformats.org/officeDocument/2006/relationships/slideLayout" Target="../slideLayouts/slideLayout2.xml"/></Relationships>
</file>

<file path=ppt/slides/_rels/slide7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7.png"/><Relationship Id="rId1" Type="http://schemas.openxmlformats.org/officeDocument/2006/relationships/slideLayout" Target="../slideLayouts/slideLayout2.xml"/></Relationships>
</file>

<file path=ppt/slides/_rels/slide7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8.png"/><Relationship Id="rId1" Type="http://schemas.openxmlformats.org/officeDocument/2006/relationships/slideLayout" Target="../slideLayouts/slideLayout2.xml"/></Relationships>
</file>

<file path=ppt/slides/_rels/slide7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9.png"/><Relationship Id="rId1" Type="http://schemas.openxmlformats.org/officeDocument/2006/relationships/slideLayout" Target="../slideLayouts/slideLayout2.xml"/></Relationships>
</file>

<file path=ppt/slides/_rels/slide7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1.png"/><Relationship Id="rId2" Type="http://schemas.openxmlformats.org/officeDocument/2006/relationships/image" Target="../media/image550.png"/><Relationship Id="rId1" Type="http://schemas.openxmlformats.org/officeDocument/2006/relationships/slideLayout" Target="../slideLayouts/slideLayout2.xml"/></Relationships>
</file>

<file path=ppt/slides/_rels/slide7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2.png"/><Relationship Id="rId1" Type="http://schemas.openxmlformats.org/officeDocument/2006/relationships/slideLayout" Target="../slideLayouts/slideLayout2.xml"/></Relationships>
</file>

<file path=ppt/slides/_rels/slide7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3.png"/><Relationship Id="rId1" Type="http://schemas.openxmlformats.org/officeDocument/2006/relationships/slideLayout" Target="../slideLayouts/slideLayout2.xml"/></Relationships>
</file>

<file path=ppt/slides/_rels/slide7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4.png"/><Relationship Id="rId1" Type="http://schemas.openxmlformats.org/officeDocument/2006/relationships/slideLayout" Target="../slideLayouts/slideLayout2.xml"/></Relationships>
</file>

<file path=ppt/slides/_rels/slide7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5.png"/><Relationship Id="rId1" Type="http://schemas.openxmlformats.org/officeDocument/2006/relationships/slideLayout" Target="../slideLayouts/slideLayout2.xml"/></Relationships>
</file>

<file path=ppt/slides/_rels/slide7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6.png"/><Relationship Id="rId1" Type="http://schemas.openxmlformats.org/officeDocument/2006/relationships/slideLayout" Target="../slideLayouts/slideLayout2.xml"/></Relationships>
</file>

<file path=ppt/slides/_rels/slide7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7.png"/><Relationship Id="rId1" Type="http://schemas.openxmlformats.org/officeDocument/2006/relationships/slideLayout" Target="../slideLayouts/slideLayout2.xml"/></Relationships>
</file>

<file path=ppt/slides/_rels/slide7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8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9.png"/><Relationship Id="rId1" Type="http://schemas.openxmlformats.org/officeDocument/2006/relationships/slideLayout" Target="../slideLayouts/slideLayout2.xml"/></Relationships>
</file>

<file path=ppt/slides/_rels/slide7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0.png"/><Relationship Id="rId1" Type="http://schemas.openxmlformats.org/officeDocument/2006/relationships/slideLayout" Target="../slideLayouts/slideLayout2.xml"/></Relationships>
</file>

<file path=ppt/slides/_rels/slide7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1.png"/><Relationship Id="rId1" Type="http://schemas.openxmlformats.org/officeDocument/2006/relationships/slideLayout" Target="../slideLayouts/slideLayout2.xml"/></Relationships>
</file>

<file path=ppt/slides/_rels/slide7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2.png"/><Relationship Id="rId1" Type="http://schemas.openxmlformats.org/officeDocument/2006/relationships/slideLayout" Target="../slideLayouts/slideLayout2.xml"/></Relationships>
</file>

<file path=ppt/slides/_rels/slide7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3.png"/><Relationship Id="rId1" Type="http://schemas.openxmlformats.org/officeDocument/2006/relationships/slideLayout" Target="../slideLayouts/slideLayout2.xml"/></Relationships>
</file>

<file path=ppt/slides/_rels/slide7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4.png"/><Relationship Id="rId1" Type="http://schemas.openxmlformats.org/officeDocument/2006/relationships/slideLayout" Target="../slideLayouts/slideLayout2.xml"/></Relationships>
</file>

<file path=ppt/slides/_rels/slide7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7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6.png"/><Relationship Id="rId2" Type="http://schemas.openxmlformats.org/officeDocument/2006/relationships/image" Target="../media/image565.png"/><Relationship Id="rId1" Type="http://schemas.openxmlformats.org/officeDocument/2006/relationships/slideLayout" Target="../slideLayouts/slideLayout2.xml"/></Relationships>
</file>

<file path=ppt/slides/_rels/slide7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7.png"/><Relationship Id="rId1" Type="http://schemas.openxmlformats.org/officeDocument/2006/relationships/slideLayout" Target="../slideLayouts/slideLayout2.xml"/></Relationships>
</file>

<file path=ppt/slides/_rels/slide7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8.png"/><Relationship Id="rId1" Type="http://schemas.openxmlformats.org/officeDocument/2006/relationships/slideLayout" Target="../slideLayouts/slideLayout2.xml"/></Relationships>
</file>

<file path=ppt/slides/_rels/slide7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7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9.png"/><Relationship Id="rId1" Type="http://schemas.openxmlformats.org/officeDocument/2006/relationships/slideLayout" Target="../slideLayouts/slideLayout2.xml"/></Relationships>
</file>

<file path=ppt/slides/_rels/slide7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0.png"/><Relationship Id="rId1" Type="http://schemas.openxmlformats.org/officeDocument/2006/relationships/slideLayout" Target="../slideLayouts/slideLayout2.xml"/></Relationships>
</file>

<file path=ppt/slides/_rels/slide7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1.png"/><Relationship Id="rId1" Type="http://schemas.openxmlformats.org/officeDocument/2006/relationships/slideLayout" Target="../slideLayouts/slideLayout2.xml"/></Relationships>
</file>

<file path=ppt/slides/_rels/slide7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2.png"/><Relationship Id="rId1" Type="http://schemas.openxmlformats.org/officeDocument/2006/relationships/slideLayout" Target="../slideLayouts/slideLayout2.xml"/></Relationships>
</file>

<file path=ppt/slides/_rels/slide7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3.png"/><Relationship Id="rId1" Type="http://schemas.openxmlformats.org/officeDocument/2006/relationships/slideLayout" Target="../slideLayouts/slideLayout2.xml"/></Relationships>
</file>

<file path=ppt/slides/_rels/slide7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4.png"/><Relationship Id="rId1" Type="http://schemas.openxmlformats.org/officeDocument/2006/relationships/slideLayout" Target="../slideLayouts/slideLayout2.xml"/></Relationships>
</file>

<file path=ppt/slides/_rels/slide7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5.png"/><Relationship Id="rId1" Type="http://schemas.openxmlformats.org/officeDocument/2006/relationships/slideLayout" Target="../slideLayouts/slideLayout2.xml"/></Relationships>
</file>

<file path=ppt/slides/_rels/slide7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6.png"/><Relationship Id="rId1" Type="http://schemas.openxmlformats.org/officeDocument/2006/relationships/slideLayout" Target="../slideLayouts/slideLayout2.xml"/></Relationships>
</file>

<file path=ppt/slides/_rels/slide7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7.png"/><Relationship Id="rId1" Type="http://schemas.openxmlformats.org/officeDocument/2006/relationships/slideLayout" Target="../slideLayouts/slideLayout2.xml"/></Relationships>
</file>

<file path=ppt/slides/_rels/slide7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8.png"/><Relationship Id="rId1" Type="http://schemas.openxmlformats.org/officeDocument/2006/relationships/slideLayout" Target="../slideLayouts/slideLayout2.xml"/></Relationships>
</file>

<file path=ppt/slides/_rels/slide7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7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9.png"/><Relationship Id="rId1" Type="http://schemas.openxmlformats.org/officeDocument/2006/relationships/slideLayout" Target="../slideLayouts/slideLayout2.xml"/></Relationships>
</file>

<file path=ppt/slides/_rels/slide7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0.png"/><Relationship Id="rId1" Type="http://schemas.openxmlformats.org/officeDocument/2006/relationships/slideLayout" Target="../slideLayouts/slideLayout2.xml"/></Relationships>
</file>

<file path=ppt/slides/_rels/slide7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1.png"/><Relationship Id="rId1" Type="http://schemas.openxmlformats.org/officeDocument/2006/relationships/slideLayout" Target="../slideLayouts/slideLayout2.xml"/></Relationships>
</file>

<file path=ppt/slides/_rels/slide7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2.png"/><Relationship Id="rId1" Type="http://schemas.openxmlformats.org/officeDocument/2006/relationships/slideLayout" Target="../slideLayouts/slideLayout2.xml"/></Relationships>
</file>

<file path=ppt/slides/_rels/slide7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3.png"/><Relationship Id="rId1" Type="http://schemas.openxmlformats.org/officeDocument/2006/relationships/slideLayout" Target="../slideLayouts/slideLayout2.xml"/></Relationships>
</file>

<file path=ppt/slides/_rels/slide7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4.png"/><Relationship Id="rId1" Type="http://schemas.openxmlformats.org/officeDocument/2006/relationships/slideLayout" Target="../slideLayouts/slideLayout2.xml"/></Relationships>
</file>

<file path=ppt/slides/_rels/slide7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5.png"/><Relationship Id="rId1" Type="http://schemas.openxmlformats.org/officeDocument/2006/relationships/slideLayout" Target="../slideLayouts/slideLayout2.xml"/></Relationships>
</file>

<file path=ppt/slides/_rels/slide7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6.png"/><Relationship Id="rId1" Type="http://schemas.openxmlformats.org/officeDocument/2006/relationships/slideLayout" Target="../slideLayouts/slideLayout2.xml"/></Relationships>
</file>

<file path=ppt/slides/_rels/slide7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7.png"/><Relationship Id="rId1" Type="http://schemas.openxmlformats.org/officeDocument/2006/relationships/slideLayout" Target="../slideLayouts/slideLayout2.xml"/></Relationships>
</file>

<file path=ppt/slides/_rels/slide7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8.png"/><Relationship Id="rId1" Type="http://schemas.openxmlformats.org/officeDocument/2006/relationships/slideLayout" Target="../slideLayouts/slideLayout2.xml"/></Relationships>
</file>

<file path=ppt/slides/_rels/slide7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9.png"/><Relationship Id="rId1" Type="http://schemas.openxmlformats.org/officeDocument/2006/relationships/slideLayout" Target="../slideLayouts/slideLayout2.xml"/></Relationships>
</file>

<file path=ppt/slides/_rels/slide7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0.png"/><Relationship Id="rId1" Type="http://schemas.openxmlformats.org/officeDocument/2006/relationships/slideLayout" Target="../slideLayouts/slideLayout2.xml"/></Relationships>
</file>

<file path=ppt/slides/_rels/slide7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1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7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2.png"/><Relationship Id="rId1" Type="http://schemas.openxmlformats.org/officeDocument/2006/relationships/slideLayout" Target="../slideLayouts/slideLayout2.xml"/></Relationships>
</file>

<file path=ppt/slides/_rels/slide7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3.png"/><Relationship Id="rId1" Type="http://schemas.openxmlformats.org/officeDocument/2006/relationships/slideLayout" Target="../slideLayouts/slideLayout2.xml"/></Relationships>
</file>

<file path=ppt/slides/_rels/slide7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4.png"/><Relationship Id="rId1" Type="http://schemas.openxmlformats.org/officeDocument/2006/relationships/slideLayout" Target="../slideLayouts/slideLayout2.xml"/></Relationships>
</file>

<file path=ppt/slides/_rels/slide7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5.png"/><Relationship Id="rId1" Type="http://schemas.openxmlformats.org/officeDocument/2006/relationships/slideLayout" Target="../slideLayouts/slideLayout2.xml"/></Relationships>
</file>

<file path=ppt/slides/_rels/slide7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6.png"/><Relationship Id="rId1" Type="http://schemas.openxmlformats.org/officeDocument/2006/relationships/slideLayout" Target="../slideLayouts/slideLayout2.xml"/></Relationships>
</file>

<file path=ppt/slides/_rels/slide7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8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7.png"/><Relationship Id="rId1" Type="http://schemas.openxmlformats.org/officeDocument/2006/relationships/slideLayout" Target="../slideLayouts/slideLayout2.xml"/></Relationships>
</file>

<file path=ppt/slides/_rels/slide8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8.png"/><Relationship Id="rId1" Type="http://schemas.openxmlformats.org/officeDocument/2006/relationships/slideLayout" Target="../slideLayouts/slideLayout2.xml"/></Relationships>
</file>

<file path=ppt/slides/_rels/slide8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9.png"/><Relationship Id="rId1" Type="http://schemas.openxmlformats.org/officeDocument/2006/relationships/slideLayout" Target="../slideLayouts/slideLayout2.xml"/></Relationships>
</file>

<file path=ppt/slides/_rels/slide8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0.png"/><Relationship Id="rId1" Type="http://schemas.openxmlformats.org/officeDocument/2006/relationships/slideLayout" Target="../slideLayouts/slideLayout2.xml"/></Relationships>
</file>

<file path=ppt/slides/_rels/slide8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1.png"/><Relationship Id="rId1" Type="http://schemas.openxmlformats.org/officeDocument/2006/relationships/slideLayout" Target="../slideLayouts/slideLayout2.xml"/></Relationships>
</file>

<file path=ppt/slides/_rels/slide8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2.png"/><Relationship Id="rId1" Type="http://schemas.openxmlformats.org/officeDocument/2006/relationships/slideLayout" Target="../slideLayouts/slideLayout2.xml"/></Relationships>
</file>

<file path=ppt/slides/_rels/slide8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3.png"/><Relationship Id="rId1" Type="http://schemas.openxmlformats.org/officeDocument/2006/relationships/slideLayout" Target="../slideLayouts/slideLayout2.xml"/></Relationships>
</file>

<file path=ppt/slides/_rels/slide8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4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8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5.png"/><Relationship Id="rId1" Type="http://schemas.openxmlformats.org/officeDocument/2006/relationships/slideLayout" Target="../slideLayouts/slideLayout2.xml"/></Relationships>
</file>

<file path=ppt/slides/_rels/slide8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6.png"/><Relationship Id="rId1" Type="http://schemas.openxmlformats.org/officeDocument/2006/relationships/slideLayout" Target="../slideLayouts/slideLayout2.xml"/></Relationships>
</file>

<file path=ppt/slides/_rels/slide8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7.png"/><Relationship Id="rId1" Type="http://schemas.openxmlformats.org/officeDocument/2006/relationships/slideLayout" Target="../slideLayouts/slideLayout2.xml"/></Relationships>
</file>

<file path=ppt/slides/_rels/slide8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8.png"/><Relationship Id="rId1" Type="http://schemas.openxmlformats.org/officeDocument/2006/relationships/slideLayout" Target="../slideLayouts/slideLayout2.xml"/></Relationships>
</file>

<file path=ppt/slides/_rels/slide8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9.png"/><Relationship Id="rId1" Type="http://schemas.openxmlformats.org/officeDocument/2006/relationships/slideLayout" Target="../slideLayouts/slideLayout2.xml"/></Relationships>
</file>

<file path=ppt/slides/_rels/slide8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0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image" Target="../media/image69.gif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image" Target="../media/image69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827584" y="476672"/>
            <a:ext cx="7579568" cy="5184576"/>
          </a:xfrm>
        </p:spPr>
        <p:txBody>
          <a:bodyPr>
            <a:normAutofit/>
          </a:bodyPr>
          <a:lstStyle/>
          <a:p>
            <a:pPr algn="ctr"/>
            <a:r>
              <a:rPr lang="en-US" altLang="ko-KR" sz="9600" dirty="0" smtClean="0"/>
              <a:t>Python</a:t>
            </a:r>
            <a:r>
              <a:rPr lang="ko-KR" altLang="en-US" sz="9600" dirty="0" smtClean="0"/>
              <a:t> </a:t>
            </a:r>
            <a:r>
              <a:rPr lang="en-US" altLang="ko-KR" sz="9600" dirty="0" smtClean="0"/>
              <a:t/>
            </a:r>
            <a:br>
              <a:rPr lang="en-US" altLang="ko-KR" sz="9600" dirty="0" smtClean="0"/>
            </a:br>
            <a:r>
              <a:rPr lang="en-US" altLang="ko-KR" sz="3600" dirty="0" err="1" smtClean="0"/>
              <a:t>numpy</a:t>
            </a:r>
            <a:r>
              <a:rPr lang="en-US" altLang="ko-KR" sz="3600" dirty="0" smtClean="0"/>
              <a:t>/</a:t>
            </a:r>
            <a:r>
              <a:rPr lang="en-US" altLang="ko-KR" sz="3600" dirty="0" err="1" smtClean="0"/>
              <a:t>matplotlib</a:t>
            </a:r>
            <a:r>
              <a:rPr lang="en-US" altLang="ko-KR" sz="3600" dirty="0" smtClean="0"/>
              <a:t>/pandas</a:t>
            </a:r>
            <a:r>
              <a:rPr lang="en-US" altLang="ko-KR" sz="9600" dirty="0" smtClean="0"/>
              <a:t/>
            </a:r>
            <a:br>
              <a:rPr lang="en-US" altLang="ko-KR" sz="9600" dirty="0" smtClean="0"/>
            </a:br>
            <a:r>
              <a:rPr lang="ko-KR" altLang="en-US" sz="9600" dirty="0" smtClean="0"/>
              <a:t>기초</a:t>
            </a:r>
            <a:endParaRPr lang="ko-KR" altLang="en-US" sz="96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0881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0</a:t>
            </a:r>
            <a:r>
              <a:rPr lang="ko-KR" altLang="en-US" dirty="0" smtClean="0"/>
              <a:t>차원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numpy.array</a:t>
            </a:r>
            <a:r>
              <a:rPr lang="en-US" altLang="ko-KR" dirty="0" smtClean="0"/>
              <a:t> </a:t>
            </a:r>
            <a:r>
              <a:rPr lang="ko-KR" altLang="en-US" dirty="0" smtClean="0"/>
              <a:t>생성시 </a:t>
            </a:r>
            <a:r>
              <a:rPr lang="ko-KR" altLang="en-US" dirty="0" err="1" smtClean="0"/>
              <a:t>단일값</a:t>
            </a:r>
            <a:r>
              <a:rPr lang="en-US" altLang="ko-KR" dirty="0" smtClean="0"/>
              <a:t>(scalar value)</a:t>
            </a:r>
            <a:r>
              <a:rPr lang="ko-KR" altLang="en-US" dirty="0" smtClean="0"/>
              <a:t>를 넣으면 </a:t>
            </a:r>
            <a:r>
              <a:rPr lang="en-US" altLang="ko-KR" dirty="0" err="1" smtClean="0"/>
              <a:t>arrary</a:t>
            </a:r>
            <a:r>
              <a:rPr lang="en-US" altLang="ko-KR" dirty="0" smtClean="0"/>
              <a:t> </a:t>
            </a:r>
            <a:r>
              <a:rPr lang="ko-KR" altLang="en-US" dirty="0" smtClean="0"/>
              <a:t>타입이 아니 일반 타입을 </a:t>
            </a:r>
            <a:r>
              <a:rPr lang="ko-KR" altLang="en-US" dirty="0" err="1" smtClean="0"/>
              <a:t>만듬</a:t>
            </a:r>
            <a:r>
              <a:rPr lang="ko-KR" altLang="en-US" dirty="0" smtClean="0"/>
              <a:t>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2051720" y="4376502"/>
            <a:ext cx="816091" cy="6960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/>
              <a:t>[0,0]</a:t>
            </a:r>
            <a:endParaRPr lang="ko-KR" altLang="en-US" sz="10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683568" y="4724540"/>
            <a:ext cx="11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Row : </a:t>
            </a:r>
            <a:r>
              <a:rPr lang="ko-KR" altLang="en-US" dirty="0" smtClean="0"/>
              <a:t>행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748168" y="3871481"/>
            <a:ext cx="16047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Column: </a:t>
            </a:r>
            <a:r>
              <a:rPr lang="ko-KR" altLang="en-US" dirty="0" smtClean="0"/>
              <a:t>열</a:t>
            </a:r>
            <a:endParaRPr lang="ko-KR" altLang="en-US" dirty="0"/>
          </a:p>
        </p:txBody>
      </p:sp>
      <p:pic>
        <p:nvPicPr>
          <p:cNvPr id="2283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3560154"/>
            <a:ext cx="2736304" cy="19570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47955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not-relevant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936104"/>
          </a:xfrm>
        </p:spPr>
        <p:txBody>
          <a:bodyPr>
            <a:normAutofit lnSpcReduction="10000"/>
          </a:bodyPr>
          <a:lstStyle/>
          <a:p>
            <a:pPr marL="320040" lvl="1" indent="0">
              <a:buNone/>
            </a:pPr>
            <a:r>
              <a:rPr lang="en-US" altLang="ko-KR" sz="2800" dirty="0"/>
              <a:t> </a:t>
            </a:r>
            <a:r>
              <a:rPr lang="en-US" altLang="ko-KR" sz="2800" dirty="0" smtClean="0"/>
              <a:t>endian</a:t>
            </a:r>
            <a:r>
              <a:rPr lang="ko-KR" altLang="en-US" sz="2800" dirty="0" smtClean="0"/>
              <a:t>에 상관없이 문자를 저장할때 제일 왼쪽부터 저장됨</a:t>
            </a:r>
            <a:endParaRPr lang="en-US" altLang="ko-KR" sz="2800" dirty="0" smtClean="0"/>
          </a:p>
        </p:txBody>
      </p:sp>
      <p:sp>
        <p:nvSpPr>
          <p:cNvPr id="3" name="TextBox 2"/>
          <p:cNvSpPr txBox="1"/>
          <p:nvPr/>
        </p:nvSpPr>
        <p:spPr>
          <a:xfrm>
            <a:off x="3923928" y="5678374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100</a:t>
            </a:fld>
            <a:endParaRPr lang="ko-KR" altLang="en-US"/>
          </a:p>
        </p:txBody>
      </p:sp>
      <p:pic>
        <p:nvPicPr>
          <p:cNvPr id="2426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6104" y="3789040"/>
            <a:ext cx="384810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50014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데이터 타입 이해하기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101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1424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array-protocol type string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864096"/>
          </a:xfrm>
        </p:spPr>
        <p:txBody>
          <a:bodyPr>
            <a:normAutofit fontScale="92500" lnSpcReduction="10000"/>
          </a:bodyPr>
          <a:lstStyle/>
          <a:p>
            <a:pPr marL="320040" lvl="1" indent="0">
              <a:buNone/>
            </a:pPr>
            <a:r>
              <a:rPr lang="en-US" altLang="ko-KR" sz="2800" dirty="0"/>
              <a:t> (&lt;: little-endian, &gt;: big-endian, |: not-relevant</a:t>
            </a:r>
            <a:r>
              <a:rPr lang="en-US" altLang="ko-KR" sz="2800" dirty="0" smtClean="0"/>
              <a:t>)</a:t>
            </a:r>
            <a:r>
              <a:rPr lang="ko-KR" altLang="en-US" sz="2800" dirty="0" smtClean="0"/>
              <a:t>와 연계처리하여 데이터 타입 지정</a:t>
            </a:r>
            <a:endParaRPr lang="en-US" altLang="ko-KR" sz="2800" dirty="0" smtClean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3853923"/>
              </p:ext>
            </p:extLst>
          </p:nvPr>
        </p:nvGraphicFramePr>
        <p:xfrm>
          <a:off x="971600" y="2780928"/>
          <a:ext cx="7344816" cy="3386501"/>
        </p:xfrm>
        <a:graphic>
          <a:graphicData uri="http://schemas.openxmlformats.org/drawingml/2006/table">
            <a:tbl>
              <a:tblPr/>
              <a:tblGrid>
                <a:gridCol w="2232248"/>
                <a:gridCol w="5112568"/>
              </a:tblGrid>
              <a:tr h="490901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effectLst/>
                        </a:rPr>
                        <a:t>기본 타입</a:t>
                      </a:r>
                      <a:endParaRPr lang="en-US" sz="1400" dirty="0">
                        <a:effectLst/>
                      </a:endParaRP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effectLst/>
                        </a:rPr>
                        <a:t>설명</a:t>
                      </a:r>
                      <a:endParaRPr lang="en-US" sz="1400" dirty="0">
                        <a:effectLst/>
                      </a:endParaRP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73452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effectLst/>
                        </a:rPr>
                        <a:t>‘t’</a:t>
                      </a:r>
                      <a:endParaRPr lang="en-US" dirty="0">
                        <a:effectLst/>
                      </a:endParaRP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</a:rPr>
                        <a:t>Bit </a:t>
                      </a:r>
                      <a:r>
                        <a:rPr lang="en-US" dirty="0" smtClean="0">
                          <a:effectLst/>
                        </a:rPr>
                        <a:t>field</a:t>
                      </a:r>
                      <a:endParaRPr lang="en-US" dirty="0">
                        <a:effectLst/>
                      </a:endParaRP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73452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'b'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err="1">
                          <a:effectLst/>
                        </a:rPr>
                        <a:t>boolean</a:t>
                      </a:r>
                      <a:endParaRPr lang="en-US" dirty="0">
                        <a:effectLst/>
                      </a:endParaRP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73452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'</a:t>
                      </a:r>
                      <a:r>
                        <a:rPr lang="en-US" dirty="0" err="1">
                          <a:effectLst/>
                        </a:rPr>
                        <a:t>i</a:t>
                      </a:r>
                      <a:r>
                        <a:rPr lang="en-US" dirty="0">
                          <a:effectLst/>
                        </a:rPr>
                        <a:t>'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</a:rPr>
                        <a:t>(signed) integer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73452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'u'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</a:rPr>
                        <a:t>unsigned integer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72921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'f'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</a:rPr>
                        <a:t>floating-point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73452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'c'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</a:rPr>
                        <a:t>complex-floating point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73452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'O'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</a:rPr>
                        <a:t>(Python) objects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73452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'S', 'a'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</a:rPr>
                        <a:t>(byte-)string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73452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'U'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</a:rPr>
                        <a:t>Unicode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73452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'V'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</a:rPr>
                        <a:t>raw data (void)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7740352" y="3284984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102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1080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Ndarray</a:t>
            </a:r>
            <a:r>
              <a:rPr lang="en-US" altLang="ko-KR" dirty="0"/>
              <a:t> </a:t>
            </a:r>
            <a:r>
              <a:rPr lang="ko-KR" altLang="en-US" dirty="0" smtClean="0"/>
              <a:t>타입과 매칭 </a:t>
            </a:r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864096"/>
          </a:xfrm>
        </p:spPr>
        <p:txBody>
          <a:bodyPr>
            <a:normAutofit/>
          </a:bodyPr>
          <a:lstStyle/>
          <a:p>
            <a:pPr marL="320040" lvl="1" indent="0">
              <a:buNone/>
            </a:pPr>
            <a:r>
              <a:rPr lang="en-US" altLang="ko-KR" sz="2800" dirty="0"/>
              <a:t> </a:t>
            </a:r>
            <a:r>
              <a:rPr lang="ko-KR" altLang="en-US" sz="2800" dirty="0" smtClean="0"/>
              <a:t>타입 매칭</a:t>
            </a:r>
            <a:endParaRPr lang="en-US" altLang="ko-KR" sz="2800" dirty="0" smtClean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0667443"/>
              </p:ext>
            </p:extLst>
          </p:nvPr>
        </p:nvGraphicFramePr>
        <p:xfrm>
          <a:off x="971600" y="2780928"/>
          <a:ext cx="7344817" cy="3489609"/>
        </p:xfrm>
        <a:graphic>
          <a:graphicData uri="http://schemas.openxmlformats.org/drawingml/2006/table">
            <a:tbl>
              <a:tblPr/>
              <a:tblGrid>
                <a:gridCol w="1711950"/>
                <a:gridCol w="1711950"/>
                <a:gridCol w="3920917"/>
              </a:tblGrid>
              <a:tr h="64807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 smtClean="0">
                          <a:effectLst/>
                        </a:rPr>
                        <a:t>Ndarray</a:t>
                      </a:r>
                      <a:r>
                        <a:rPr lang="en-US" sz="1400" baseline="0" dirty="0" smtClean="0">
                          <a:effectLst/>
                        </a:rPr>
                        <a:t> </a:t>
                      </a:r>
                      <a:r>
                        <a:rPr lang="ko-KR" altLang="en-US" sz="1400" baseline="0" dirty="0" smtClean="0">
                          <a:effectLst/>
                        </a:rPr>
                        <a:t>타입</a:t>
                      </a:r>
                      <a:endParaRPr lang="en-US" sz="1400" dirty="0">
                        <a:effectLst/>
                      </a:endParaRP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effectLst/>
                        </a:rPr>
                        <a:t>타입 코드</a:t>
                      </a:r>
                      <a:endParaRPr lang="en-US" sz="1400" dirty="0">
                        <a:effectLst/>
                      </a:endParaRP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effectLst/>
                        </a:rPr>
                        <a:t>설명</a:t>
                      </a:r>
                      <a:endParaRPr lang="en-US" sz="1400" dirty="0">
                        <a:effectLst/>
                      </a:endParaRP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7345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effectLst/>
                        </a:rPr>
                        <a:t>int8, uint8</a:t>
                      </a:r>
                      <a:endParaRPr lang="en-US" sz="1200" dirty="0">
                        <a:effectLst/>
                      </a:endParaRP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effectLst/>
                        </a:rPr>
                        <a:t>i1,u1</a:t>
                      </a:r>
                      <a:endParaRPr lang="en-US" sz="1200" dirty="0">
                        <a:effectLst/>
                      </a:endParaRP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200" baseline="0" dirty="0" smtClean="0">
                          <a:effectLst/>
                        </a:rPr>
                        <a:t> </a:t>
                      </a:r>
                      <a:r>
                        <a:rPr lang="en-US" altLang="ko-KR" sz="1200" baseline="0" dirty="0" smtClean="0">
                          <a:effectLst/>
                        </a:rPr>
                        <a:t>1byites </a:t>
                      </a:r>
                      <a:r>
                        <a:rPr lang="en-US" sz="1200" baseline="0" dirty="0" smtClean="0">
                          <a:effectLst/>
                        </a:rPr>
                        <a:t> </a:t>
                      </a:r>
                      <a:r>
                        <a:rPr lang="ko-KR" altLang="en-US" sz="1200" baseline="0" dirty="0" smtClean="0">
                          <a:effectLst/>
                        </a:rPr>
                        <a:t>정수형</a:t>
                      </a:r>
                      <a:endParaRPr lang="en-US" sz="1200" dirty="0">
                        <a:effectLst/>
                      </a:endParaRP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7345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effectLst/>
                        </a:rPr>
                        <a:t>int16, uint16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effectLst/>
                        </a:rPr>
                        <a:t>i2,u2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baseline="0" dirty="0" smtClean="0">
                          <a:effectLst/>
                        </a:rPr>
                        <a:t> 2byites  </a:t>
                      </a:r>
                      <a:r>
                        <a:rPr lang="ko-KR" altLang="en-US" sz="1200" baseline="0" dirty="0" smtClean="0">
                          <a:effectLst/>
                        </a:rPr>
                        <a:t>정수형</a:t>
                      </a:r>
                      <a:endParaRPr lang="en-US" sz="1200" dirty="0">
                        <a:effectLst/>
                      </a:endParaRP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7345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effectLst/>
                        </a:rPr>
                        <a:t>int32, uint32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effectLst/>
                        </a:rPr>
                        <a:t>i4,u4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baseline="0" dirty="0" smtClean="0">
                          <a:effectLst/>
                        </a:rPr>
                        <a:t> 4byites  </a:t>
                      </a:r>
                      <a:r>
                        <a:rPr lang="ko-KR" altLang="en-US" sz="1200" baseline="0" dirty="0" smtClean="0">
                          <a:effectLst/>
                        </a:rPr>
                        <a:t>정수형</a:t>
                      </a:r>
                      <a:endParaRPr lang="en-US" sz="1200" dirty="0">
                        <a:effectLst/>
                      </a:endParaRP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7345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effectLst/>
                        </a:rPr>
                        <a:t>int64, uint64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effectLst/>
                        </a:rPr>
                        <a:t>i8,u8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baseline="0" dirty="0" smtClean="0">
                          <a:effectLst/>
                        </a:rPr>
                        <a:t> 8byites  </a:t>
                      </a:r>
                      <a:r>
                        <a:rPr lang="ko-KR" altLang="en-US" sz="1200" baseline="0" dirty="0" smtClean="0">
                          <a:effectLst/>
                        </a:rPr>
                        <a:t>정수형</a:t>
                      </a:r>
                      <a:endParaRPr lang="en-US" sz="1200" dirty="0">
                        <a:effectLst/>
                      </a:endParaRP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72921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effectLst/>
                        </a:rPr>
                        <a:t>float16</a:t>
                      </a:r>
                      <a:endParaRPr lang="en-US" sz="1200" dirty="0">
                        <a:effectLst/>
                      </a:endParaRP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effectLst/>
                        </a:rPr>
                        <a:t>f2</a:t>
                      </a:r>
                      <a:endParaRPr lang="en-US" sz="1200" dirty="0">
                        <a:effectLst/>
                      </a:endParaRP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aseline="0" dirty="0" smtClean="0">
                          <a:effectLst/>
                        </a:rPr>
                        <a:t> </a:t>
                      </a:r>
                      <a:r>
                        <a:rPr lang="ko-KR" altLang="en-US" sz="1200" baseline="0" dirty="0" smtClean="0">
                          <a:effectLst/>
                        </a:rPr>
                        <a:t>반정밀도 부동소수점</a:t>
                      </a:r>
                      <a:endParaRPr lang="en-US" sz="1200" dirty="0">
                        <a:effectLst/>
                      </a:endParaRP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7345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effectLst/>
                        </a:rPr>
                        <a:t>float32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effectLst/>
                        </a:rPr>
                        <a:t>f4, f</a:t>
                      </a:r>
                      <a:endParaRPr lang="en-US" sz="1200" dirty="0">
                        <a:effectLst/>
                      </a:endParaRP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 smtClean="0">
                          <a:effectLst/>
                        </a:rPr>
                        <a:t> </a:t>
                      </a:r>
                      <a:r>
                        <a:rPr lang="ko-KR" altLang="en-US" sz="1200" dirty="0" smtClean="0">
                          <a:effectLst/>
                        </a:rPr>
                        <a:t>단정밀도 부동소수점</a:t>
                      </a:r>
                      <a:r>
                        <a:rPr lang="en-US" altLang="ko-KR" sz="1200" dirty="0" smtClean="0">
                          <a:effectLst/>
                        </a:rPr>
                        <a:t>.</a:t>
                      </a:r>
                      <a:r>
                        <a:rPr lang="ko-KR" altLang="en-US" sz="1200" dirty="0" smtClean="0">
                          <a:effectLst/>
                        </a:rPr>
                        <a:t> </a:t>
                      </a:r>
                      <a:r>
                        <a:rPr lang="en-US" altLang="ko-KR" sz="1200" dirty="0" smtClean="0">
                          <a:effectLst/>
                        </a:rPr>
                        <a:t>C</a:t>
                      </a:r>
                      <a:r>
                        <a:rPr lang="ko-KR" altLang="en-US" sz="1200" dirty="0" smtClean="0">
                          <a:effectLst/>
                        </a:rPr>
                        <a:t>언어의 </a:t>
                      </a:r>
                      <a:r>
                        <a:rPr lang="en-US" altLang="ko-KR" sz="1200" dirty="0" smtClean="0">
                          <a:effectLst/>
                        </a:rPr>
                        <a:t>float</a:t>
                      </a:r>
                      <a:r>
                        <a:rPr lang="ko-KR" altLang="en-US" sz="1200" dirty="0" smtClean="0">
                          <a:effectLst/>
                        </a:rPr>
                        <a:t>형 호환</a:t>
                      </a:r>
                      <a:endParaRPr lang="en-US" sz="1200" dirty="0">
                        <a:effectLst/>
                      </a:endParaRP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7345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effectLst/>
                        </a:rPr>
                        <a:t>float64</a:t>
                      </a:r>
                      <a:endParaRPr lang="en-US" sz="1200" dirty="0">
                        <a:effectLst/>
                      </a:endParaRP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effectLst/>
                        </a:rPr>
                        <a:t>f8, d</a:t>
                      </a:r>
                      <a:endParaRPr lang="en-US" sz="1200" dirty="0">
                        <a:effectLst/>
                      </a:endParaRP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aseline="0" dirty="0" smtClean="0">
                          <a:effectLst/>
                        </a:rPr>
                        <a:t> </a:t>
                      </a:r>
                      <a:r>
                        <a:rPr lang="ko-KR" altLang="en-US" sz="1200" baseline="0" dirty="0" smtClean="0">
                          <a:effectLst/>
                        </a:rPr>
                        <a:t>배정밀도 부동소수점</a:t>
                      </a:r>
                      <a:r>
                        <a:rPr lang="en-US" altLang="ko-KR" sz="1200" baseline="0" dirty="0" smtClean="0">
                          <a:effectLst/>
                        </a:rPr>
                        <a:t>,</a:t>
                      </a:r>
                      <a:r>
                        <a:rPr lang="ko-KR" altLang="en-US" sz="1200" baseline="0" dirty="0" smtClean="0">
                          <a:effectLst/>
                        </a:rPr>
                        <a:t> </a:t>
                      </a:r>
                      <a:r>
                        <a:rPr lang="en-US" altLang="ko-KR" sz="1200" baseline="0" dirty="0" smtClean="0">
                          <a:effectLst/>
                        </a:rPr>
                        <a:t>C</a:t>
                      </a:r>
                      <a:r>
                        <a:rPr lang="ko-KR" altLang="en-US" sz="1200" baseline="0" dirty="0" smtClean="0">
                          <a:effectLst/>
                        </a:rPr>
                        <a:t>언어의 </a:t>
                      </a:r>
                      <a:r>
                        <a:rPr lang="en-US" altLang="ko-KR" sz="1200" baseline="0" dirty="0" smtClean="0">
                          <a:effectLst/>
                        </a:rPr>
                        <a:t>double, Python</a:t>
                      </a:r>
                      <a:r>
                        <a:rPr lang="ko-KR" altLang="en-US" sz="1200" baseline="0" dirty="0" smtClean="0">
                          <a:effectLst/>
                        </a:rPr>
                        <a:t>의 </a:t>
                      </a:r>
                      <a:r>
                        <a:rPr lang="en-US" altLang="ko-KR" sz="1200" baseline="0" dirty="0" smtClean="0">
                          <a:effectLst/>
                        </a:rPr>
                        <a:t>float</a:t>
                      </a:r>
                      <a:r>
                        <a:rPr lang="ko-KR" altLang="en-US" sz="1200" baseline="0" dirty="0" smtClean="0">
                          <a:effectLst/>
                        </a:rPr>
                        <a:t>객체</a:t>
                      </a:r>
                      <a:endParaRPr lang="en-US" sz="1200" dirty="0">
                        <a:effectLst/>
                      </a:endParaRP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7345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effectLst/>
                        </a:rPr>
                        <a:t>float128</a:t>
                      </a:r>
                      <a:endParaRPr lang="en-US" sz="1200" dirty="0">
                        <a:effectLst/>
                      </a:endParaRP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effectLst/>
                        </a:rPr>
                        <a:t>f16, g</a:t>
                      </a:r>
                      <a:endParaRPr lang="en-US" sz="1200" dirty="0">
                        <a:effectLst/>
                      </a:endParaRP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200" dirty="0" smtClean="0">
                          <a:effectLst/>
                        </a:rPr>
                        <a:t> 확장 정밀도 부동소수점</a:t>
                      </a:r>
                      <a:endParaRPr lang="en-US" sz="1200" dirty="0">
                        <a:effectLst/>
                      </a:endParaRP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7345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effectLst/>
                        </a:rPr>
                        <a:t>complex64</a:t>
                      </a:r>
                      <a:endParaRPr lang="en-US" sz="1200" dirty="0">
                        <a:effectLst/>
                      </a:endParaRP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effectLst/>
                        </a:rPr>
                        <a:t>c8</a:t>
                      </a:r>
                      <a:endParaRPr lang="en-US" sz="1200" dirty="0">
                        <a:effectLst/>
                      </a:endParaRP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aseline="0" dirty="0" smtClean="0">
                          <a:effectLst/>
                        </a:rPr>
                        <a:t> </a:t>
                      </a:r>
                      <a:r>
                        <a:rPr lang="en-US" altLang="ko-KR" sz="1200" baseline="0" dirty="0" smtClean="0">
                          <a:effectLst/>
                        </a:rPr>
                        <a:t>32</a:t>
                      </a:r>
                      <a:r>
                        <a:rPr lang="ko-KR" altLang="en-US" sz="1200" baseline="0" dirty="0" smtClean="0">
                          <a:effectLst/>
                        </a:rPr>
                        <a:t>비트 부동소수점 </a:t>
                      </a:r>
                      <a:r>
                        <a:rPr lang="en-US" altLang="ko-KR" sz="1200" baseline="0" dirty="0" smtClean="0">
                          <a:effectLst/>
                        </a:rPr>
                        <a:t>2</a:t>
                      </a:r>
                      <a:r>
                        <a:rPr lang="ko-KR" altLang="en-US" sz="1200" baseline="0" dirty="0" smtClean="0">
                          <a:effectLst/>
                        </a:rPr>
                        <a:t>개를 가지는 복소수</a:t>
                      </a:r>
                      <a:endParaRPr lang="en-US" sz="1200" dirty="0">
                        <a:effectLst/>
                      </a:endParaRP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7345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effectLst/>
                        </a:rPr>
                        <a:t>complex</a:t>
                      </a:r>
                      <a:r>
                        <a:rPr lang="en-US" altLang="ko-KR" sz="1200" dirty="0" smtClean="0">
                          <a:effectLst/>
                        </a:rPr>
                        <a:t>128</a:t>
                      </a:r>
                      <a:endParaRPr lang="en-US" sz="1200" dirty="0">
                        <a:effectLst/>
                      </a:endParaRP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effectLst/>
                        </a:rPr>
                        <a:t>c</a:t>
                      </a:r>
                      <a:r>
                        <a:rPr lang="en-US" altLang="ko-KR" sz="1200" dirty="0" smtClean="0">
                          <a:effectLst/>
                        </a:rPr>
                        <a:t>16</a:t>
                      </a:r>
                      <a:endParaRPr lang="en-US" sz="1200" dirty="0">
                        <a:effectLst/>
                      </a:endParaRP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aseline="0" dirty="0" smtClean="0">
                          <a:effectLst/>
                        </a:rPr>
                        <a:t> </a:t>
                      </a:r>
                      <a:r>
                        <a:rPr lang="en-US" altLang="ko-KR" sz="1200" baseline="0" dirty="0" smtClean="0">
                          <a:effectLst/>
                        </a:rPr>
                        <a:t>64</a:t>
                      </a:r>
                      <a:r>
                        <a:rPr lang="ko-KR" altLang="en-US" sz="1200" baseline="0" dirty="0" smtClean="0">
                          <a:effectLst/>
                        </a:rPr>
                        <a:t>비트 부동소수점 </a:t>
                      </a:r>
                      <a:r>
                        <a:rPr lang="en-US" altLang="ko-KR" sz="1200" baseline="0" dirty="0" smtClean="0">
                          <a:effectLst/>
                        </a:rPr>
                        <a:t>2</a:t>
                      </a:r>
                      <a:r>
                        <a:rPr lang="ko-KR" altLang="en-US" sz="1200" baseline="0" dirty="0" smtClean="0">
                          <a:effectLst/>
                        </a:rPr>
                        <a:t>개를 가지는 복소수</a:t>
                      </a:r>
                      <a:endParaRPr lang="en-US" sz="1200" dirty="0">
                        <a:effectLst/>
                      </a:endParaRP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7740352" y="3284984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103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6539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Ndarray</a:t>
            </a:r>
            <a:r>
              <a:rPr lang="en-US" altLang="ko-KR" dirty="0"/>
              <a:t> </a:t>
            </a:r>
            <a:r>
              <a:rPr lang="ko-KR" altLang="en-US" dirty="0" smtClean="0"/>
              <a:t>타입과 매칭</a:t>
            </a:r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864096"/>
          </a:xfrm>
        </p:spPr>
        <p:txBody>
          <a:bodyPr>
            <a:normAutofit/>
          </a:bodyPr>
          <a:lstStyle/>
          <a:p>
            <a:pPr marL="320040" lvl="1" indent="0">
              <a:buNone/>
            </a:pPr>
            <a:r>
              <a:rPr lang="en-US" altLang="ko-KR" sz="2800" dirty="0"/>
              <a:t> </a:t>
            </a:r>
            <a:r>
              <a:rPr lang="ko-KR" altLang="en-US" sz="2800" dirty="0" smtClean="0"/>
              <a:t>타입 매칭</a:t>
            </a:r>
            <a:endParaRPr lang="en-US" altLang="ko-KR" sz="2800" dirty="0" smtClean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9023634"/>
              </p:ext>
            </p:extLst>
          </p:nvPr>
        </p:nvGraphicFramePr>
        <p:xfrm>
          <a:off x="971600" y="2780928"/>
          <a:ext cx="7344817" cy="2014801"/>
        </p:xfrm>
        <a:graphic>
          <a:graphicData uri="http://schemas.openxmlformats.org/drawingml/2006/table">
            <a:tbl>
              <a:tblPr/>
              <a:tblGrid>
                <a:gridCol w="1711950"/>
                <a:gridCol w="1711950"/>
                <a:gridCol w="3920917"/>
              </a:tblGrid>
              <a:tr h="64807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 smtClean="0">
                          <a:effectLst/>
                        </a:rPr>
                        <a:t>Ndarray</a:t>
                      </a:r>
                      <a:r>
                        <a:rPr lang="en-US" sz="1400" baseline="0" dirty="0" smtClean="0">
                          <a:effectLst/>
                        </a:rPr>
                        <a:t> </a:t>
                      </a:r>
                      <a:r>
                        <a:rPr lang="ko-KR" altLang="en-US" sz="1400" baseline="0" dirty="0" smtClean="0">
                          <a:effectLst/>
                        </a:rPr>
                        <a:t>타입</a:t>
                      </a:r>
                      <a:endParaRPr lang="en-US" sz="1400" dirty="0">
                        <a:effectLst/>
                      </a:endParaRP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effectLst/>
                        </a:rPr>
                        <a:t>타입 코드</a:t>
                      </a:r>
                      <a:endParaRPr lang="en-US" sz="1400" dirty="0">
                        <a:effectLst/>
                      </a:endParaRP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effectLst/>
                        </a:rPr>
                        <a:t>설명</a:t>
                      </a:r>
                      <a:endParaRPr lang="en-US" sz="1400" dirty="0">
                        <a:effectLst/>
                      </a:endParaRP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7345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effectLst/>
                        </a:rPr>
                        <a:t>complex</a:t>
                      </a:r>
                      <a:r>
                        <a:rPr lang="en-US" altLang="ko-KR" sz="1200" dirty="0" smtClean="0">
                          <a:effectLst/>
                        </a:rPr>
                        <a:t>256</a:t>
                      </a:r>
                      <a:endParaRPr lang="en-US" sz="1200" dirty="0">
                        <a:effectLst/>
                      </a:endParaRP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effectLst/>
                        </a:rPr>
                        <a:t>c</a:t>
                      </a:r>
                      <a:r>
                        <a:rPr lang="en-US" altLang="ko-KR" sz="1200" dirty="0" smtClean="0">
                          <a:effectLst/>
                        </a:rPr>
                        <a:t>32</a:t>
                      </a:r>
                      <a:endParaRPr lang="en-US" sz="1200" dirty="0">
                        <a:effectLst/>
                      </a:endParaRP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aseline="0" dirty="0" smtClean="0">
                          <a:effectLst/>
                        </a:rPr>
                        <a:t> </a:t>
                      </a:r>
                      <a:r>
                        <a:rPr lang="en-US" altLang="ko-KR" sz="1200" baseline="0" dirty="0" smtClean="0">
                          <a:effectLst/>
                        </a:rPr>
                        <a:t>128</a:t>
                      </a:r>
                      <a:r>
                        <a:rPr lang="ko-KR" altLang="en-US" sz="1200" baseline="0" dirty="0" smtClean="0">
                          <a:effectLst/>
                        </a:rPr>
                        <a:t>비트 부동소수점 </a:t>
                      </a:r>
                      <a:r>
                        <a:rPr lang="en-US" altLang="ko-KR" sz="1200" baseline="0" dirty="0" smtClean="0">
                          <a:effectLst/>
                        </a:rPr>
                        <a:t>2</a:t>
                      </a:r>
                      <a:r>
                        <a:rPr lang="ko-KR" altLang="en-US" sz="1200" baseline="0" dirty="0" smtClean="0">
                          <a:effectLst/>
                        </a:rPr>
                        <a:t>개를 가지는 복소수</a:t>
                      </a:r>
                      <a:endParaRPr lang="en-US" sz="1200" dirty="0">
                        <a:effectLst/>
                      </a:endParaRP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7345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 smtClean="0">
                          <a:effectLst/>
                        </a:rPr>
                        <a:t>bool</a:t>
                      </a:r>
                      <a:endParaRPr lang="en-US" altLang="ko-KR" sz="1200" dirty="0" smtClean="0">
                        <a:effectLst/>
                      </a:endParaRP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effectLst/>
                        </a:rPr>
                        <a:t>?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baseline="0" dirty="0" smtClean="0">
                          <a:effectLst/>
                        </a:rPr>
                        <a:t> True, False</a:t>
                      </a:r>
                      <a:r>
                        <a:rPr lang="ko-KR" altLang="en-US" sz="1200" baseline="0" dirty="0" smtClean="0">
                          <a:effectLst/>
                        </a:rPr>
                        <a:t> 값을 저장하는 불리언 형</a:t>
                      </a:r>
                      <a:endParaRPr lang="en-US" sz="1200" dirty="0">
                        <a:effectLst/>
                      </a:endParaRP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7345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effectLst/>
                        </a:rPr>
                        <a:t>object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effectLst/>
                        </a:rPr>
                        <a:t>O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baseline="0" dirty="0" smtClean="0">
                          <a:effectLst/>
                        </a:rPr>
                        <a:t> </a:t>
                      </a:r>
                      <a:r>
                        <a:rPr lang="ko-KR" altLang="en-US" sz="1200" baseline="0" dirty="0" smtClean="0">
                          <a:effectLst/>
                        </a:rPr>
                        <a:t>파이썬 객체형</a:t>
                      </a:r>
                      <a:endParaRPr lang="en-US" sz="1200" dirty="0">
                        <a:effectLst/>
                      </a:endParaRP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7345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effectLst/>
                        </a:rPr>
                        <a:t>string_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effectLst/>
                        </a:rPr>
                        <a:t>S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baseline="0" dirty="0" smtClean="0">
                          <a:effectLst/>
                        </a:rPr>
                        <a:t> </a:t>
                      </a:r>
                      <a:r>
                        <a:rPr lang="ko-KR" altLang="en-US" sz="1200" baseline="0" dirty="0" smtClean="0">
                          <a:effectLst/>
                        </a:rPr>
                        <a:t>고정길이 문자열형</a:t>
                      </a:r>
                      <a:r>
                        <a:rPr lang="en-US" altLang="ko-KR" sz="1200" baseline="0" dirty="0" smtClean="0">
                          <a:effectLst/>
                        </a:rPr>
                        <a:t>-</a:t>
                      </a:r>
                      <a:r>
                        <a:rPr lang="ko-KR" altLang="en-US" sz="1200" baseline="0" dirty="0" smtClean="0">
                          <a:effectLst/>
                        </a:rPr>
                        <a:t>각 글자는 </a:t>
                      </a:r>
                      <a:r>
                        <a:rPr lang="en-US" altLang="ko-KR" sz="1200" baseline="0" dirty="0" smtClean="0">
                          <a:effectLst/>
                        </a:rPr>
                        <a:t>1</a:t>
                      </a:r>
                      <a:r>
                        <a:rPr lang="ko-KR" altLang="en-US" sz="1200" baseline="0" dirty="0" smtClean="0">
                          <a:effectLst/>
                        </a:rPr>
                        <a:t>바이트</a:t>
                      </a:r>
                      <a:endParaRPr lang="en-US" sz="1200" dirty="0">
                        <a:effectLst/>
                      </a:endParaRP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72921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 smtClean="0">
                          <a:effectLst/>
                        </a:rPr>
                        <a:t>unicode</a:t>
                      </a:r>
                      <a:r>
                        <a:rPr lang="en-US" sz="1200" dirty="0" smtClean="0">
                          <a:effectLst/>
                        </a:rPr>
                        <a:t>_</a:t>
                      </a:r>
                      <a:endParaRPr lang="en-US" sz="1200" dirty="0">
                        <a:effectLst/>
                      </a:endParaRP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effectLst/>
                        </a:rPr>
                        <a:t>U</a:t>
                      </a:r>
                      <a:endParaRPr lang="en-US" sz="1200" dirty="0">
                        <a:effectLst/>
                      </a:endParaRP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aseline="0" dirty="0" smtClean="0">
                          <a:effectLst/>
                        </a:rPr>
                        <a:t> </a:t>
                      </a:r>
                      <a:r>
                        <a:rPr lang="ko-KR" altLang="en-US" sz="1200" baseline="0" dirty="0" smtClean="0">
                          <a:effectLst/>
                        </a:rPr>
                        <a:t>고정길이 유니코드</a:t>
                      </a:r>
                      <a:endParaRPr lang="en-US" sz="1200" dirty="0">
                        <a:effectLst/>
                      </a:endParaRP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7740352" y="3284984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104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7141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bool</a:t>
            </a:r>
            <a:r>
              <a:rPr lang="en-US" altLang="ko-KR" dirty="0" smtClean="0"/>
              <a:t>-&gt; 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, float-&gt;</a:t>
            </a:r>
            <a:r>
              <a:rPr lang="en-US" altLang="ko-KR" dirty="0" err="1" smtClean="0"/>
              <a:t>int</a:t>
            </a:r>
            <a:r>
              <a:rPr lang="ko-KR" altLang="en-US" dirty="0" smtClean="0"/>
              <a:t>로 전환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비교연산 결과가 </a:t>
            </a:r>
            <a:r>
              <a:rPr lang="en-US" altLang="ko-KR" dirty="0" err="1" smtClean="0"/>
              <a:t>bool</a:t>
            </a:r>
            <a:r>
              <a:rPr lang="en-US" altLang="ko-KR" dirty="0" smtClean="0"/>
              <a:t> </a:t>
            </a:r>
            <a:r>
              <a:rPr lang="ko-KR" altLang="en-US" dirty="0" smtClean="0"/>
              <a:t>타입</a:t>
            </a:r>
            <a:r>
              <a:rPr lang="en-US" altLang="ko-KR" dirty="0" smtClean="0"/>
              <a:t>, float </a:t>
            </a:r>
            <a:r>
              <a:rPr lang="ko-KR" altLang="en-US" dirty="0" smtClean="0"/>
              <a:t>타입을 </a:t>
            </a:r>
            <a:r>
              <a:rPr lang="en-US" altLang="ko-KR" dirty="0" err="1" smtClean="0"/>
              <a:t>astype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메소드로</a:t>
            </a:r>
            <a:r>
              <a:rPr lang="ko-KR" altLang="en-US" dirty="0" smtClean="0"/>
              <a:t> 타입을 전환</a:t>
            </a:r>
            <a:endParaRPr lang="en-US" altLang="ko-KR" dirty="0"/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758" y="3068960"/>
            <a:ext cx="2970178" cy="312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105</a:t>
            </a:fld>
            <a:endParaRPr lang="ko-KR" altLang="en-US"/>
          </a:p>
        </p:txBody>
      </p:sp>
      <p:pic>
        <p:nvPicPr>
          <p:cNvPr id="2437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3621410"/>
            <a:ext cx="3476625" cy="1009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01092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Int</a:t>
            </a:r>
            <a:r>
              <a:rPr lang="en-US" altLang="ko-KR" dirty="0"/>
              <a:t>/float/ </a:t>
            </a:r>
            <a:r>
              <a:rPr lang="en-US" altLang="ko-KR" dirty="0" err="1"/>
              <a:t>bool</a:t>
            </a:r>
            <a:r>
              <a:rPr lang="en-US" altLang="ko-KR" dirty="0"/>
              <a:t>_ </a:t>
            </a:r>
            <a:r>
              <a:rPr lang="ko-KR" altLang="en-US" dirty="0" smtClean="0"/>
              <a:t>생성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numpy</a:t>
            </a:r>
            <a:r>
              <a:rPr lang="en-US" altLang="ko-KR" dirty="0" smtClean="0"/>
              <a:t> </a:t>
            </a:r>
            <a:r>
              <a:rPr lang="ko-KR" altLang="en-US" dirty="0" smtClean="0"/>
              <a:t>내의 데이터 타입은 </a:t>
            </a:r>
            <a:r>
              <a:rPr lang="en-US" altLang="ko-KR" dirty="0" err="1" smtClean="0"/>
              <a:t>ndarray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생성자로</a:t>
            </a:r>
            <a:r>
              <a:rPr lang="ko-KR" altLang="en-US" dirty="0" smtClean="0"/>
              <a:t> 사용</a:t>
            </a:r>
            <a:endParaRPr lang="en-US" altLang="ko-KR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3524820"/>
            <a:ext cx="2190750" cy="2533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3524820"/>
            <a:ext cx="3724275" cy="2486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106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5484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err="1" smtClean="0"/>
              <a:t>numpy.dtype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107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5202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numpy.dtype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생성자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numpy.dtype</a:t>
            </a:r>
            <a:r>
              <a:rPr lang="ko-KR" altLang="en-US" dirty="0" smtClean="0"/>
              <a:t>은 </a:t>
            </a:r>
            <a:r>
              <a:rPr lang="en-US" altLang="ko-KR" dirty="0" err="1" smtClean="0"/>
              <a:t>ndarray</a:t>
            </a:r>
            <a:r>
              <a:rPr lang="ko-KR" altLang="en-US" dirty="0" smtClean="0"/>
              <a:t>를 생성에 필요한 데이터</a:t>
            </a:r>
            <a:r>
              <a:rPr lang="en-US" altLang="ko-KR" dirty="0" smtClean="0"/>
              <a:t> </a:t>
            </a:r>
            <a:r>
              <a:rPr lang="ko-KR" altLang="en-US" dirty="0" smtClean="0"/>
              <a:t>타입을 정의하기 위한 클래스</a:t>
            </a:r>
            <a:endParaRPr lang="en-US" altLang="ko-KR" dirty="0" smtClean="0"/>
          </a:p>
          <a:p>
            <a:pPr marL="457200" lvl="1" indent="0" fontAlgn="base">
              <a:buNone/>
            </a:pPr>
            <a:endParaRPr lang="en-US" altLang="ko-KR" dirty="0"/>
          </a:p>
        </p:txBody>
      </p:sp>
      <p:sp>
        <p:nvSpPr>
          <p:cNvPr id="6" name="직사각형 5"/>
          <p:cNvSpPr/>
          <p:nvPr/>
        </p:nvSpPr>
        <p:spPr>
          <a:xfrm>
            <a:off x="899592" y="2708920"/>
            <a:ext cx="7488832" cy="936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>
                <a:solidFill>
                  <a:schemeClr val="tx1"/>
                </a:solidFill>
              </a:rPr>
              <a:t>numpy.dtype</a:t>
            </a:r>
            <a:r>
              <a:rPr lang="en-US" altLang="ko-KR" dirty="0" smtClean="0">
                <a:solidFill>
                  <a:schemeClr val="tx1"/>
                </a:solidFill>
              </a:rPr>
              <a:t>(object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en-US" altLang="ko-KR" dirty="0" smtClean="0">
                <a:solidFill>
                  <a:schemeClr val="tx1"/>
                </a:solidFill>
              </a:rPr>
              <a:t>align=False, copy=False)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108</a:t>
            </a:fld>
            <a:endParaRPr lang="ko-KR" altLang="en-US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3933056"/>
            <a:ext cx="3024336" cy="2664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34564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numpy.dtype</a:t>
            </a:r>
            <a:r>
              <a:rPr lang="en-US" altLang="ko-KR" dirty="0" smtClean="0"/>
              <a:t> </a:t>
            </a:r>
            <a:r>
              <a:rPr lang="ko-KR" altLang="en-US" dirty="0" smtClean="0"/>
              <a:t>생성 예</a:t>
            </a:r>
            <a:r>
              <a:rPr lang="ko-KR" altLang="en-US" dirty="0"/>
              <a:t>시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630739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Array </a:t>
            </a:r>
            <a:r>
              <a:rPr lang="ko-KR" altLang="en-US" dirty="0" smtClean="0"/>
              <a:t>원소가 하나의 타입만 </a:t>
            </a:r>
            <a:r>
              <a:rPr lang="ko-KR" altLang="en-US" dirty="0" err="1" smtClean="0"/>
              <a:t>세팅할</a:t>
            </a:r>
            <a:r>
              <a:rPr lang="ko-KR" altLang="en-US" dirty="0" smtClean="0"/>
              <a:t> 수도 있고</a:t>
            </a:r>
            <a:r>
              <a:rPr lang="en-US" altLang="ko-KR" dirty="0" smtClean="0"/>
              <a:t>,</a:t>
            </a:r>
            <a:r>
              <a:rPr lang="ko-KR" altLang="en-US" dirty="0" smtClean="0"/>
              <a:t> 여러 개의 데이터 타입을 구성할 수 있음</a:t>
            </a:r>
            <a:endParaRPr lang="en-US" altLang="ko-KR" dirty="0"/>
          </a:p>
        </p:txBody>
      </p:sp>
      <p:sp>
        <p:nvSpPr>
          <p:cNvPr id="9" name="TextBox 8"/>
          <p:cNvSpPr txBox="1"/>
          <p:nvPr/>
        </p:nvSpPr>
        <p:spPr>
          <a:xfrm>
            <a:off x="4786198" y="3059668"/>
            <a:ext cx="3365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Structured </a:t>
            </a:r>
            <a:r>
              <a:rPr lang="en-US" altLang="ko-KR" dirty="0" smtClean="0"/>
              <a:t>type :  two </a:t>
            </a:r>
            <a:r>
              <a:rPr lang="en-US" altLang="ko-KR" dirty="0"/>
              <a:t>field</a:t>
            </a:r>
            <a:endParaRPr lang="ko-KR" altLang="en-US" dirty="0"/>
          </a:p>
        </p:txBody>
      </p:sp>
      <p:pic>
        <p:nvPicPr>
          <p:cNvPr id="2355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0357" y="3559511"/>
            <a:ext cx="3657600" cy="2528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060" y="4000056"/>
            <a:ext cx="2895600" cy="164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755576" y="3099328"/>
            <a:ext cx="3365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Structured </a:t>
            </a:r>
            <a:r>
              <a:rPr lang="en-US" altLang="ko-KR" dirty="0" smtClean="0"/>
              <a:t>type :  one </a:t>
            </a:r>
            <a:r>
              <a:rPr lang="en-US" altLang="ko-KR" dirty="0"/>
              <a:t>field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109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7844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</a:t>
            </a:r>
            <a:r>
              <a:rPr lang="ko-KR" altLang="en-US" dirty="0" smtClean="0"/>
              <a:t>차원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70536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sz="2800" dirty="0"/>
              <a:t>배열의 특징</a:t>
            </a:r>
            <a:r>
              <a:rPr lang="en-US" altLang="ko-KR" sz="2800" dirty="0"/>
              <a:t>.  </a:t>
            </a:r>
            <a:r>
              <a:rPr lang="ko-KR" altLang="en-US" sz="2800" dirty="0"/>
              <a:t>차원</a:t>
            </a:r>
            <a:r>
              <a:rPr lang="en-US" altLang="ko-KR" sz="2800" dirty="0"/>
              <a:t>, </a:t>
            </a:r>
            <a:r>
              <a:rPr lang="ko-KR" altLang="en-US" sz="2800" dirty="0"/>
              <a:t>형태</a:t>
            </a:r>
            <a:r>
              <a:rPr lang="en-US" altLang="ko-KR" sz="2800" dirty="0"/>
              <a:t>, </a:t>
            </a:r>
            <a:r>
              <a:rPr lang="ko-KR" altLang="en-US" sz="2800" dirty="0"/>
              <a:t>요소를 가지고 있음</a:t>
            </a:r>
          </a:p>
          <a:p>
            <a:pPr marL="457200" lvl="1" indent="0" fontAlgn="base">
              <a:buNone/>
            </a:pPr>
            <a:r>
              <a:rPr lang="ko-KR" altLang="en-US" sz="2800" dirty="0"/>
              <a:t>생성시 데이터와 타입을 넣으면 </a:t>
            </a:r>
            <a:r>
              <a:rPr lang="en-US" altLang="ko-KR" sz="2800" dirty="0" err="1"/>
              <a:t>ndim</a:t>
            </a:r>
            <a:r>
              <a:rPr lang="en-US" altLang="ko-KR" sz="2800" dirty="0"/>
              <a:t>(</a:t>
            </a:r>
            <a:r>
              <a:rPr lang="ko-KR" altLang="en-US" sz="2800" dirty="0"/>
              <a:t>차원</a:t>
            </a:r>
            <a:r>
              <a:rPr lang="en-US" altLang="ko-KR" sz="2800" dirty="0" smtClean="0"/>
              <a:t>)</a:t>
            </a:r>
            <a:r>
              <a:rPr lang="ko-KR" altLang="en-US" sz="2800" dirty="0" smtClean="0"/>
              <a:t>으로 확인</a:t>
            </a:r>
            <a:endParaRPr lang="en-US" altLang="ko-KR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883701" y="4724541"/>
            <a:ext cx="816091" cy="6960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/>
              <a:t>[0,0]</a:t>
            </a:r>
            <a:endParaRPr lang="ko-KR" altLang="en-US" sz="1000" b="1" dirty="0"/>
          </a:p>
        </p:txBody>
      </p:sp>
      <p:sp>
        <p:nvSpPr>
          <p:cNvPr id="8" name="직사각형 7"/>
          <p:cNvSpPr/>
          <p:nvPr/>
        </p:nvSpPr>
        <p:spPr>
          <a:xfrm>
            <a:off x="2699792" y="4724541"/>
            <a:ext cx="816091" cy="6960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/>
              <a:t>[0,1]</a:t>
            </a:r>
            <a:endParaRPr lang="ko-KR" altLang="en-US" sz="1000" b="1" dirty="0"/>
          </a:p>
        </p:txBody>
      </p:sp>
      <p:sp>
        <p:nvSpPr>
          <p:cNvPr id="9" name="직사각형 8"/>
          <p:cNvSpPr/>
          <p:nvPr/>
        </p:nvSpPr>
        <p:spPr>
          <a:xfrm>
            <a:off x="3515882" y="4724541"/>
            <a:ext cx="816091" cy="6960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/>
              <a:t>[0,2]</a:t>
            </a:r>
            <a:endParaRPr lang="ko-KR" altLang="en-US" sz="1000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395536" y="5075892"/>
            <a:ext cx="11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Row : </a:t>
            </a:r>
            <a:r>
              <a:rPr lang="ko-KR" altLang="en-US" dirty="0" smtClean="0"/>
              <a:t>행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581805" y="4015494"/>
            <a:ext cx="16047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Column: </a:t>
            </a:r>
            <a:r>
              <a:rPr lang="ko-KR" altLang="en-US" dirty="0" smtClean="0"/>
              <a:t>열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1547664" y="4887913"/>
            <a:ext cx="4080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0</a:t>
            </a:r>
            <a:endParaRPr lang="ko-KR" altLang="en-US" sz="1200" dirty="0"/>
          </a:p>
        </p:txBody>
      </p:sp>
      <p:sp>
        <p:nvSpPr>
          <p:cNvPr id="21" name="TextBox 20"/>
          <p:cNvSpPr txBox="1"/>
          <p:nvPr/>
        </p:nvSpPr>
        <p:spPr>
          <a:xfrm>
            <a:off x="2078595" y="4519550"/>
            <a:ext cx="4080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0</a:t>
            </a:r>
            <a:endParaRPr lang="ko-KR" altLang="en-US" sz="1200" dirty="0"/>
          </a:p>
        </p:txBody>
      </p:sp>
      <p:sp>
        <p:nvSpPr>
          <p:cNvPr id="22" name="TextBox 21"/>
          <p:cNvSpPr txBox="1"/>
          <p:nvPr/>
        </p:nvSpPr>
        <p:spPr>
          <a:xfrm>
            <a:off x="2843808" y="4519550"/>
            <a:ext cx="4080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1</a:t>
            </a:r>
            <a:endParaRPr lang="ko-KR" altLang="en-US" sz="1200" dirty="0"/>
          </a:p>
        </p:txBody>
      </p:sp>
      <p:sp>
        <p:nvSpPr>
          <p:cNvPr id="23" name="TextBox 22"/>
          <p:cNvSpPr txBox="1"/>
          <p:nvPr/>
        </p:nvSpPr>
        <p:spPr>
          <a:xfrm>
            <a:off x="3719904" y="4519550"/>
            <a:ext cx="4080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2</a:t>
            </a:r>
            <a:endParaRPr lang="ko-KR" altLang="en-US" sz="1200" dirty="0"/>
          </a:p>
        </p:txBody>
      </p:sp>
      <p:pic>
        <p:nvPicPr>
          <p:cNvPr id="2293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3518050"/>
            <a:ext cx="2736304" cy="24312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82474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err="1" smtClean="0"/>
              <a:t>numpy.dtype</a:t>
            </a:r>
            <a:r>
              <a:rPr lang="en-US" altLang="ko-KR" dirty="0" smtClean="0"/>
              <a:t> </a:t>
            </a:r>
            <a:r>
              <a:rPr lang="ko-KR" altLang="en-US" dirty="0" smtClean="0"/>
              <a:t>변수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3732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dtype</a:t>
            </a:r>
            <a:r>
              <a:rPr lang="en-US" altLang="ko-KR" dirty="0" smtClean="0"/>
              <a:t> </a:t>
            </a:r>
            <a:r>
              <a:rPr lang="ko-KR" altLang="en-US" dirty="0" smtClean="0"/>
              <a:t>변수 </a:t>
            </a:r>
            <a:r>
              <a:rPr lang="en-US" altLang="ko-KR" dirty="0" smtClean="0"/>
              <a:t>- 1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2742617"/>
              </p:ext>
            </p:extLst>
          </p:nvPr>
        </p:nvGraphicFramePr>
        <p:xfrm>
          <a:off x="4644008" y="2132856"/>
          <a:ext cx="4050889" cy="3888432"/>
        </p:xfrm>
        <a:graphic>
          <a:graphicData uri="http://schemas.openxmlformats.org/drawingml/2006/table">
            <a:tbl>
              <a:tblPr/>
              <a:tblGrid>
                <a:gridCol w="1296144"/>
                <a:gridCol w="2754745"/>
              </a:tblGrid>
              <a:tr h="306621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400" dirty="0" smtClean="0">
                          <a:effectLst/>
                        </a:rPr>
                        <a:t>Method </a:t>
                      </a:r>
                      <a:endParaRPr lang="en-US" sz="1400" dirty="0"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dirty="0" smtClean="0">
                          <a:effectLst/>
                        </a:rPr>
                        <a:t>Description</a:t>
                      </a:r>
                      <a:endParaRPr lang="en-US" sz="1400" dirty="0"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</a:tr>
              <a:tr h="485467">
                <a:tc>
                  <a:txBody>
                    <a:bodyPr/>
                    <a:lstStyle/>
                    <a:p>
                      <a:pPr marL="0" algn="ctr" rtl="0" eaLnBrk="1" fontAlgn="t" latinLnBrk="1" hangingPunct="1"/>
                      <a:r>
                        <a:rPr kumimoji="0"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</a:p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char</a:t>
                      </a: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effectLst/>
                        </a:rPr>
                        <a:t>타입 표시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kern="1200" dirty="0" err="1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itemsize</a:t>
                      </a:r>
                      <a:endParaRPr kumimoji="0" lang="en-US" altLang="ko-KR" sz="1200" kern="1200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ctr" rtl="0" eaLnBrk="1" fontAlgn="t" latinLnBrk="1" hangingPunct="1"/>
                      <a:endParaRPr kumimoji="0" lang="en-US" altLang="ko-KR" sz="1200" kern="1200" dirty="0" smtClean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effectLst/>
                        </a:rPr>
                        <a:t>타입내의 요소들이 구성 크기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marL="0" algn="ctr" rtl="0" eaLnBrk="1" fontAlgn="t" latinLnBrk="1" hangingPunct="1"/>
                      <a:r>
                        <a:rPr kumimoji="0"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name</a:t>
                      </a: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rtl="0" eaLnBrk="1" fontAlgn="t" latinLnBrk="1" hangingPunct="1"/>
                      <a:r>
                        <a:rPr kumimoji="0" lang="ko-KR" alt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현재 </a:t>
                      </a:r>
                      <a:r>
                        <a:rPr kumimoji="0" lang="ko-KR" altLang="en-US" sz="12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타입명</a:t>
                      </a:r>
                      <a:endParaRPr kumimoji="0" lang="ko-KR" altLang="en-US" sz="1200" kern="12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48072">
                <a:tc>
                  <a:txBody>
                    <a:bodyPr/>
                    <a:lstStyle/>
                    <a:p>
                      <a:pPr marL="0" algn="ctr" rtl="0" eaLnBrk="1" fontAlgn="t" latinLnBrk="1" hangingPunct="1"/>
                      <a:r>
                        <a:rPr kumimoji="0"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names</a:t>
                      </a: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rtl="0" eaLnBrk="1" fontAlgn="t" latinLnBrk="1" hangingPunct="1"/>
                      <a:r>
                        <a:rPr kumimoji="0"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Ordered</a:t>
                      </a:r>
                      <a:r>
                        <a:rPr kumimoji="0" lang="en-US" altLang="ko-KR" sz="120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list field </a:t>
                      </a:r>
                      <a:r>
                        <a:rPr kumimoji="0" lang="ko-KR" altLang="en-US" sz="120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명</a:t>
                      </a:r>
                      <a:r>
                        <a:rPr kumimoji="0" lang="en-US" altLang="ko-KR" sz="120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kumimoji="0" lang="ko-KR" altLang="en-US" sz="120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없으면 </a:t>
                      </a:r>
                      <a:r>
                        <a:rPr kumimoji="0" lang="en-US" altLang="ko-KR" sz="120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None</a:t>
                      </a:r>
                      <a:endParaRPr kumimoji="0" lang="ko-KR" altLang="en-US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48072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shape</a:t>
                      </a:r>
                    </a:p>
                    <a:p>
                      <a:pPr marL="0" algn="ctr" rtl="0" eaLnBrk="1" fontAlgn="t" latinLnBrk="1" hangingPunct="1"/>
                      <a:endParaRPr kumimoji="0" lang="en-US" altLang="ko-KR" sz="1200" kern="1200" dirty="0" smtClean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rtl="0" eaLnBrk="1" fontAlgn="t" latinLnBrk="1" hangingPunct="1"/>
                      <a:r>
                        <a:rPr kumimoji="0" lang="ko-KR" alt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원소들에 대한 모형 크기</a:t>
                      </a:r>
                      <a:endParaRPr kumimoji="0" lang="ko-KR" altLang="en-US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48072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kern="1200" dirty="0" err="1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num</a:t>
                      </a:r>
                      <a:endParaRPr kumimoji="0" lang="en-US" altLang="ko-KR" sz="1200" kern="1200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ctr" rtl="0" eaLnBrk="1" fontAlgn="t" latinLnBrk="1" hangingPunct="1"/>
                      <a:endParaRPr kumimoji="0" lang="en-US" altLang="ko-KR" sz="1200" kern="1200" dirty="0" smtClean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rtl="0" eaLnBrk="1" fontAlgn="t" latinLnBrk="1" hangingPunct="1"/>
                      <a:r>
                        <a:rPr kumimoji="0" lang="en-US" altLang="ko-KR" sz="12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Builtin</a:t>
                      </a:r>
                      <a:r>
                        <a:rPr kumimoji="0" lang="en-US" altLang="ko-KR" sz="120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20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타입이 순서</a:t>
                      </a:r>
                      <a:endParaRPr kumimoji="0" lang="ko-KR" altLang="en-US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111</a:t>
            </a:fld>
            <a:endParaRPr lang="ko-KR" altLang="en-US"/>
          </a:p>
        </p:txBody>
      </p:sp>
      <p:pic>
        <p:nvPicPr>
          <p:cNvPr id="2447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204864"/>
            <a:ext cx="2762250" cy="3390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67899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dtype</a:t>
            </a:r>
            <a:r>
              <a:rPr lang="en-US" altLang="ko-KR" dirty="0" smtClean="0"/>
              <a:t> </a:t>
            </a:r>
            <a:r>
              <a:rPr lang="ko-KR" altLang="en-US" dirty="0" smtClean="0"/>
              <a:t>변수 </a:t>
            </a:r>
            <a:r>
              <a:rPr lang="en-US" altLang="ko-KR" dirty="0" smtClean="0"/>
              <a:t>- 2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3592996"/>
              </p:ext>
            </p:extLst>
          </p:nvPr>
        </p:nvGraphicFramePr>
        <p:xfrm>
          <a:off x="4211960" y="2348880"/>
          <a:ext cx="4248472" cy="4134781"/>
        </p:xfrm>
        <a:graphic>
          <a:graphicData uri="http://schemas.openxmlformats.org/drawingml/2006/table">
            <a:tbl>
              <a:tblPr/>
              <a:tblGrid>
                <a:gridCol w="1326540"/>
                <a:gridCol w="2921932"/>
              </a:tblGrid>
              <a:tr h="281488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400" dirty="0" smtClean="0">
                          <a:effectLst/>
                        </a:rPr>
                        <a:t>Method </a:t>
                      </a:r>
                      <a:endParaRPr lang="en-US" sz="1400" dirty="0"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dirty="0" smtClean="0">
                          <a:effectLst/>
                        </a:rPr>
                        <a:t>Description</a:t>
                      </a:r>
                      <a:endParaRPr lang="en-US" sz="1400" dirty="0"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</a:tr>
              <a:tr h="445675">
                <a:tc>
                  <a:txBody>
                    <a:bodyPr/>
                    <a:lstStyle/>
                    <a:p>
                      <a:pPr marL="0" algn="ctr" rtl="0" eaLnBrk="1" fontAlgn="t" latinLnBrk="1" hangingPunct="1"/>
                      <a:r>
                        <a:rPr kumimoji="0"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altLang="ko-KR" sz="1200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type</a:t>
                      </a:r>
                      <a:endParaRPr kumimoji="0" lang="en-US" altLang="ko-KR" sz="1200" kern="1200" dirty="0" smtClean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200" dirty="0" err="1" smtClean="0">
                          <a:solidFill>
                            <a:schemeClr val="tx1"/>
                          </a:solidFill>
                          <a:effectLst/>
                        </a:rPr>
                        <a:t>numpy</a:t>
                      </a:r>
                      <a:r>
                        <a:rPr lang="en-US" altLang="ko-KR" sz="1200" baseline="0" dirty="0" smtClean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200" baseline="0" dirty="0" smtClean="0">
                          <a:solidFill>
                            <a:schemeClr val="tx1"/>
                          </a:solidFill>
                          <a:effectLst/>
                        </a:rPr>
                        <a:t>내의 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effectLst/>
                        </a:rPr>
                        <a:t>타입으로 표시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56790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kern="1200" dirty="0" err="1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str</a:t>
                      </a:r>
                      <a:endParaRPr kumimoji="0" lang="en-US" altLang="ko-KR" sz="1200" kern="1200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ctr" rtl="0" eaLnBrk="1" fontAlgn="t" latinLnBrk="1" hangingPunct="1"/>
                      <a:endParaRPr kumimoji="0" lang="en-US" altLang="ko-KR" sz="1200" kern="1200" dirty="0" smtClean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dirty="0" smtClean="0">
                          <a:solidFill>
                            <a:schemeClr val="tx1"/>
                          </a:solidFill>
                          <a:effectLst/>
                        </a:rPr>
                        <a:t>Array-protocol</a:t>
                      </a:r>
                      <a:r>
                        <a:rPr lang="en-US" sz="1200" baseline="0" dirty="0" smtClean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200" baseline="0" dirty="0" err="1" smtClean="0">
                          <a:solidFill>
                            <a:schemeClr val="tx1"/>
                          </a:solidFill>
                          <a:effectLst/>
                        </a:rPr>
                        <a:t>타입스트링</a:t>
                      </a:r>
                      <a:r>
                        <a:rPr lang="ko-KR" altLang="en-US" sz="1200" baseline="0" dirty="0" smtClean="0">
                          <a:solidFill>
                            <a:schemeClr val="tx1"/>
                          </a:solidFill>
                          <a:effectLst/>
                        </a:rPr>
                        <a:t> 표시</a:t>
                      </a:r>
                      <a:endParaRPr lang="en-US" altLang="ko-KR" sz="1200" baseline="0" dirty="0" smtClean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&lt;: little-endian</a:t>
                      </a:r>
                      <a:r>
                        <a:rPr lang="ko-KR" altLang="en-US" sz="1200" dirty="0" smtClean="0"/>
                        <a:t>으로 </a:t>
                      </a:r>
                      <a:r>
                        <a:rPr lang="en-US" altLang="ko-KR" sz="1200" dirty="0" smtClean="0"/>
                        <a:t>float</a:t>
                      </a:r>
                      <a:r>
                        <a:rPr lang="en-US" altLang="ko-KR" sz="1200" baseline="0" dirty="0" smtClean="0"/>
                        <a:t> 8</a:t>
                      </a:r>
                      <a:r>
                        <a:rPr lang="ko-KR" altLang="en-US" sz="1200" baseline="0" dirty="0" smtClean="0"/>
                        <a:t>개 </a:t>
                      </a:r>
                      <a:r>
                        <a:rPr lang="en-US" altLang="ko-KR" sz="1200" baseline="0" dirty="0" smtClean="0"/>
                        <a:t>bytes </a:t>
                      </a:r>
                      <a:r>
                        <a:rPr lang="ko-KR" altLang="en-US" sz="1200" baseline="0" dirty="0" smtClean="0"/>
                        <a:t>처리</a:t>
                      </a:r>
                      <a:endParaRPr lang="ko-KR" altLang="en-US" sz="1200" dirty="0" smtClean="0"/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31430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kern="1200" dirty="0" err="1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isbuiltin</a:t>
                      </a:r>
                      <a:endParaRPr kumimoji="0" lang="en-US" altLang="ko-KR" sz="1200" kern="1200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200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0:structure</a:t>
                      </a:r>
                      <a:r>
                        <a:rPr kumimoji="0" lang="en-US" altLang="ko-KR" sz="1200" kern="1200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array type</a:t>
                      </a:r>
                    </a:p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kern="1200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 </a:t>
                      </a:r>
                      <a:r>
                        <a:rPr kumimoji="0" lang="en-US" altLang="ko-KR" sz="1200" kern="1200" baseline="0" dirty="0" err="1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numpy</a:t>
                      </a:r>
                      <a:r>
                        <a:rPr kumimoji="0" lang="en-US" altLang="ko-KR" sz="1200" kern="1200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200" kern="1200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내부 타입</a:t>
                      </a:r>
                      <a:endParaRPr kumimoji="0" lang="en-US" altLang="ko-KR" sz="1200" kern="1200" baseline="0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kern="1200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2: </a:t>
                      </a:r>
                      <a:r>
                        <a:rPr kumimoji="0" lang="ko-KR" altLang="en-US" sz="1200" kern="1200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사용자 정의 타입</a:t>
                      </a:r>
                      <a:endParaRPr kumimoji="0" lang="en-US" altLang="ko-KR" sz="1200" kern="1200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56790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kern="1200" dirty="0" err="1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byteorder</a:t>
                      </a:r>
                      <a:endParaRPr kumimoji="0" lang="en-US" altLang="ko-KR" sz="1200" kern="1200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200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 : </a:t>
                      </a:r>
                      <a:r>
                        <a:rPr kumimoji="0" lang="ko-KR" altLang="en-US" sz="1200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기본</a:t>
                      </a:r>
                      <a:endParaRPr kumimoji="0" lang="en-US" altLang="ko-KR" sz="1200" kern="1200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 : </a:t>
                      </a:r>
                      <a:r>
                        <a:rPr kumimoji="0" lang="ko-KR" altLang="en-US" sz="1200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altLang="ko-KR" sz="1200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little</a:t>
                      </a:r>
                    </a:p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&gt; : big</a:t>
                      </a:r>
                    </a:p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|  : not applicable</a:t>
                      </a:r>
                      <a:endParaRPr kumimoji="0" lang="ko-KR" altLang="en-US" sz="1200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5325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alignment</a:t>
                      </a:r>
                    </a:p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200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타입내의 요소들이 구성 크기</a:t>
                      </a: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94951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kern="1200" dirty="0" err="1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isalignedstruct</a:t>
                      </a:r>
                      <a:endParaRPr kumimoji="0" lang="en-US" altLang="ko-KR" sz="1200" kern="1200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200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  <a:endParaRPr kumimoji="0" lang="ko-KR" altLang="en-US" sz="1200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112</a:t>
            </a:fld>
            <a:endParaRPr lang="ko-KR" altLang="en-US"/>
          </a:p>
        </p:txBody>
      </p:sp>
      <p:pic>
        <p:nvPicPr>
          <p:cNvPr id="2457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427" y="2996952"/>
            <a:ext cx="2752725" cy="305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00902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dtype</a:t>
            </a:r>
            <a:r>
              <a:rPr lang="en-US" altLang="ko-KR" dirty="0" smtClean="0"/>
              <a:t> </a:t>
            </a:r>
            <a:r>
              <a:rPr lang="ko-KR" altLang="en-US" dirty="0" smtClean="0"/>
              <a:t>변수 </a:t>
            </a:r>
            <a:r>
              <a:rPr lang="en-US" altLang="ko-KR" dirty="0" smtClean="0"/>
              <a:t>- 3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0276243"/>
              </p:ext>
            </p:extLst>
          </p:nvPr>
        </p:nvGraphicFramePr>
        <p:xfrm>
          <a:off x="4067944" y="2204864"/>
          <a:ext cx="4194905" cy="4248473"/>
        </p:xfrm>
        <a:graphic>
          <a:graphicData uri="http://schemas.openxmlformats.org/drawingml/2006/table">
            <a:tbl>
              <a:tblPr/>
              <a:tblGrid>
                <a:gridCol w="1296144"/>
                <a:gridCol w="2898761"/>
              </a:tblGrid>
              <a:tr h="335012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400" dirty="0" smtClean="0">
                          <a:effectLst/>
                        </a:rPr>
                        <a:t>Method </a:t>
                      </a:r>
                      <a:endParaRPr lang="en-US" sz="1400" dirty="0"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dirty="0" smtClean="0">
                          <a:effectLst/>
                        </a:rPr>
                        <a:t>Description</a:t>
                      </a:r>
                      <a:endParaRPr lang="en-US" sz="1400" dirty="0"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</a:tr>
              <a:tr h="530418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kern="1200" dirty="0" err="1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descr</a:t>
                      </a:r>
                      <a:endParaRPr kumimoji="0" lang="en-US" altLang="ko-KR" sz="1200" kern="1200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effectLst/>
                        </a:rPr>
                        <a:t>Array interface 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effectLst/>
                        </a:rPr>
                        <a:t>표시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29403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kern="1200" dirty="0" err="1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hasobject</a:t>
                      </a:r>
                      <a:endParaRPr kumimoji="0" lang="en-US" altLang="ko-KR" sz="1200" kern="1200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ctr" rtl="0" eaLnBrk="1" fontAlgn="t" latinLnBrk="1" hangingPunct="1"/>
                      <a:endParaRPr kumimoji="0" lang="en-US" altLang="ko-KR" sz="1200" kern="1200" dirty="0" smtClean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any reference-counted objects in any fields or sub-</a:t>
                      </a:r>
                      <a:r>
                        <a:rPr kumimoji="0" lang="en-US" altLang="ko-KR" sz="12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dtypes</a:t>
                      </a:r>
                      <a:r>
                        <a:rPr kumimoji="0" lang="en-US" altLang="ko-KR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</a:t>
                      </a:r>
                      <a:r>
                        <a:rPr kumimoji="0" lang="ko-KR" altLang="en-US" sz="1200" b="0" i="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존재시</a:t>
                      </a:r>
                      <a:r>
                        <a:rPr kumimoji="0" lang="ko-KR" altLang="en-US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altLang="ko-KR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True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29403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kern="1200" dirty="0" err="1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subdtype</a:t>
                      </a:r>
                      <a:endParaRPr kumimoji="0" lang="en-US" altLang="ko-KR" sz="1200" kern="1200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200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rtl="0" eaLnBrk="1" fontAlgn="t" latinLnBrk="1" hangingPunct="1"/>
                      <a:r>
                        <a:rPr kumimoji="0" lang="en-US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Tuple</a:t>
                      </a:r>
                      <a:r>
                        <a:rPr kumimoji="0" 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(</a:t>
                      </a:r>
                      <a:r>
                        <a:rPr kumimoji="0" lang="en-US" sz="12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item_dtype</a:t>
                      </a:r>
                      <a:r>
                        <a:rPr kumimoji="0" 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 shape) if this </a:t>
                      </a:r>
                      <a:r>
                        <a:rPr kumimoji="0" lang="en-US" sz="12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dtype</a:t>
                      </a:r>
                      <a:r>
                        <a:rPr kumimoji="0" lang="en-US" sz="1200" b="0" i="0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describes </a:t>
                      </a:r>
                      <a:r>
                        <a:rPr kumimoji="0" 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 sub-array, and None otherwise.</a:t>
                      </a:r>
                    </a:p>
                  </a:txBody>
                  <a:tcPr marL="38100" marR="60960" marT="7620" marB="7620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08079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base</a:t>
                      </a:r>
                    </a:p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200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기본 정의된 타입</a:t>
                      </a:r>
                      <a:endParaRPr kumimoji="0" lang="ko-KR" altLang="en-US" sz="1200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08079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kind</a:t>
                      </a:r>
                    </a:p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200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array-protocol type </a:t>
                      </a:r>
                      <a:endParaRPr kumimoji="0" lang="ko-KR" altLang="en-US" sz="1200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08079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kern="1200" dirty="0" err="1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isnative</a:t>
                      </a:r>
                      <a:endParaRPr kumimoji="0" lang="en-US" altLang="ko-KR" sz="1200" kern="1200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200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kern="1200" dirty="0" err="1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파이썬</a:t>
                      </a:r>
                      <a:r>
                        <a:rPr kumimoji="0" lang="ko-KR" altLang="en-US" sz="1200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내부 </a:t>
                      </a:r>
                      <a:r>
                        <a:rPr kumimoji="0" lang="en-US" altLang="ko-KR" sz="1200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byte order </a:t>
                      </a:r>
                      <a:r>
                        <a:rPr kumimoji="0" lang="ko-KR" altLang="en-US" sz="1200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사용여부</a:t>
                      </a:r>
                      <a:endParaRPr kumimoji="0" lang="ko-KR" altLang="en-US" sz="1200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113</a:t>
            </a:fld>
            <a:endParaRPr lang="ko-KR" altLang="en-US"/>
          </a:p>
        </p:txBody>
      </p:sp>
      <p:pic>
        <p:nvPicPr>
          <p:cNvPr id="2467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2852936"/>
            <a:ext cx="2600325" cy="308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55032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dtype</a:t>
            </a:r>
            <a:r>
              <a:rPr lang="en-US" altLang="ko-KR" dirty="0" smtClean="0"/>
              <a:t> </a:t>
            </a:r>
            <a:r>
              <a:rPr lang="ko-KR" altLang="en-US" dirty="0" smtClean="0"/>
              <a:t>변수 </a:t>
            </a:r>
            <a:r>
              <a:rPr lang="en-US" altLang="ko-KR" dirty="0" smtClean="0"/>
              <a:t>- 4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7261551"/>
              </p:ext>
            </p:extLst>
          </p:nvPr>
        </p:nvGraphicFramePr>
        <p:xfrm>
          <a:off x="4644008" y="2204864"/>
          <a:ext cx="4122897" cy="2988861"/>
        </p:xfrm>
        <a:graphic>
          <a:graphicData uri="http://schemas.openxmlformats.org/drawingml/2006/table">
            <a:tbl>
              <a:tblPr/>
              <a:tblGrid>
                <a:gridCol w="1532537"/>
                <a:gridCol w="2590360"/>
              </a:tblGrid>
              <a:tr h="306621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400" dirty="0" smtClean="0">
                          <a:effectLst/>
                        </a:rPr>
                        <a:t>Method </a:t>
                      </a:r>
                      <a:endParaRPr lang="en-US" sz="1400" dirty="0"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dirty="0" smtClean="0">
                          <a:effectLst/>
                        </a:rPr>
                        <a:t>Description</a:t>
                      </a:r>
                      <a:endParaRPr lang="en-US" sz="1400" dirty="0"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</a:tr>
              <a:tr h="773499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flags</a:t>
                      </a: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dirty="0" smtClean="0">
                          <a:solidFill>
                            <a:schemeClr val="tx1"/>
                          </a:solidFill>
                          <a:effectLst/>
                        </a:rPr>
                        <a:t>Interpret</a:t>
                      </a:r>
                      <a:r>
                        <a:rPr lang="en-US" sz="1200" baseline="0" dirty="0" smtClean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200" baseline="0" dirty="0" smtClean="0">
                          <a:solidFill>
                            <a:schemeClr val="tx1"/>
                          </a:solidFill>
                          <a:effectLst/>
                        </a:rPr>
                        <a:t>되어진 </a:t>
                      </a:r>
                      <a:r>
                        <a:rPr lang="en-US" altLang="ko-KR" sz="1200" baseline="0" dirty="0" smtClean="0">
                          <a:solidFill>
                            <a:schemeClr val="tx1"/>
                          </a:solidFill>
                          <a:effectLst/>
                        </a:rPr>
                        <a:t>bit flags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64096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fields</a:t>
                      </a: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200" dirty="0" err="1" smtClean="0">
                          <a:solidFill>
                            <a:schemeClr val="tx1"/>
                          </a:solidFill>
                          <a:effectLst/>
                        </a:rPr>
                        <a:t>Dtype</a:t>
                      </a:r>
                      <a:r>
                        <a:rPr lang="en-US" altLang="ko-KR" sz="1200" baseline="0" dirty="0" smtClean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200" baseline="0" dirty="0" smtClean="0">
                          <a:solidFill>
                            <a:schemeClr val="tx1"/>
                          </a:solidFill>
                          <a:effectLst/>
                        </a:rPr>
                        <a:t>정의한 필드들</a:t>
                      </a:r>
                      <a:endParaRPr lang="ko-KR" altLang="en-US" sz="1200" dirty="0" smtClean="0"/>
                    </a:p>
                    <a:p>
                      <a:pPr algn="l" fontAlgn="t"/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44645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metadata</a:t>
                      </a:r>
                      <a:endParaRPr kumimoji="0" lang="en-US" altLang="ko-KR" sz="1200" kern="1200" dirty="0" smtClean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200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kern="1200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114</a:t>
            </a:fld>
            <a:endParaRPr lang="ko-KR" altLang="en-US"/>
          </a:p>
        </p:txBody>
      </p:sp>
      <p:pic>
        <p:nvPicPr>
          <p:cNvPr id="2478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708920"/>
            <a:ext cx="2533650" cy="194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16632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827584" y="908720"/>
            <a:ext cx="7579568" cy="4454624"/>
          </a:xfrm>
        </p:spPr>
        <p:txBody>
          <a:bodyPr>
            <a:normAutofit/>
          </a:bodyPr>
          <a:lstStyle/>
          <a:p>
            <a:pPr algn="r"/>
            <a:r>
              <a:rPr lang="ko-KR" altLang="en-US" sz="9600" dirty="0" smtClean="0"/>
              <a:t> </a:t>
            </a:r>
            <a:r>
              <a:rPr lang="en-US" altLang="ko-KR" sz="9600" dirty="0" smtClean="0"/>
              <a:t/>
            </a:r>
            <a:br>
              <a:rPr lang="en-US" altLang="ko-KR" sz="9600" dirty="0" smtClean="0"/>
            </a:br>
            <a:r>
              <a:rPr lang="en-US" altLang="ko-KR" sz="6000" dirty="0" err="1"/>
              <a:t>dtype</a:t>
            </a:r>
            <a:r>
              <a:rPr lang="en-US" altLang="ko-KR" sz="6000" dirty="0"/>
              <a:t> </a:t>
            </a:r>
            <a:r>
              <a:rPr lang="en-US" altLang="ko-KR" sz="6000" dirty="0" smtClean="0"/>
              <a:t>class</a:t>
            </a:r>
            <a:br>
              <a:rPr lang="en-US" altLang="ko-KR" sz="6000" dirty="0" smtClean="0"/>
            </a:br>
            <a:r>
              <a:rPr lang="ko-KR" altLang="en-US" sz="6000" dirty="0" smtClean="0"/>
              <a:t>칼럼 이름 부여하</a:t>
            </a:r>
            <a:r>
              <a:rPr lang="ko-KR" altLang="en-US" sz="6700" dirty="0" smtClean="0"/>
              <a:t>기</a:t>
            </a:r>
            <a:endParaRPr lang="ko-KR" altLang="en-US" sz="67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4486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 </a:t>
            </a:r>
            <a:r>
              <a:rPr lang="en-US" altLang="ko-KR" dirty="0" err="1" smtClean="0"/>
              <a:t>dtype</a:t>
            </a:r>
            <a:r>
              <a:rPr lang="en-US" altLang="ko-KR" dirty="0" smtClean="0"/>
              <a:t> </a:t>
            </a:r>
            <a:r>
              <a:rPr lang="ko-KR" altLang="en-US" dirty="0" smtClean="0"/>
              <a:t>구조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0645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ndarray</a:t>
            </a:r>
            <a:r>
              <a:rPr lang="en-US" altLang="ko-KR" dirty="0" smtClean="0"/>
              <a:t>  </a:t>
            </a:r>
            <a:r>
              <a:rPr lang="ko-KR" altLang="en-US" dirty="0" smtClean="0"/>
              <a:t>내부 원소에 이름 부여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err="1" smtClean="0"/>
              <a:t>칼럼별</a:t>
            </a:r>
            <a:r>
              <a:rPr lang="ko-KR" altLang="en-US" dirty="0" smtClean="0"/>
              <a:t> 처리를 위해 </a:t>
            </a:r>
            <a:r>
              <a:rPr lang="en-US" altLang="ko-KR" dirty="0" smtClean="0"/>
              <a:t>index </a:t>
            </a:r>
            <a:r>
              <a:rPr lang="ko-KR" altLang="en-US" dirty="0" smtClean="0"/>
              <a:t>이외의 이름을 부여하여 직접 접근하여 처리</a:t>
            </a:r>
            <a:endParaRPr lang="en-US" altLang="ko-KR" dirty="0"/>
          </a:p>
        </p:txBody>
      </p:sp>
      <p:grpSp>
        <p:nvGrpSpPr>
          <p:cNvPr id="5" name="그룹 4"/>
          <p:cNvGrpSpPr/>
          <p:nvPr/>
        </p:nvGrpSpPr>
        <p:grpSpPr>
          <a:xfrm>
            <a:off x="1475656" y="3658005"/>
            <a:ext cx="2366933" cy="1728192"/>
            <a:chOff x="3923928" y="3645024"/>
            <a:chExt cx="2366933" cy="1728192"/>
          </a:xfrm>
        </p:grpSpPr>
        <p:sp>
          <p:nvSpPr>
            <p:cNvPr id="4" name="직사각형 3"/>
            <p:cNvSpPr/>
            <p:nvPr/>
          </p:nvSpPr>
          <p:spPr>
            <a:xfrm>
              <a:off x="3923928" y="3645024"/>
              <a:ext cx="792088" cy="5760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706685" y="3645024"/>
              <a:ext cx="792088" cy="5760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5498773" y="3645024"/>
              <a:ext cx="792088" cy="5760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3923928" y="4221088"/>
              <a:ext cx="792088" cy="5760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4706685" y="4221088"/>
              <a:ext cx="792088" cy="5760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5498773" y="4221088"/>
              <a:ext cx="792088" cy="5760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3923928" y="4797152"/>
              <a:ext cx="792088" cy="5760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4706685" y="4797152"/>
              <a:ext cx="792088" cy="5760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5498773" y="4797152"/>
              <a:ext cx="792088" cy="5760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1547664" y="3225957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‘x’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348136" y="3222982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‘y’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3131840" y="3235693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‘z’</a:t>
            </a:r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1511964" y="5661248"/>
            <a:ext cx="26642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array[‘x’] </a:t>
            </a:r>
            <a:r>
              <a:rPr lang="ko-KR" altLang="en-US" dirty="0" smtClean="0"/>
              <a:t>로 접근하면  </a:t>
            </a:r>
            <a:r>
              <a:rPr lang="en-US" altLang="ko-KR" dirty="0" smtClean="0"/>
              <a:t>‘x’ </a:t>
            </a:r>
            <a:r>
              <a:rPr lang="ko-KR" altLang="en-US" dirty="0" smtClean="0"/>
              <a:t>칼럼에 대해 전부 접근 가능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117</a:t>
            </a:fld>
            <a:endParaRPr lang="ko-KR" altLang="en-US"/>
          </a:p>
        </p:txBody>
      </p:sp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074913"/>
            <a:ext cx="3952875" cy="30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37855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dtype</a:t>
            </a:r>
            <a:r>
              <a:rPr lang="ko-KR" altLang="en-US" dirty="0" smtClean="0"/>
              <a:t>에 </a:t>
            </a:r>
            <a:r>
              <a:rPr lang="ko-KR" altLang="en-US" dirty="0" err="1" smtClean="0"/>
              <a:t>칼럼명</a:t>
            </a:r>
            <a:r>
              <a:rPr lang="ko-KR" altLang="en-US" dirty="0" smtClean="0"/>
              <a:t> 정의 </a:t>
            </a:r>
            <a:r>
              <a:rPr lang="en-US" altLang="ko-KR" dirty="0" smtClean="0"/>
              <a:t>: tuple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dtype</a:t>
            </a:r>
            <a:r>
              <a:rPr lang="en-US" altLang="ko-KR" dirty="0" smtClean="0"/>
              <a:t> </a:t>
            </a:r>
            <a:r>
              <a:rPr lang="ko-KR" altLang="en-US" dirty="0"/>
              <a:t> </a:t>
            </a:r>
            <a:r>
              <a:rPr lang="ko-KR" altLang="en-US" dirty="0" err="1" smtClean="0"/>
              <a:t>정의시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칼럼명</a:t>
            </a:r>
            <a:r>
              <a:rPr lang="en-US" altLang="ko-KR" dirty="0"/>
              <a:t>,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칼럼값을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튜플로</a:t>
            </a:r>
            <a:r>
              <a:rPr lang="ko-KR" altLang="en-US" dirty="0" smtClean="0"/>
              <a:t> 정의하면 칼럼을 명으로 조회가 가능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118</a:t>
            </a:fld>
            <a:endParaRPr lang="ko-KR" altLang="en-US"/>
          </a:p>
        </p:txBody>
      </p:sp>
      <p:pic>
        <p:nvPicPr>
          <p:cNvPr id="262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429000"/>
            <a:ext cx="3672408" cy="2505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2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6990" y="3418250"/>
            <a:ext cx="3695700" cy="2495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2527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dtype</a:t>
            </a:r>
            <a:r>
              <a:rPr lang="ko-KR" altLang="en-US" dirty="0"/>
              <a:t>에 </a:t>
            </a:r>
            <a:r>
              <a:rPr lang="ko-KR" altLang="en-US" dirty="0" err="1"/>
              <a:t>칼럼명</a:t>
            </a:r>
            <a:r>
              <a:rPr lang="ko-KR" altLang="en-US" dirty="0"/>
              <a:t> </a:t>
            </a:r>
            <a:r>
              <a:rPr lang="ko-KR" altLang="en-US" dirty="0" smtClean="0"/>
              <a:t>정의 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dict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dtype</a:t>
            </a:r>
            <a:r>
              <a:rPr lang="en-US" altLang="ko-KR" dirty="0" smtClean="0"/>
              <a:t> </a:t>
            </a:r>
            <a:r>
              <a:rPr lang="ko-KR" altLang="en-US" dirty="0" smtClean="0"/>
              <a:t>내의 </a:t>
            </a:r>
            <a:r>
              <a:rPr lang="en-US" altLang="ko-KR" dirty="0" err="1" smtClean="0"/>
              <a:t>dict</a:t>
            </a:r>
            <a:r>
              <a:rPr lang="ko-KR" altLang="en-US" dirty="0" smtClean="0"/>
              <a:t> 내 에 </a:t>
            </a:r>
            <a:r>
              <a:rPr lang="en-US" altLang="ko-KR" dirty="0" smtClean="0"/>
              <a:t>names</a:t>
            </a:r>
            <a:r>
              <a:rPr lang="ko-KR" altLang="en-US" dirty="0" smtClean="0"/>
              <a:t>에 </a:t>
            </a:r>
            <a:r>
              <a:rPr lang="ko-KR" altLang="en-US" dirty="0" err="1" smtClean="0"/>
              <a:t>칼럼명</a:t>
            </a:r>
            <a:r>
              <a:rPr lang="ko-KR" altLang="en-US" dirty="0" smtClean="0"/>
              <a:t> 정의</a:t>
            </a:r>
            <a:r>
              <a:rPr lang="en-US" altLang="ko-KR" dirty="0" smtClean="0"/>
              <a:t>, formats</a:t>
            </a:r>
            <a:r>
              <a:rPr lang="ko-KR" altLang="en-US" dirty="0" smtClean="0"/>
              <a:t>에 타입정의 또는 칼럼명과 타입으로 정의해서 사용가능 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119</a:t>
            </a:fld>
            <a:endParaRPr lang="ko-KR" altLang="en-US"/>
          </a:p>
        </p:txBody>
      </p:sp>
      <p:pic>
        <p:nvPicPr>
          <p:cNvPr id="263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2780928"/>
            <a:ext cx="7505700" cy="3714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3045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2</a:t>
            </a:r>
            <a:r>
              <a:rPr lang="ko-KR" altLang="en-US" dirty="0" smtClean="0"/>
              <a:t>차원 배열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3</a:t>
            </a:r>
            <a:r>
              <a:rPr lang="ko-KR" altLang="en-US" dirty="0" smtClean="0"/>
              <a:t>행</a:t>
            </a:r>
            <a:r>
              <a:rPr lang="en-US" altLang="ko-KR" dirty="0" smtClean="0"/>
              <a:t>, 3</a:t>
            </a:r>
            <a:r>
              <a:rPr lang="ko-KR" altLang="en-US" dirty="0" smtClean="0"/>
              <a:t>열의 배열을 기준으로 어떻게 내부를 행과 열로 처리하는 지를 이해</a:t>
            </a:r>
            <a:endParaRPr lang="en-US" altLang="ko-KR" dirty="0"/>
          </a:p>
        </p:txBody>
      </p:sp>
      <p:grpSp>
        <p:nvGrpSpPr>
          <p:cNvPr id="5" name="그룹 4"/>
          <p:cNvGrpSpPr/>
          <p:nvPr/>
        </p:nvGrpSpPr>
        <p:grpSpPr>
          <a:xfrm>
            <a:off x="1823694" y="3673299"/>
            <a:ext cx="2448272" cy="2088232"/>
            <a:chOff x="3295328" y="3356992"/>
            <a:chExt cx="2743200" cy="2743200"/>
          </a:xfrm>
        </p:grpSpPr>
        <p:sp>
          <p:nvSpPr>
            <p:cNvPr id="4" name="직사각형 3"/>
            <p:cNvSpPr/>
            <p:nvPr/>
          </p:nvSpPr>
          <p:spPr>
            <a:xfrm>
              <a:off x="3295328" y="3356992"/>
              <a:ext cx="914400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 smtClean="0"/>
                <a:t>[0,0]</a:t>
              </a:r>
              <a:endParaRPr lang="ko-KR" altLang="en-US" sz="1000" b="1" dirty="0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209728" y="3356992"/>
              <a:ext cx="914400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 smtClean="0"/>
                <a:t>[0,1]</a:t>
              </a:r>
              <a:endParaRPr lang="ko-KR" altLang="en-US" sz="1000" b="1" dirty="0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5124128" y="3356992"/>
              <a:ext cx="914400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 smtClean="0"/>
                <a:t>[0,2]</a:t>
              </a:r>
              <a:endParaRPr lang="ko-KR" altLang="en-US" sz="1000" b="1" dirty="0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3295328" y="4271392"/>
              <a:ext cx="914400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 smtClean="0"/>
                <a:t>[1,0]</a:t>
              </a:r>
              <a:endParaRPr lang="ko-KR" altLang="en-US" sz="1000" b="1" dirty="0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4209728" y="4271392"/>
              <a:ext cx="914400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 smtClean="0"/>
                <a:t>[1,1]</a:t>
              </a:r>
              <a:endParaRPr lang="ko-KR" altLang="en-US" sz="1000" b="1" dirty="0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5124128" y="4271392"/>
              <a:ext cx="914400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 smtClean="0"/>
                <a:t>[1,2]</a:t>
              </a:r>
              <a:endParaRPr lang="ko-KR" altLang="en-US" sz="1000" b="1" dirty="0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3295328" y="5185792"/>
              <a:ext cx="914400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 smtClean="0"/>
                <a:t>[2,0]</a:t>
              </a:r>
              <a:endParaRPr lang="ko-KR" altLang="en-US" sz="1000" b="1" dirty="0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4209728" y="5185792"/>
              <a:ext cx="914400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 smtClean="0"/>
                <a:t>[2,1]</a:t>
              </a:r>
              <a:endParaRPr lang="ko-KR" altLang="en-US" sz="1000" b="1" dirty="0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5124128" y="5185792"/>
              <a:ext cx="914400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 smtClean="0"/>
                <a:t>[2,2]</a:t>
              </a:r>
              <a:endParaRPr lang="ko-KR" altLang="en-US" sz="1000" b="1" dirty="0"/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191513" y="4637136"/>
            <a:ext cx="11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Row : </a:t>
            </a:r>
            <a:r>
              <a:rPr lang="ko-KR" altLang="en-US" dirty="0" smtClean="0"/>
              <a:t>행</a:t>
            </a:r>
            <a:endParaRPr lang="ko-KR" alt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2521798" y="2964252"/>
            <a:ext cx="16047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Column: </a:t>
            </a:r>
            <a:r>
              <a:rPr lang="ko-KR" altLang="en-US" dirty="0" smtClean="0"/>
              <a:t>열</a:t>
            </a:r>
            <a:endParaRPr lang="ko-KR" alt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1487657" y="3836671"/>
            <a:ext cx="4080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0</a:t>
            </a:r>
            <a:endParaRPr lang="ko-KR" altLang="en-US" sz="1200" dirty="0"/>
          </a:p>
        </p:txBody>
      </p:sp>
      <p:sp>
        <p:nvSpPr>
          <p:cNvPr id="25" name="TextBox 24"/>
          <p:cNvSpPr txBox="1"/>
          <p:nvPr/>
        </p:nvSpPr>
        <p:spPr>
          <a:xfrm>
            <a:off x="1487657" y="4540481"/>
            <a:ext cx="4080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1</a:t>
            </a:r>
            <a:endParaRPr lang="ko-KR" altLang="en-US" sz="1200" dirty="0"/>
          </a:p>
        </p:txBody>
      </p:sp>
      <p:sp>
        <p:nvSpPr>
          <p:cNvPr id="26" name="TextBox 25"/>
          <p:cNvSpPr txBox="1"/>
          <p:nvPr/>
        </p:nvSpPr>
        <p:spPr>
          <a:xfrm>
            <a:off x="1487657" y="5260561"/>
            <a:ext cx="4080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2</a:t>
            </a:r>
            <a:endParaRPr lang="ko-KR" altLang="en-US" sz="1200" dirty="0"/>
          </a:p>
        </p:txBody>
      </p:sp>
      <p:sp>
        <p:nvSpPr>
          <p:cNvPr id="27" name="TextBox 26"/>
          <p:cNvSpPr txBox="1"/>
          <p:nvPr/>
        </p:nvSpPr>
        <p:spPr>
          <a:xfrm>
            <a:off x="2018588" y="3468308"/>
            <a:ext cx="4080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0</a:t>
            </a:r>
            <a:endParaRPr lang="ko-KR" altLang="en-US" sz="1200" dirty="0"/>
          </a:p>
        </p:txBody>
      </p:sp>
      <p:sp>
        <p:nvSpPr>
          <p:cNvPr id="28" name="TextBox 27"/>
          <p:cNvSpPr txBox="1"/>
          <p:nvPr/>
        </p:nvSpPr>
        <p:spPr>
          <a:xfrm>
            <a:off x="2783801" y="3468308"/>
            <a:ext cx="4080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1</a:t>
            </a:r>
            <a:endParaRPr lang="ko-KR" altLang="en-US" sz="1200" dirty="0"/>
          </a:p>
        </p:txBody>
      </p:sp>
      <p:sp>
        <p:nvSpPr>
          <p:cNvPr id="29" name="TextBox 28"/>
          <p:cNvSpPr txBox="1"/>
          <p:nvPr/>
        </p:nvSpPr>
        <p:spPr>
          <a:xfrm>
            <a:off x="3659897" y="3468308"/>
            <a:ext cx="4080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2</a:t>
            </a:r>
            <a:endParaRPr lang="ko-KR" altLang="en-US" sz="1200" dirty="0"/>
          </a:p>
        </p:txBody>
      </p:sp>
      <p:sp>
        <p:nvSpPr>
          <p:cNvPr id="32" name="TextBox 31"/>
          <p:cNvSpPr txBox="1"/>
          <p:nvPr/>
        </p:nvSpPr>
        <p:spPr>
          <a:xfrm>
            <a:off x="4788024" y="5589240"/>
            <a:ext cx="367240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Index </a:t>
            </a:r>
            <a:r>
              <a:rPr lang="ko-KR" altLang="en-US" sz="1200" dirty="0" smtClean="0"/>
              <a:t>접근 표기법 </a:t>
            </a:r>
            <a:endParaRPr lang="en-US" altLang="ko-KR" sz="1200" dirty="0"/>
          </a:p>
          <a:p>
            <a:pPr lvl="1"/>
            <a:r>
              <a:rPr lang="ko-KR" altLang="en-US" sz="1200" dirty="0" err="1" smtClean="0"/>
              <a:t>배열명</a:t>
            </a:r>
            <a:r>
              <a:rPr lang="en-US" altLang="ko-KR" sz="1200" dirty="0" smtClean="0"/>
              <a:t>[</a:t>
            </a:r>
            <a:r>
              <a:rPr lang="ko-KR" altLang="en-US" sz="1200" dirty="0" smtClean="0"/>
              <a:t>행</a:t>
            </a:r>
            <a:r>
              <a:rPr lang="en-US" altLang="ko-KR" sz="1200" dirty="0" smtClean="0"/>
              <a:t>][</a:t>
            </a:r>
            <a:r>
              <a:rPr lang="ko-KR" altLang="en-US" sz="1200" dirty="0" smtClean="0"/>
              <a:t>열</a:t>
            </a:r>
            <a:r>
              <a:rPr lang="en-US" altLang="ko-KR" sz="1200" dirty="0" smtClean="0"/>
              <a:t>]</a:t>
            </a:r>
          </a:p>
          <a:p>
            <a:pPr lvl="1"/>
            <a:r>
              <a:rPr lang="ko-KR" altLang="en-US" sz="1200" dirty="0" err="1" smtClean="0"/>
              <a:t>배열명</a:t>
            </a:r>
            <a:r>
              <a:rPr lang="en-US" altLang="ko-KR" sz="1200" dirty="0" smtClean="0"/>
              <a:t>[</a:t>
            </a:r>
            <a:r>
              <a:rPr lang="ko-KR" altLang="en-US" sz="1200" dirty="0" smtClean="0"/>
              <a:t>행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열</a:t>
            </a:r>
            <a:r>
              <a:rPr lang="en-US" altLang="ko-KR" sz="1200" dirty="0" smtClean="0"/>
              <a:t>]</a:t>
            </a:r>
          </a:p>
          <a:p>
            <a:r>
              <a:rPr lang="en-US" altLang="ko-KR" sz="1200" dirty="0" smtClean="0"/>
              <a:t>Slice </a:t>
            </a:r>
            <a:r>
              <a:rPr lang="ko-KR" altLang="en-US" sz="1200" dirty="0" smtClean="0"/>
              <a:t>접근 표기법</a:t>
            </a:r>
            <a:endParaRPr lang="en-US" altLang="ko-KR" sz="1200" dirty="0" smtClean="0"/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   </a:t>
            </a:r>
            <a:r>
              <a:rPr lang="ko-KR" altLang="en-US" sz="1200" dirty="0" err="1" smtClean="0"/>
              <a:t>배열명</a:t>
            </a:r>
            <a:r>
              <a:rPr lang="en-US" altLang="ko-KR" sz="1200" dirty="0" smtClean="0"/>
              <a:t>[</a:t>
            </a:r>
            <a:r>
              <a:rPr lang="ko-KR" altLang="en-US" sz="1200" dirty="0" err="1" smtClean="0"/>
              <a:t>슬라이스</a:t>
            </a:r>
            <a:r>
              <a:rPr lang="en-US" altLang="ko-KR" sz="1200" dirty="0" smtClean="0"/>
              <a:t>, </a:t>
            </a:r>
            <a:r>
              <a:rPr lang="ko-KR" altLang="en-US" sz="1200" dirty="0" err="1" smtClean="0"/>
              <a:t>슬라이스</a:t>
            </a:r>
            <a:r>
              <a:rPr lang="en-US" altLang="ko-KR" sz="1200" dirty="0" smtClean="0"/>
              <a:t>]</a:t>
            </a:r>
            <a:endParaRPr lang="ko-KR" altLang="en-US" sz="120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12</a:t>
            </a:fld>
            <a:endParaRPr lang="ko-KR" altLang="en-US"/>
          </a:p>
        </p:txBody>
      </p:sp>
      <p:pic>
        <p:nvPicPr>
          <p:cNvPr id="2304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0728" y="3333584"/>
            <a:ext cx="2667000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65258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err="1"/>
              <a:t>dtype</a:t>
            </a:r>
            <a:r>
              <a:rPr lang="ko-KR" altLang="en-US" dirty="0"/>
              <a:t>에 </a:t>
            </a:r>
            <a:r>
              <a:rPr lang="ko-KR" altLang="en-US" dirty="0" err="1"/>
              <a:t>칼럼명</a:t>
            </a:r>
            <a:r>
              <a:rPr lang="ko-KR" altLang="en-US" dirty="0"/>
              <a:t> 정의 </a:t>
            </a:r>
            <a:r>
              <a:rPr lang="en-US" altLang="ko-KR" dirty="0"/>
              <a:t>: </a:t>
            </a:r>
            <a:r>
              <a:rPr lang="ko-KR" altLang="en-US" dirty="0" smtClean="0"/>
              <a:t>배열처</a:t>
            </a:r>
            <a:r>
              <a:rPr lang="ko-KR" altLang="en-US" dirty="0"/>
              <a:t>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ndarray</a:t>
            </a:r>
            <a:r>
              <a:rPr lang="en-US" altLang="ko-KR" dirty="0" smtClean="0"/>
              <a:t> </a:t>
            </a:r>
            <a:r>
              <a:rPr lang="ko-KR" altLang="en-US" dirty="0" smtClean="0"/>
              <a:t>생성하면 내부를 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,</a:t>
            </a:r>
            <a:r>
              <a:rPr lang="ko-KR" altLang="en-US" dirty="0" smtClean="0"/>
              <a:t> </a:t>
            </a:r>
            <a:r>
              <a:rPr lang="en-US" altLang="ko-KR" dirty="0" smtClean="0"/>
              <a:t>float)</a:t>
            </a:r>
            <a:r>
              <a:rPr lang="ko-KR" altLang="en-US" dirty="0" smtClean="0"/>
              <a:t>를 원소로 한 </a:t>
            </a:r>
            <a:r>
              <a:rPr lang="en-US" altLang="ko-KR" dirty="0" smtClean="0"/>
              <a:t>2</a:t>
            </a:r>
            <a:r>
              <a:rPr lang="ko-KR" altLang="en-US" dirty="0" smtClean="0"/>
              <a:t>차원 배열이 생성됨 </a:t>
            </a:r>
            <a:endParaRPr lang="en-US" altLang="ko-KR" dirty="0"/>
          </a:p>
        </p:txBody>
      </p:sp>
      <p:pic>
        <p:nvPicPr>
          <p:cNvPr id="3891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9788" y="2509440"/>
            <a:ext cx="4924425" cy="414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5899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칼럼 </a:t>
            </a:r>
            <a:r>
              <a:rPr lang="ko-KR" altLang="en-US" dirty="0" err="1" smtClean="0"/>
              <a:t>필드명</a:t>
            </a:r>
            <a:r>
              <a:rPr lang="ko-KR" altLang="en-US" dirty="0" smtClean="0"/>
              <a:t> 변경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dtype</a:t>
            </a:r>
            <a:r>
              <a:rPr lang="en-US" altLang="ko-KR" dirty="0" smtClean="0"/>
              <a:t> </a:t>
            </a:r>
            <a:r>
              <a:rPr lang="ko-KR" altLang="en-US" dirty="0" smtClean="0"/>
              <a:t>내의 </a:t>
            </a:r>
            <a:r>
              <a:rPr lang="en-US" altLang="ko-KR" dirty="0" smtClean="0"/>
              <a:t>names </a:t>
            </a:r>
            <a:r>
              <a:rPr lang="ko-KR" altLang="en-US" dirty="0" smtClean="0"/>
              <a:t>변수로 칼럼 필드를 조회 및 갱신이 가능   </a:t>
            </a:r>
            <a:endParaRPr lang="en-US" altLang="ko-KR" dirty="0"/>
          </a:p>
        </p:txBody>
      </p:sp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3513" y="3501008"/>
            <a:ext cx="6276975" cy="24482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8708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err="1" smtClean="0"/>
              <a:t>칼럼명으로</a:t>
            </a:r>
            <a:r>
              <a:rPr lang="ko-KR" altLang="en-US" dirty="0" smtClean="0"/>
              <a:t> 접근</a:t>
            </a:r>
            <a:r>
              <a:rPr lang="en-US" altLang="ko-KR" dirty="0" smtClean="0"/>
              <a:t>/</a:t>
            </a:r>
            <a:r>
              <a:rPr lang="ko-KR" altLang="en-US" dirty="0" smtClean="0"/>
              <a:t>변경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7439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2636912"/>
            <a:ext cx="4114800" cy="37696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칼럼명</a:t>
            </a:r>
            <a:r>
              <a:rPr lang="ko-KR" altLang="en-US" dirty="0" smtClean="0"/>
              <a:t> 접근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numpy.array</a:t>
            </a:r>
            <a:r>
              <a:rPr lang="en-US" altLang="ko-KR" dirty="0" smtClean="0"/>
              <a:t> </a:t>
            </a:r>
            <a:r>
              <a:rPr lang="ko-KR" altLang="en-US" dirty="0" smtClean="0"/>
              <a:t>생성시 </a:t>
            </a:r>
            <a:r>
              <a:rPr lang="en-US" altLang="ko-KR" dirty="0" smtClean="0"/>
              <a:t>sequence </a:t>
            </a:r>
            <a:r>
              <a:rPr lang="ko-KR" altLang="en-US" dirty="0" smtClean="0"/>
              <a:t>각 요소에 대해 접근변수와 타입을 정할 수 있음 </a:t>
            </a:r>
            <a:endParaRPr lang="en-US" altLang="ko-KR" dirty="0"/>
          </a:p>
        </p:txBody>
      </p:sp>
      <p:sp>
        <p:nvSpPr>
          <p:cNvPr id="5" name="직사각형 4"/>
          <p:cNvSpPr/>
          <p:nvPr/>
        </p:nvSpPr>
        <p:spPr>
          <a:xfrm>
            <a:off x="2403139" y="4341068"/>
            <a:ext cx="1944216" cy="684076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539552" y="4653136"/>
            <a:ext cx="172819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해당 이름에 해당되는 위치의 모든 값을 </a:t>
            </a:r>
            <a:r>
              <a:rPr lang="en-US" altLang="ko-KR" dirty="0" err="1" smtClean="0"/>
              <a:t>ndarray</a:t>
            </a:r>
            <a:r>
              <a:rPr lang="en-US" altLang="ko-KR" dirty="0" smtClean="0"/>
              <a:t> </a:t>
            </a:r>
            <a:r>
              <a:rPr lang="ko-KR" altLang="en-US" dirty="0" smtClean="0"/>
              <a:t>타입으로 출력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2403139" y="3573016"/>
            <a:ext cx="1944216" cy="684076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/>
          <p:cNvCxnSpPr>
            <a:stCxn id="5" idx="1"/>
            <a:endCxn id="7" idx="3"/>
          </p:cNvCxnSpPr>
          <p:nvPr/>
        </p:nvCxnSpPr>
        <p:spPr>
          <a:xfrm flipH="1">
            <a:off x="2267744" y="4683106"/>
            <a:ext cx="135395" cy="70869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948264" y="3328208"/>
            <a:ext cx="17281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인덱스를 찾고 </a:t>
            </a:r>
            <a:endParaRPr lang="en-US" altLang="ko-KR" dirty="0" err="1"/>
          </a:p>
          <a:p>
            <a:r>
              <a:rPr lang="ko-KR" altLang="en-US" dirty="0" smtClean="0"/>
              <a:t>내부의 이름으로 검</a:t>
            </a:r>
            <a:r>
              <a:rPr lang="ko-KR" altLang="en-US" dirty="0"/>
              <a:t>색</a:t>
            </a:r>
          </a:p>
        </p:txBody>
      </p:sp>
      <p:cxnSp>
        <p:nvCxnSpPr>
          <p:cNvPr id="13" name="직선 화살표 연결선 12"/>
          <p:cNvCxnSpPr>
            <a:stCxn id="8" idx="3"/>
            <a:endCxn id="11" idx="1"/>
          </p:cNvCxnSpPr>
          <p:nvPr/>
        </p:nvCxnSpPr>
        <p:spPr>
          <a:xfrm flipV="1">
            <a:off x="4347355" y="3789873"/>
            <a:ext cx="2600909" cy="12518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615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칼럼명</a:t>
            </a:r>
            <a:r>
              <a:rPr lang="ko-KR" altLang="en-US" dirty="0" smtClean="0"/>
              <a:t> 접근 </a:t>
            </a:r>
            <a:r>
              <a:rPr lang="en-US" altLang="ko-KR" dirty="0" smtClean="0"/>
              <a:t>: fancy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numpy.array</a:t>
            </a:r>
            <a:r>
              <a:rPr lang="ko-KR" altLang="en-US" dirty="0" smtClean="0"/>
              <a:t>를 여러 칼럼단위로 </a:t>
            </a:r>
            <a:r>
              <a:rPr lang="ko-KR" altLang="en-US" dirty="0" err="1" smtClean="0"/>
              <a:t>접근시는</a:t>
            </a:r>
            <a:r>
              <a:rPr lang="ko-KR" altLang="en-US" dirty="0" smtClean="0"/>
              <a:t> 실제 </a:t>
            </a:r>
            <a:r>
              <a:rPr lang="ko-KR" altLang="en-US" dirty="0" err="1" smtClean="0"/>
              <a:t>칼럼명을</a:t>
            </a:r>
            <a:r>
              <a:rPr lang="ko-KR" altLang="en-US" dirty="0" smtClean="0"/>
              <a:t> 내부에 리스트에 넣어서 검색  </a:t>
            </a:r>
            <a:endParaRPr lang="en-US" altLang="ko-KR" dirty="0"/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3062064"/>
            <a:ext cx="6794450" cy="30926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9566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칼럼명으로</a:t>
            </a:r>
            <a:r>
              <a:rPr lang="ko-KR" altLang="en-US" dirty="0" smtClean="0"/>
              <a:t> 변경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numpy.array</a:t>
            </a:r>
            <a:r>
              <a:rPr lang="en-US" altLang="ko-KR" dirty="0" smtClean="0"/>
              <a:t> </a:t>
            </a:r>
            <a:r>
              <a:rPr lang="ko-KR" altLang="en-US" dirty="0" smtClean="0"/>
              <a:t>생성시 </a:t>
            </a:r>
            <a:r>
              <a:rPr lang="en-US" altLang="ko-KR" dirty="0" smtClean="0"/>
              <a:t>sequence </a:t>
            </a:r>
            <a:r>
              <a:rPr lang="ko-KR" altLang="en-US" dirty="0" smtClean="0"/>
              <a:t>각 요소에 대해 접근변수에 대한 값을 변경할 있음 </a:t>
            </a:r>
            <a:endParaRPr lang="en-US" altLang="ko-KR" dirty="0"/>
          </a:p>
        </p:txBody>
      </p:sp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0110" y="2996952"/>
            <a:ext cx="4371975" cy="30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8004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827584" y="908720"/>
            <a:ext cx="7579568" cy="4454624"/>
          </a:xfrm>
        </p:spPr>
        <p:txBody>
          <a:bodyPr>
            <a:normAutofit/>
          </a:bodyPr>
          <a:lstStyle/>
          <a:p>
            <a:pPr algn="r"/>
            <a:r>
              <a:rPr lang="ko-KR" altLang="en-US" sz="9600" dirty="0" smtClean="0"/>
              <a:t> </a:t>
            </a:r>
            <a:r>
              <a:rPr lang="en-US" altLang="ko-KR" sz="9600" dirty="0" smtClean="0"/>
              <a:t/>
            </a:r>
            <a:br>
              <a:rPr lang="en-US" altLang="ko-KR" sz="9600" dirty="0" smtClean="0"/>
            </a:br>
            <a:r>
              <a:rPr lang="en-US" altLang="ko-KR" sz="6700" dirty="0" err="1" smtClean="0"/>
              <a:t>Numpy</a:t>
            </a:r>
            <a:r>
              <a:rPr lang="en-US" altLang="ko-KR" sz="6700" dirty="0" smtClean="0"/>
              <a:t/>
            </a:r>
            <a:br>
              <a:rPr lang="en-US" altLang="ko-KR" sz="6700" dirty="0" smtClean="0"/>
            </a:br>
            <a:r>
              <a:rPr lang="en-US" altLang="ko-KR" sz="6700" dirty="0" smtClean="0"/>
              <a:t>axis </a:t>
            </a:r>
            <a:r>
              <a:rPr lang="ko-KR" altLang="en-US" sz="6700" dirty="0" smtClean="0"/>
              <a:t>이해하기</a:t>
            </a:r>
            <a:endParaRPr lang="ko-KR" altLang="en-US" sz="67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5223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 배열 축 이해 </a:t>
            </a:r>
            <a:r>
              <a:rPr lang="en-US" altLang="ko-KR" dirty="0" smtClean="0"/>
              <a:t>: 2</a:t>
            </a:r>
            <a:r>
              <a:rPr lang="ko-KR" altLang="en-US" dirty="0" smtClean="0"/>
              <a:t>차원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9798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axis </a:t>
            </a:r>
            <a:r>
              <a:rPr lang="ko-KR" altLang="en-US" dirty="0" smtClean="0"/>
              <a:t>이해하기 </a:t>
            </a:r>
            <a:r>
              <a:rPr lang="en-US" altLang="ko-KR" dirty="0" smtClean="0"/>
              <a:t>: 2</a:t>
            </a:r>
            <a:r>
              <a:rPr lang="ko-KR" altLang="en-US" dirty="0" smtClean="0"/>
              <a:t>차원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sz="2800" dirty="0" smtClean="0"/>
              <a:t>Axis</a:t>
            </a:r>
            <a:r>
              <a:rPr lang="ko-KR" altLang="en-US" sz="2800" dirty="0" smtClean="0"/>
              <a:t>는 배열의 축을 나타내며 </a:t>
            </a:r>
            <a:r>
              <a:rPr lang="en-US" altLang="ko-KR" sz="2800" dirty="0" smtClean="0"/>
              <a:t>0</a:t>
            </a:r>
            <a:r>
              <a:rPr lang="ko-KR" altLang="en-US" sz="2800" dirty="0" smtClean="0"/>
              <a:t>은 열이고</a:t>
            </a:r>
            <a:r>
              <a:rPr lang="en-US" altLang="ko-KR" sz="2800" dirty="0" smtClean="0"/>
              <a:t>,</a:t>
            </a:r>
            <a:r>
              <a:rPr lang="ko-KR" altLang="en-US" sz="2800" dirty="0" smtClean="0"/>
              <a:t> </a:t>
            </a:r>
            <a:r>
              <a:rPr lang="en-US" altLang="ko-KR" sz="2800" dirty="0" smtClean="0"/>
              <a:t>1</a:t>
            </a:r>
            <a:r>
              <a:rPr lang="ko-KR" altLang="en-US" sz="2800" dirty="0" smtClean="0"/>
              <a:t>은 행을 표시</a:t>
            </a:r>
            <a:endParaRPr lang="en-US" altLang="ko-KR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128</a:t>
            </a:fld>
            <a:endParaRPr lang="ko-KR" altLang="en-US"/>
          </a:p>
        </p:txBody>
      </p:sp>
      <p:grpSp>
        <p:nvGrpSpPr>
          <p:cNvPr id="6" name="그룹 5"/>
          <p:cNvGrpSpPr/>
          <p:nvPr/>
        </p:nvGrpSpPr>
        <p:grpSpPr>
          <a:xfrm>
            <a:off x="5073196" y="4934905"/>
            <a:ext cx="2348560" cy="1477426"/>
            <a:chOff x="827582" y="3284984"/>
            <a:chExt cx="3504391" cy="2820625"/>
          </a:xfrm>
        </p:grpSpPr>
        <p:grpSp>
          <p:nvGrpSpPr>
            <p:cNvPr id="7" name="그룹 6"/>
            <p:cNvGrpSpPr/>
            <p:nvPr/>
          </p:nvGrpSpPr>
          <p:grpSpPr>
            <a:xfrm>
              <a:off x="1883701" y="3994032"/>
              <a:ext cx="2448272" cy="1392155"/>
              <a:chOff x="3295328" y="3356992"/>
              <a:chExt cx="2743200" cy="1828800"/>
            </a:xfrm>
          </p:grpSpPr>
          <p:sp>
            <p:nvSpPr>
              <p:cNvPr id="16" name="직사각형 15"/>
              <p:cNvSpPr/>
              <p:nvPr/>
            </p:nvSpPr>
            <p:spPr>
              <a:xfrm>
                <a:off x="3295328" y="3356992"/>
                <a:ext cx="914400" cy="91440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b="1" dirty="0" smtClean="0">
                    <a:solidFill>
                      <a:schemeClr val="tx1"/>
                    </a:solidFill>
                  </a:rPr>
                  <a:t>[0,0]</a:t>
                </a:r>
                <a:endParaRPr lang="ko-KR" altLang="en-US" sz="8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직사각형 16"/>
              <p:cNvSpPr/>
              <p:nvPr/>
            </p:nvSpPr>
            <p:spPr>
              <a:xfrm>
                <a:off x="4209728" y="3356992"/>
                <a:ext cx="914400" cy="91440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b="1" dirty="0" smtClean="0">
                    <a:solidFill>
                      <a:schemeClr val="tx1"/>
                    </a:solidFill>
                  </a:rPr>
                  <a:t>[0,1]</a:t>
                </a:r>
                <a:endParaRPr lang="ko-KR" altLang="en-US" sz="8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직사각형 17"/>
              <p:cNvSpPr/>
              <p:nvPr/>
            </p:nvSpPr>
            <p:spPr>
              <a:xfrm>
                <a:off x="5124128" y="3356992"/>
                <a:ext cx="914400" cy="91440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b="1" dirty="0" smtClean="0">
                    <a:solidFill>
                      <a:schemeClr val="tx1"/>
                    </a:solidFill>
                  </a:rPr>
                  <a:t>[0,2]</a:t>
                </a:r>
                <a:endParaRPr lang="ko-KR" altLang="en-US" sz="8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9" name="직사각형 18"/>
              <p:cNvSpPr/>
              <p:nvPr/>
            </p:nvSpPr>
            <p:spPr>
              <a:xfrm>
                <a:off x="3295328" y="4271392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b="1" dirty="0" smtClean="0"/>
                  <a:t>[1,0]</a:t>
                </a:r>
                <a:endParaRPr lang="ko-KR" altLang="en-US" sz="800" b="1" dirty="0"/>
              </a:p>
            </p:txBody>
          </p:sp>
          <p:sp>
            <p:nvSpPr>
              <p:cNvPr id="20" name="직사각형 19"/>
              <p:cNvSpPr/>
              <p:nvPr/>
            </p:nvSpPr>
            <p:spPr>
              <a:xfrm>
                <a:off x="4209729" y="4271392"/>
                <a:ext cx="914401" cy="9144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b="1" dirty="0" smtClean="0"/>
                  <a:t>[1,1]</a:t>
                </a:r>
                <a:endParaRPr lang="ko-KR" altLang="en-US" sz="800" b="1" dirty="0"/>
              </a:p>
            </p:txBody>
          </p:sp>
          <p:sp>
            <p:nvSpPr>
              <p:cNvPr id="21" name="직사각형 20"/>
              <p:cNvSpPr/>
              <p:nvPr/>
            </p:nvSpPr>
            <p:spPr>
              <a:xfrm>
                <a:off x="5124128" y="4271392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b="1" dirty="0" smtClean="0"/>
                  <a:t>[1,2]</a:t>
                </a:r>
                <a:endParaRPr lang="ko-KR" altLang="en-US" sz="800" b="1" dirty="0"/>
              </a:p>
            </p:txBody>
          </p:sp>
        </p:grpSp>
        <p:sp>
          <p:nvSpPr>
            <p:cNvPr id="8" name="TextBox 7"/>
            <p:cNvSpPr txBox="1"/>
            <p:nvPr/>
          </p:nvSpPr>
          <p:spPr>
            <a:xfrm>
              <a:off x="827582" y="4686919"/>
              <a:ext cx="1152128" cy="8239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 smtClean="0"/>
                <a:t>Row : </a:t>
              </a:r>
              <a:r>
                <a:rPr lang="ko-KR" altLang="en-US" sz="800" dirty="0" smtClean="0"/>
                <a:t>행</a:t>
              </a:r>
              <a:endParaRPr lang="ko-KR" altLang="en-US" sz="800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581805" y="3284984"/>
              <a:ext cx="1604796" cy="524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 smtClean="0"/>
                <a:t>Column: </a:t>
              </a:r>
              <a:r>
                <a:rPr lang="ko-KR" altLang="en-US" sz="800" dirty="0" smtClean="0"/>
                <a:t>열</a:t>
              </a:r>
              <a:endParaRPr lang="ko-KR" altLang="en-US" sz="80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547664" y="4157403"/>
              <a:ext cx="408044" cy="524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 smtClean="0"/>
                <a:t>0</a:t>
              </a:r>
              <a:endParaRPr lang="ko-KR" altLang="en-US" sz="800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547664" y="4861214"/>
              <a:ext cx="408044" cy="524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 smtClean="0"/>
                <a:t>1</a:t>
              </a:r>
              <a:endParaRPr lang="ko-KR" altLang="en-US" sz="800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547664" y="5581294"/>
              <a:ext cx="408044" cy="524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 smtClean="0"/>
                <a:t>2</a:t>
              </a:r>
              <a:endParaRPr lang="ko-KR" altLang="en-US" sz="800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078594" y="3636877"/>
              <a:ext cx="408044" cy="524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 smtClean="0"/>
                <a:t>0</a:t>
              </a:r>
              <a:endParaRPr lang="ko-KR" altLang="en-US" sz="800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843809" y="3636877"/>
              <a:ext cx="408044" cy="524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 smtClean="0"/>
                <a:t>1</a:t>
              </a:r>
              <a:endParaRPr lang="ko-KR" altLang="en-US" sz="800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719905" y="3636877"/>
              <a:ext cx="408044" cy="524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 smtClean="0"/>
                <a:t>2</a:t>
              </a:r>
              <a:endParaRPr lang="ko-KR" altLang="en-US" sz="800" dirty="0"/>
            </a:p>
          </p:txBody>
        </p:sp>
      </p:grpSp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2770150"/>
            <a:ext cx="3542682" cy="20536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395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3431231"/>
            <a:ext cx="2847975" cy="2505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59785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배열 전치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sz="2800" dirty="0" smtClean="0"/>
              <a:t>데이터를 복사하지 않고 데이터 모양이 바뀐 </a:t>
            </a:r>
            <a:r>
              <a:rPr lang="ko-KR" altLang="en-US" sz="2800" dirty="0" err="1" smtClean="0"/>
              <a:t>뷰를</a:t>
            </a:r>
            <a:r>
              <a:rPr lang="ko-KR" altLang="en-US" sz="2800" dirty="0" smtClean="0"/>
              <a:t> 반환하는 기능</a:t>
            </a:r>
            <a:endParaRPr lang="en-US" altLang="ko-KR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129</a:t>
            </a:fld>
            <a:endParaRPr lang="ko-KR" altLang="en-US"/>
          </a:p>
        </p:txBody>
      </p:sp>
      <p:pic>
        <p:nvPicPr>
          <p:cNvPr id="260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3356992"/>
            <a:ext cx="3048000" cy="245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74916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3</a:t>
            </a:r>
            <a:r>
              <a:rPr lang="ko-KR" altLang="en-US" dirty="0" smtClean="0"/>
              <a:t>차원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numpy.array</a:t>
            </a:r>
            <a:r>
              <a:rPr lang="en-US" altLang="ko-KR" dirty="0" smtClean="0"/>
              <a:t> </a:t>
            </a:r>
            <a:r>
              <a:rPr lang="ko-KR" altLang="en-US" dirty="0" smtClean="0"/>
              <a:t>생성시 </a:t>
            </a:r>
            <a:r>
              <a:rPr lang="en-US" altLang="ko-KR" dirty="0" smtClean="0"/>
              <a:t>sequence </a:t>
            </a:r>
            <a:r>
              <a:rPr lang="ko-KR" altLang="en-US" dirty="0" smtClean="0"/>
              <a:t>각 요소에 대해 접근변수와 타입을 정할 수 있음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13</a:t>
            </a:fld>
            <a:endParaRPr lang="ko-KR" altLang="en-US"/>
          </a:p>
        </p:txBody>
      </p:sp>
      <p:pic>
        <p:nvPicPr>
          <p:cNvPr id="2314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3140968"/>
            <a:ext cx="2950096" cy="2880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" name="그룹 7"/>
          <p:cNvGrpSpPr/>
          <p:nvPr/>
        </p:nvGrpSpPr>
        <p:grpSpPr>
          <a:xfrm>
            <a:off x="577572" y="3645024"/>
            <a:ext cx="1702678" cy="1531689"/>
            <a:chOff x="971600" y="3212773"/>
            <a:chExt cx="2438400" cy="2400300"/>
          </a:xfrm>
        </p:grpSpPr>
        <p:grpSp>
          <p:nvGrpSpPr>
            <p:cNvPr id="6" name="그룹 5"/>
            <p:cNvGrpSpPr/>
            <p:nvPr/>
          </p:nvGrpSpPr>
          <p:grpSpPr>
            <a:xfrm>
              <a:off x="971600" y="3212773"/>
              <a:ext cx="2438400" cy="2400300"/>
              <a:chOff x="683568" y="3046288"/>
              <a:chExt cx="2438400" cy="2400300"/>
            </a:xfrm>
          </p:grpSpPr>
          <p:pic>
            <p:nvPicPr>
              <p:cNvPr id="231427" name="Picture 3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83568" y="3046288"/>
                <a:ext cx="2438400" cy="24003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" name="직사각형 4"/>
              <p:cNvSpPr/>
              <p:nvPr/>
            </p:nvSpPr>
            <p:spPr>
              <a:xfrm>
                <a:off x="2627784" y="5085184"/>
                <a:ext cx="494184" cy="36140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7" name="직사각형 6"/>
            <p:cNvSpPr/>
            <p:nvPr/>
          </p:nvSpPr>
          <p:spPr>
            <a:xfrm>
              <a:off x="3347864" y="3789040"/>
              <a:ext cx="62136" cy="3600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314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3140968"/>
            <a:ext cx="1224137" cy="11685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14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4653136"/>
            <a:ext cx="1224137" cy="1080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오른쪽 화살표 8"/>
          <p:cNvSpPr/>
          <p:nvPr/>
        </p:nvSpPr>
        <p:spPr>
          <a:xfrm rot="19851618">
            <a:off x="2358156" y="3865014"/>
            <a:ext cx="633506" cy="4846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 rot="2112836">
            <a:off x="2277499" y="4631187"/>
            <a:ext cx="633506" cy="4846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1989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 배열 축 이해</a:t>
            </a:r>
            <a:r>
              <a:rPr lang="en-US" altLang="ko-KR" dirty="0" smtClean="0"/>
              <a:t>: 3</a:t>
            </a:r>
            <a:r>
              <a:rPr lang="ko-KR" altLang="en-US" dirty="0" smtClean="0"/>
              <a:t>차원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84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axis </a:t>
            </a:r>
            <a:r>
              <a:rPr lang="ko-KR" altLang="en-US" dirty="0" smtClean="0"/>
              <a:t>이해하기 </a:t>
            </a:r>
            <a:r>
              <a:rPr lang="en-US" altLang="ko-KR" dirty="0" smtClean="0"/>
              <a:t>: 3</a:t>
            </a:r>
            <a:r>
              <a:rPr lang="ko-KR" altLang="en-US" dirty="0" smtClean="0"/>
              <a:t>차원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buNone/>
            </a:pPr>
            <a:r>
              <a:rPr lang="en-US" altLang="ko-KR" sz="2800" dirty="0" smtClean="0"/>
              <a:t>Axis</a:t>
            </a:r>
            <a:r>
              <a:rPr lang="ko-KR" altLang="en-US" sz="2800" dirty="0" smtClean="0"/>
              <a:t>는 배열의 축을 </a:t>
            </a:r>
            <a:r>
              <a:rPr lang="en-US" altLang="ko-KR" sz="2800" dirty="0" smtClean="0"/>
              <a:t>0</a:t>
            </a:r>
            <a:r>
              <a:rPr lang="ko-KR" altLang="en-US" sz="2800" dirty="0" smtClean="0"/>
              <a:t>은 </a:t>
            </a:r>
            <a:r>
              <a:rPr lang="ko-KR" altLang="en-US" sz="2800" dirty="0" err="1" smtClean="0"/>
              <a:t>두개의</a:t>
            </a:r>
            <a:r>
              <a:rPr lang="ko-KR" altLang="en-US" sz="2800" dirty="0" smtClean="0"/>
              <a:t> 행렬에서 각 </a:t>
            </a:r>
            <a:r>
              <a:rPr lang="ko-KR" altLang="en-US" sz="2800" dirty="0" err="1" smtClean="0"/>
              <a:t>열원소별로</a:t>
            </a:r>
            <a:r>
              <a:rPr lang="en-US" altLang="ko-KR" sz="2800" dirty="0" smtClean="0"/>
              <a:t>, 1</a:t>
            </a:r>
            <a:r>
              <a:rPr lang="ko-KR" altLang="en-US" sz="2800" dirty="0" smtClean="0"/>
              <a:t>은</a:t>
            </a:r>
            <a:r>
              <a:rPr lang="en-US" altLang="ko-KR" sz="2800" dirty="0" smtClean="0"/>
              <a:t> </a:t>
            </a:r>
            <a:r>
              <a:rPr lang="ko-KR" altLang="en-US" sz="2800" dirty="0" smtClean="0"/>
              <a:t>행끼리 처리</a:t>
            </a:r>
            <a:r>
              <a:rPr lang="en-US" altLang="ko-KR" sz="2800" dirty="0" smtClean="0"/>
              <a:t>, 2</a:t>
            </a:r>
            <a:r>
              <a:rPr lang="ko-KR" altLang="en-US" sz="2800" dirty="0" smtClean="0"/>
              <a:t>은  내부 원소끼리 처리 </a:t>
            </a:r>
            <a:endParaRPr lang="en-US" altLang="ko-KR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131</a:t>
            </a:fld>
            <a:endParaRPr lang="ko-KR" altLang="en-US"/>
          </a:p>
        </p:txBody>
      </p:sp>
      <p:grpSp>
        <p:nvGrpSpPr>
          <p:cNvPr id="6" name="그룹 5"/>
          <p:cNvGrpSpPr/>
          <p:nvPr/>
        </p:nvGrpSpPr>
        <p:grpSpPr>
          <a:xfrm>
            <a:off x="6415119" y="3136381"/>
            <a:ext cx="1867396" cy="2643316"/>
            <a:chOff x="5688218" y="3031694"/>
            <a:chExt cx="1867396" cy="2643316"/>
          </a:xfrm>
        </p:grpSpPr>
        <p:sp>
          <p:nvSpPr>
            <p:cNvPr id="17" name="직사각형 16"/>
            <p:cNvSpPr/>
            <p:nvPr/>
          </p:nvSpPr>
          <p:spPr>
            <a:xfrm>
              <a:off x="6431914" y="4880515"/>
              <a:ext cx="546925" cy="36460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 smtClean="0">
                  <a:solidFill>
                    <a:schemeClr val="tx1"/>
                  </a:solidFill>
                </a:rPr>
                <a:t>4</a:t>
              </a:r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6978839" y="4880515"/>
              <a:ext cx="546925" cy="36460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 smtClean="0">
                  <a:solidFill>
                    <a:schemeClr val="tx1"/>
                  </a:solidFill>
                </a:rPr>
                <a:t>5</a:t>
              </a:r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6431914" y="5245116"/>
              <a:ext cx="546925" cy="36460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 smtClean="0"/>
                <a:t>6</a:t>
              </a:r>
              <a:endParaRPr lang="ko-KR" altLang="en-US" sz="800" b="1" dirty="0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6978839" y="5245116"/>
              <a:ext cx="546925" cy="36460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 smtClean="0"/>
                <a:t>7</a:t>
              </a:r>
              <a:endParaRPr lang="ko-KR" altLang="en-US" sz="800" b="1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724128" y="5243445"/>
              <a:ext cx="772129" cy="431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 smtClean="0"/>
                <a:t>Row : </a:t>
              </a:r>
              <a:r>
                <a:rPr lang="ko-KR" altLang="en-US" sz="800" dirty="0" smtClean="0"/>
                <a:t>행</a:t>
              </a:r>
              <a:endParaRPr lang="ko-KR" altLang="en-US" sz="80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480118" y="4509120"/>
              <a:ext cx="1075496" cy="2746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 smtClean="0"/>
                <a:t>Column: </a:t>
              </a:r>
              <a:r>
                <a:rPr lang="ko-KR" altLang="en-US" sz="800" dirty="0" smtClean="0"/>
                <a:t>열</a:t>
              </a:r>
              <a:endParaRPr lang="ko-KR" altLang="en-US" sz="800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206710" y="4966088"/>
              <a:ext cx="273461" cy="2746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 smtClean="0"/>
                <a:t>0</a:t>
              </a:r>
              <a:endParaRPr lang="ko-KR" altLang="en-US" sz="800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206710" y="5334740"/>
              <a:ext cx="273461" cy="2746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 smtClean="0"/>
                <a:t>1</a:t>
              </a:r>
              <a:endParaRPr lang="ko-KR" altLang="en-US" sz="800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562527" y="4693439"/>
              <a:ext cx="273461" cy="2746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 smtClean="0"/>
                <a:t>0</a:t>
              </a:r>
              <a:endParaRPr lang="ko-KR" altLang="en-US" sz="800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075356" y="4693439"/>
              <a:ext cx="273461" cy="2746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 smtClean="0"/>
                <a:t>1</a:t>
              </a:r>
              <a:endParaRPr lang="ko-KR" altLang="en-US" sz="800" dirty="0"/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6396004" y="3403089"/>
              <a:ext cx="546925" cy="36460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>
                  <a:solidFill>
                    <a:schemeClr val="tx1"/>
                  </a:solidFill>
                </a:rPr>
                <a:t>0</a:t>
              </a:r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6942929" y="3403089"/>
              <a:ext cx="546925" cy="36460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 smtClean="0">
                  <a:solidFill>
                    <a:schemeClr val="tx1"/>
                  </a:solidFill>
                </a:rPr>
                <a:t>1</a:t>
              </a:r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6396004" y="3767690"/>
              <a:ext cx="546925" cy="36460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 smtClean="0"/>
                <a:t>2</a:t>
              </a:r>
              <a:endParaRPr lang="ko-KR" altLang="en-US" sz="800" b="1" dirty="0"/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6942929" y="3767690"/>
              <a:ext cx="546925" cy="36460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 smtClean="0"/>
                <a:t>3</a:t>
              </a:r>
              <a:endParaRPr lang="ko-KR" altLang="en-US" sz="800" b="1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5688218" y="3766019"/>
              <a:ext cx="772129" cy="431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 smtClean="0"/>
                <a:t>Row : </a:t>
              </a:r>
              <a:r>
                <a:rPr lang="ko-KR" altLang="en-US" sz="800" dirty="0" smtClean="0"/>
                <a:t>행</a:t>
              </a:r>
              <a:endParaRPr lang="ko-KR" altLang="en-US" sz="800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6444208" y="3031694"/>
              <a:ext cx="1075496" cy="2746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 smtClean="0"/>
                <a:t>Column: </a:t>
              </a:r>
              <a:r>
                <a:rPr lang="ko-KR" altLang="en-US" sz="800" dirty="0" smtClean="0"/>
                <a:t>열</a:t>
              </a:r>
              <a:endParaRPr lang="ko-KR" altLang="en-US" sz="800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6170800" y="3488662"/>
              <a:ext cx="273461" cy="2746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 smtClean="0"/>
                <a:t>0</a:t>
              </a:r>
              <a:endParaRPr lang="ko-KR" altLang="en-US" sz="800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6170800" y="3857314"/>
              <a:ext cx="273461" cy="2746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 smtClean="0"/>
                <a:t>1</a:t>
              </a:r>
              <a:endParaRPr lang="ko-KR" altLang="en-US" sz="800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6526617" y="3216013"/>
              <a:ext cx="273461" cy="2746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 smtClean="0"/>
                <a:t>0</a:t>
              </a:r>
              <a:endParaRPr lang="ko-KR" altLang="en-US" sz="800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7039446" y="3216013"/>
              <a:ext cx="273461" cy="2746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 smtClean="0"/>
                <a:t>1</a:t>
              </a:r>
              <a:endParaRPr lang="ko-KR" altLang="en-US" sz="800" dirty="0"/>
            </a:p>
          </p:txBody>
        </p:sp>
      </p:grpSp>
      <p:pic>
        <p:nvPicPr>
          <p:cNvPr id="2529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6" y="3134005"/>
            <a:ext cx="1872209" cy="19387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293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852935"/>
            <a:ext cx="2924175" cy="3799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77157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축변경</a:t>
            </a:r>
            <a:r>
              <a:rPr lang="ko-KR" altLang="en-US" dirty="0" smtClean="0"/>
              <a:t> </a:t>
            </a:r>
            <a:r>
              <a:rPr lang="en-US" altLang="ko-KR" dirty="0" smtClean="0"/>
              <a:t>: transpose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buNone/>
            </a:pPr>
            <a:r>
              <a:rPr lang="en-US" altLang="ko-KR" sz="2800" dirty="0" smtClean="0"/>
              <a:t>Tuple</a:t>
            </a:r>
            <a:r>
              <a:rPr lang="ko-KR" altLang="en-US" sz="2800" dirty="0" smtClean="0"/>
              <a:t>로 </a:t>
            </a:r>
            <a:r>
              <a:rPr lang="ko-KR" altLang="en-US" sz="2800" dirty="0" err="1" smtClean="0"/>
              <a:t>축번호를</a:t>
            </a:r>
            <a:r>
              <a:rPr lang="ko-KR" altLang="en-US" sz="2800" dirty="0" smtClean="0"/>
              <a:t> 받아 치환하지만 </a:t>
            </a:r>
            <a:r>
              <a:rPr lang="en-US" altLang="ko-KR" sz="2800" dirty="0" smtClean="0"/>
              <a:t>axis</a:t>
            </a:r>
            <a:r>
              <a:rPr lang="ko-KR" altLang="en-US" sz="2800" dirty="0" smtClean="0"/>
              <a:t>는 </a:t>
            </a:r>
            <a:r>
              <a:rPr lang="en-US" altLang="ko-KR" sz="2800" dirty="0" smtClean="0"/>
              <a:t>0,1</a:t>
            </a:r>
            <a:r>
              <a:rPr lang="ko-KR" altLang="en-US" sz="2800" dirty="0" smtClean="0"/>
              <a:t>이</a:t>
            </a:r>
            <a:r>
              <a:rPr lang="en-US" altLang="ko-KR" sz="2800" dirty="0" smtClean="0"/>
              <a:t>  default</a:t>
            </a:r>
            <a:r>
              <a:rPr lang="ko-KR" altLang="en-US" sz="2800" dirty="0" smtClean="0"/>
              <a:t>이므로 배열전치를 하려면  </a:t>
            </a:r>
            <a:r>
              <a:rPr lang="en-US" altLang="ko-KR" sz="2800" dirty="0" smtClean="0"/>
              <a:t>1,0</a:t>
            </a:r>
            <a:r>
              <a:rPr lang="ko-KR" altLang="en-US" sz="2800" dirty="0" smtClean="0"/>
              <a:t>으로 축을 변경해야 함</a:t>
            </a:r>
            <a:endParaRPr lang="en-US" altLang="ko-KR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132</a:t>
            </a:fld>
            <a:endParaRPr lang="ko-KR" altLang="en-US"/>
          </a:p>
        </p:txBody>
      </p:sp>
      <p:pic>
        <p:nvPicPr>
          <p:cNvPr id="261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3356992"/>
            <a:ext cx="2867025" cy="3095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1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3356992"/>
            <a:ext cx="3171825" cy="33055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652120" y="2924944"/>
            <a:ext cx="21602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u="sng" dirty="0" smtClean="0"/>
              <a:t>3</a:t>
            </a:r>
            <a:r>
              <a:rPr lang="ko-KR" altLang="en-US" sz="1400" b="1" u="sng" dirty="0" smtClean="0"/>
              <a:t>차원인 경우</a:t>
            </a:r>
            <a:endParaRPr lang="ko-KR" altLang="en-US" sz="1400" b="1" u="sng" dirty="0"/>
          </a:p>
        </p:txBody>
      </p:sp>
    </p:spTree>
    <p:extLst>
      <p:ext uri="{BB962C8B-B14F-4D97-AF65-F5344CB8AC3E}">
        <p14:creationId xmlns:p14="http://schemas.microsoft.com/office/powerpoint/2010/main" val="2194263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827584" y="908720"/>
            <a:ext cx="7579568" cy="4454624"/>
          </a:xfrm>
        </p:spPr>
        <p:txBody>
          <a:bodyPr>
            <a:normAutofit/>
          </a:bodyPr>
          <a:lstStyle/>
          <a:p>
            <a:pPr algn="ctr"/>
            <a:r>
              <a:rPr lang="en-US" altLang="ko-KR" sz="9600" dirty="0" smtClean="0"/>
              <a:t>3.Numpy</a:t>
            </a:r>
            <a:r>
              <a:rPr lang="ko-KR" altLang="en-US" sz="9600" dirty="0" smtClean="0"/>
              <a:t> </a:t>
            </a:r>
            <a:r>
              <a:rPr lang="en-US" altLang="ko-KR" sz="9600" dirty="0" smtClean="0"/>
              <a:t/>
            </a:r>
            <a:br>
              <a:rPr lang="en-US" altLang="ko-KR" sz="9600" dirty="0" smtClean="0"/>
            </a:br>
            <a:r>
              <a:rPr lang="ko-KR" altLang="en-US" sz="9600" dirty="0" smtClean="0"/>
              <a:t>함수 </a:t>
            </a:r>
            <a:r>
              <a:rPr lang="en-US" altLang="ko-KR" sz="9600" dirty="0" smtClean="0"/>
              <a:t/>
            </a:r>
            <a:br>
              <a:rPr lang="en-US" altLang="ko-KR" sz="9600" dirty="0" smtClean="0"/>
            </a:br>
            <a:endParaRPr lang="ko-KR" altLang="en-US" sz="36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5185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827584" y="908720"/>
            <a:ext cx="7579568" cy="4454624"/>
          </a:xfrm>
        </p:spPr>
        <p:txBody>
          <a:bodyPr>
            <a:normAutofit/>
          </a:bodyPr>
          <a:lstStyle/>
          <a:p>
            <a:pPr algn="r"/>
            <a:r>
              <a:rPr lang="en-US" altLang="ko-KR" sz="6000" dirty="0" err="1" smtClean="0"/>
              <a:t>Numpy</a:t>
            </a:r>
            <a:r>
              <a:rPr lang="en-US" altLang="ko-KR" sz="6000" dirty="0" smtClean="0"/>
              <a:t>  </a:t>
            </a:r>
            <a:br>
              <a:rPr lang="en-US" altLang="ko-KR" sz="6000" dirty="0" smtClean="0"/>
            </a:br>
            <a:r>
              <a:rPr lang="ko-KR" altLang="en-US" sz="6000" dirty="0" smtClean="0"/>
              <a:t>함수</a:t>
            </a:r>
            <a:endParaRPr lang="ko-KR" altLang="en-US" sz="60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497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숫자처리 함수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5238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절대값</a:t>
            </a:r>
            <a:r>
              <a:rPr lang="en-US" altLang="ko-KR" dirty="0" smtClean="0"/>
              <a:t>/</a:t>
            </a:r>
            <a:r>
              <a:rPr lang="ko-KR" altLang="en-US" dirty="0" smtClean="0"/>
              <a:t>부호 처리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136</a:t>
            </a:fld>
            <a:endParaRPr lang="ko-KR" altLang="en-US"/>
          </a:p>
        </p:txBody>
      </p:sp>
      <p:sp>
        <p:nvSpPr>
          <p:cNvPr id="6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buNone/>
            </a:pPr>
            <a:r>
              <a:rPr lang="en-US" altLang="ko-KR" dirty="0"/>
              <a:t> abs, </a:t>
            </a:r>
            <a:r>
              <a:rPr lang="en-US" altLang="ko-KR" dirty="0" err="1" smtClean="0"/>
              <a:t>fabs</a:t>
            </a:r>
            <a:r>
              <a:rPr lang="en-US" altLang="ko-KR" dirty="0"/>
              <a:t> </a:t>
            </a:r>
            <a:r>
              <a:rPr lang="en-US" altLang="ko-KR" dirty="0" smtClean="0"/>
              <a:t>: </a:t>
            </a:r>
            <a:r>
              <a:rPr lang="ko-KR" altLang="en-US" sz="2800" dirty="0"/>
              <a:t>각 원소의 절대값을 구함</a:t>
            </a:r>
            <a:r>
              <a:rPr lang="en-US" altLang="ko-KR" sz="2800" dirty="0"/>
              <a:t>. </a:t>
            </a:r>
            <a:r>
              <a:rPr lang="ko-KR" altLang="en-US" sz="2800" dirty="0"/>
              <a:t>복소수가 아닌 경우에는 </a:t>
            </a:r>
            <a:r>
              <a:rPr lang="en-US" altLang="ko-KR" sz="2800" dirty="0" err="1"/>
              <a:t>fabs</a:t>
            </a:r>
            <a:r>
              <a:rPr lang="ko-KR" altLang="en-US" sz="2800" dirty="0"/>
              <a:t>로 빠른 연산을 처리</a:t>
            </a:r>
            <a:endParaRPr lang="en-US" altLang="ko-KR" sz="2800" dirty="0"/>
          </a:p>
          <a:p>
            <a:pPr marL="457200" lvl="1" indent="0" fontAlgn="base">
              <a:buNone/>
            </a:pPr>
            <a:r>
              <a:rPr lang="en-US" altLang="ko-KR" dirty="0" smtClean="0"/>
              <a:t> sign: </a:t>
            </a:r>
            <a:r>
              <a:rPr lang="ko-KR" altLang="en-US" dirty="0" smtClean="0"/>
              <a:t>  부호에 대한 처리</a:t>
            </a:r>
            <a:r>
              <a:rPr lang="en-US" altLang="ko-KR" dirty="0" smtClean="0"/>
              <a:t>, 1</a:t>
            </a:r>
            <a:r>
              <a:rPr lang="ko-KR" altLang="en-US" dirty="0" smtClean="0"/>
              <a:t>은 양수</a:t>
            </a:r>
            <a:r>
              <a:rPr lang="en-US" altLang="ko-KR" dirty="0" smtClean="0"/>
              <a:t>, -1</a:t>
            </a:r>
            <a:r>
              <a:rPr lang="ko-KR" altLang="en-US" dirty="0" smtClean="0"/>
              <a:t>은</a:t>
            </a:r>
            <a:r>
              <a:rPr lang="en-US" altLang="ko-KR" dirty="0" smtClean="0"/>
              <a:t> </a:t>
            </a:r>
            <a:r>
              <a:rPr lang="ko-KR" altLang="en-US" dirty="0" smtClean="0"/>
              <a:t>음수</a:t>
            </a:r>
            <a:endParaRPr lang="en-US" altLang="ko-KR" dirty="0"/>
          </a:p>
          <a:p>
            <a:pPr marL="457200" lvl="1" indent="0" fontAlgn="base">
              <a:buNone/>
            </a:pPr>
            <a:endParaRPr lang="en-US" altLang="ko-KR" dirty="0"/>
          </a:p>
        </p:txBody>
      </p:sp>
      <p:pic>
        <p:nvPicPr>
          <p:cNvPr id="265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3717032"/>
            <a:ext cx="4333875" cy="262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50728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지수와 로그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137</a:t>
            </a:fld>
            <a:endParaRPr lang="ko-KR" altLang="en-US"/>
          </a:p>
        </p:txBody>
      </p:sp>
      <p:pic>
        <p:nvPicPr>
          <p:cNvPr id="264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068960"/>
            <a:ext cx="5544616" cy="36351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 </a:t>
            </a:r>
            <a:r>
              <a:rPr lang="en-US" altLang="ko-KR" dirty="0" err="1" smtClean="0"/>
              <a:t>exp</a:t>
            </a:r>
            <a:r>
              <a:rPr lang="ko-KR" altLang="en-US" dirty="0" smtClean="0"/>
              <a:t>는 지수 계산</a:t>
            </a:r>
            <a:endParaRPr lang="en-US" altLang="ko-KR" dirty="0" smtClean="0"/>
          </a:p>
          <a:p>
            <a:pPr marL="457200" lvl="1" indent="0" fontAlgn="base">
              <a:buNone/>
            </a:pPr>
            <a:r>
              <a:rPr lang="en-US" altLang="ko-KR" dirty="0" smtClean="0"/>
              <a:t>log,log10,log2,log1p</a:t>
            </a:r>
            <a:r>
              <a:rPr lang="ko-KR" altLang="en-US" dirty="0" smtClean="0"/>
              <a:t>는 </a:t>
            </a:r>
            <a:r>
              <a:rPr lang="ko-KR" altLang="en-US" sz="2800" dirty="0"/>
              <a:t>자연로그</a:t>
            </a:r>
            <a:r>
              <a:rPr lang="en-US" altLang="ko-KR" sz="2800" dirty="0"/>
              <a:t>, </a:t>
            </a:r>
            <a:r>
              <a:rPr lang="ko-KR" altLang="en-US" sz="2800" dirty="0"/>
              <a:t>로그</a:t>
            </a:r>
            <a:r>
              <a:rPr lang="en-US" altLang="ko-KR" sz="2800" dirty="0"/>
              <a:t>10, </a:t>
            </a:r>
            <a:r>
              <a:rPr lang="ko-KR" altLang="en-US" sz="2800" dirty="0"/>
              <a:t>로그</a:t>
            </a:r>
            <a:r>
              <a:rPr lang="en-US" altLang="ko-KR" sz="2800" dirty="0"/>
              <a:t>2, </a:t>
            </a:r>
            <a:r>
              <a:rPr lang="ko-KR" altLang="en-US" sz="2800" dirty="0"/>
              <a:t>로그</a:t>
            </a:r>
            <a:r>
              <a:rPr lang="en-US" altLang="ko-KR" sz="2800" dirty="0"/>
              <a:t>(1+x)</a:t>
            </a:r>
          </a:p>
          <a:p>
            <a:pPr marL="457200" lvl="1" indent="0" fontAlgn="base"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760009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거듭제곱</a:t>
            </a:r>
            <a:r>
              <a:rPr lang="en-US" altLang="ko-KR" dirty="0" smtClean="0"/>
              <a:t>/</a:t>
            </a:r>
            <a:r>
              <a:rPr lang="ko-KR" altLang="en-US" dirty="0" smtClean="0"/>
              <a:t>제곱근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138</a:t>
            </a:fld>
            <a:endParaRPr lang="ko-KR" altLang="en-US"/>
          </a:p>
        </p:txBody>
      </p:sp>
      <p:sp>
        <p:nvSpPr>
          <p:cNvPr id="6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square</a:t>
            </a:r>
            <a:r>
              <a:rPr lang="ko-KR" altLang="en-US" dirty="0" smtClean="0"/>
              <a:t>는 거듭제곱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sqrt</a:t>
            </a:r>
            <a:r>
              <a:rPr lang="ko-KR" altLang="en-US" dirty="0" smtClean="0"/>
              <a:t>는 제곱근</a:t>
            </a:r>
            <a:r>
              <a:rPr lang="en-US" altLang="ko-KR" dirty="0" smtClean="0"/>
              <a:t>, power</a:t>
            </a:r>
            <a:r>
              <a:rPr lang="ko-KR" altLang="en-US" dirty="0" smtClean="0"/>
              <a:t>는 두 배열의 거듭제곱</a:t>
            </a:r>
            <a:endParaRPr lang="en-US" altLang="ko-KR" dirty="0"/>
          </a:p>
          <a:p>
            <a:pPr marL="457200" lvl="1" indent="0" fontAlgn="base">
              <a:buNone/>
            </a:pPr>
            <a:endParaRPr lang="en-US" altLang="ko-KR" dirty="0"/>
          </a:p>
        </p:txBody>
      </p:sp>
      <p:pic>
        <p:nvPicPr>
          <p:cNvPr id="26624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3645024"/>
            <a:ext cx="5972175" cy="2228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53724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절사</a:t>
            </a:r>
            <a:r>
              <a:rPr lang="en-US" altLang="ko-KR" dirty="0" smtClean="0"/>
              <a:t>/</a:t>
            </a:r>
            <a:r>
              <a:rPr lang="ko-KR" altLang="en-US" dirty="0" smtClean="0"/>
              <a:t>절상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139</a:t>
            </a:fld>
            <a:endParaRPr lang="ko-KR" altLang="en-US"/>
          </a:p>
        </p:txBody>
      </p:sp>
      <p:sp>
        <p:nvSpPr>
          <p:cNvPr id="6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2065400"/>
          </a:xfrm>
        </p:spPr>
        <p:txBody>
          <a:bodyPr>
            <a:normAutofit fontScale="92500" lnSpcReduction="10000"/>
          </a:bodyPr>
          <a:lstStyle/>
          <a:p>
            <a:pPr marL="457200" lvl="1" indent="0" fontAlgn="base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ceil : </a:t>
            </a:r>
            <a:r>
              <a:rPr lang="ko-KR" altLang="en-US" dirty="0" smtClean="0"/>
              <a:t>각 원소의 값보다 같거나 큰 정수 중 가장 큰 정수를 반환</a:t>
            </a:r>
            <a:endParaRPr lang="en-US" altLang="ko-KR" dirty="0" smtClean="0"/>
          </a:p>
          <a:p>
            <a:pPr marL="457200" lvl="1" indent="0" fontAlgn="base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floor : </a:t>
            </a:r>
            <a:r>
              <a:rPr lang="ko-KR" altLang="en-US" dirty="0" smtClean="0"/>
              <a:t>각</a:t>
            </a:r>
            <a:r>
              <a:rPr lang="en-US" altLang="ko-KR" dirty="0" smtClean="0"/>
              <a:t> </a:t>
            </a:r>
            <a:r>
              <a:rPr lang="ko-KR" altLang="en-US" dirty="0" smtClean="0"/>
              <a:t>원소의 값보다 작거나 같은 정수 중 가장 </a:t>
            </a:r>
            <a:r>
              <a:rPr lang="ko-KR" altLang="en-US" dirty="0" err="1" smtClean="0"/>
              <a:t>작은수</a:t>
            </a:r>
            <a:r>
              <a:rPr lang="ko-KR" altLang="en-US" dirty="0" smtClean="0"/>
              <a:t> 반환</a:t>
            </a:r>
            <a:endParaRPr lang="en-US" altLang="ko-KR" dirty="0" smtClean="0"/>
          </a:p>
          <a:p>
            <a:pPr marL="457200" lvl="1" indent="0" fontAlgn="base">
              <a:buNone/>
            </a:pPr>
            <a:r>
              <a:rPr lang="en-US" altLang="ko-KR" dirty="0"/>
              <a:t> </a:t>
            </a:r>
            <a:r>
              <a:rPr lang="en-US" altLang="ko-KR" dirty="0" err="1" smtClean="0"/>
              <a:t>rint</a:t>
            </a:r>
            <a:r>
              <a:rPr lang="en-US" altLang="ko-KR" dirty="0" smtClean="0"/>
              <a:t> : </a:t>
            </a:r>
            <a:r>
              <a:rPr lang="ko-KR" altLang="en-US" dirty="0" smtClean="0"/>
              <a:t>각</a:t>
            </a:r>
            <a:r>
              <a:rPr lang="en-US" altLang="ko-KR" dirty="0" smtClean="0"/>
              <a:t> </a:t>
            </a:r>
            <a:r>
              <a:rPr lang="ko-KR" altLang="en-US" dirty="0" smtClean="0"/>
              <a:t>원소의 </a:t>
            </a:r>
            <a:r>
              <a:rPr lang="ko-KR" altLang="en-US" dirty="0" err="1" smtClean="0"/>
              <a:t>소수자리를</a:t>
            </a:r>
            <a:r>
              <a:rPr lang="ko-KR" altLang="en-US" dirty="0" smtClean="0"/>
              <a:t> 반올림하고 </a:t>
            </a:r>
            <a:r>
              <a:rPr lang="en-US" altLang="ko-KR" dirty="0" err="1" smtClean="0"/>
              <a:t>dtype</a:t>
            </a:r>
            <a:r>
              <a:rPr lang="en-US" altLang="ko-KR" dirty="0" smtClean="0"/>
              <a:t> </a:t>
            </a:r>
            <a:r>
              <a:rPr lang="ko-KR" altLang="en-US" dirty="0" smtClean="0"/>
              <a:t>유지</a:t>
            </a:r>
            <a:endParaRPr lang="en-US" altLang="ko-KR" dirty="0"/>
          </a:p>
        </p:txBody>
      </p:sp>
      <p:pic>
        <p:nvPicPr>
          <p:cNvPr id="267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3861048"/>
            <a:ext cx="6181725" cy="2228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6259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할당은 참조만 전달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Ndarray</a:t>
            </a:r>
            <a:r>
              <a:rPr lang="ko-KR" altLang="en-US" dirty="0" smtClean="0"/>
              <a:t> 타입을 검색이나 </a:t>
            </a:r>
            <a:r>
              <a:rPr lang="ko-KR" altLang="en-US" dirty="0" err="1" smtClean="0"/>
              <a:t>슬라이싱은</a:t>
            </a:r>
            <a:r>
              <a:rPr lang="ko-KR" altLang="en-US" dirty="0" smtClean="0"/>
              <a:t> 참조만 할당하므로 변경을 </a:t>
            </a:r>
            <a:r>
              <a:rPr lang="ko-KR" altLang="en-US" dirty="0" err="1" smtClean="0"/>
              <a:t>반지하기</a:t>
            </a:r>
            <a:r>
              <a:rPr lang="ko-KR" altLang="en-US" dirty="0" smtClean="0"/>
              <a:t> 위해서는 새로운 </a:t>
            </a:r>
            <a:r>
              <a:rPr lang="en-US" altLang="ko-KR" dirty="0" err="1" smtClean="0"/>
              <a:t>ndarray</a:t>
            </a:r>
            <a:r>
              <a:rPr lang="ko-KR" altLang="en-US" dirty="0" smtClean="0"/>
              <a:t>로 만들어 사용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r>
              <a:rPr lang="en-US" altLang="ko-KR" dirty="0" smtClean="0"/>
              <a:t>copy  </a:t>
            </a:r>
            <a:r>
              <a:rPr lang="ko-KR" altLang="en-US" dirty="0" err="1" smtClean="0"/>
              <a:t>메소드가</a:t>
            </a:r>
            <a:r>
              <a:rPr lang="ko-KR" altLang="en-US" dirty="0" smtClean="0"/>
              <a:t> 필요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14</a:t>
            </a:fld>
            <a:endParaRPr lang="ko-KR" altLang="en-US"/>
          </a:p>
        </p:txBody>
      </p:sp>
      <p:pic>
        <p:nvPicPr>
          <p:cNvPr id="2201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3212976"/>
            <a:ext cx="2952328" cy="303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0337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사칙연산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140</a:t>
            </a:fld>
            <a:endParaRPr lang="ko-KR" altLang="en-US"/>
          </a:p>
        </p:txBody>
      </p:sp>
      <p:sp>
        <p:nvSpPr>
          <p:cNvPr id="6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add, subtract, multiply, divide, </a:t>
            </a:r>
            <a:r>
              <a:rPr lang="en-US" altLang="ko-KR" dirty="0" err="1" smtClean="0"/>
              <a:t>floor_divide</a:t>
            </a:r>
            <a:r>
              <a:rPr lang="en-US" altLang="ko-KR" dirty="0" smtClean="0"/>
              <a:t> </a:t>
            </a:r>
            <a:r>
              <a:rPr lang="ko-KR" altLang="en-US" dirty="0" smtClean="0"/>
              <a:t>처리</a:t>
            </a:r>
            <a:endParaRPr lang="en-US" altLang="ko-KR" dirty="0"/>
          </a:p>
        </p:txBody>
      </p:sp>
      <p:pic>
        <p:nvPicPr>
          <p:cNvPr id="268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0725" y="2996952"/>
            <a:ext cx="5162550" cy="33668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3737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Mod </a:t>
            </a:r>
            <a:r>
              <a:rPr lang="ko-KR" altLang="en-US" dirty="0" smtClean="0"/>
              <a:t>연산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141</a:t>
            </a:fld>
            <a:endParaRPr lang="ko-KR" altLang="en-US"/>
          </a:p>
        </p:txBody>
      </p:sp>
      <p:sp>
        <p:nvSpPr>
          <p:cNvPr id="6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modf</a:t>
            </a:r>
            <a:r>
              <a:rPr lang="en-US" altLang="ko-KR" dirty="0" smtClean="0"/>
              <a:t> : </a:t>
            </a:r>
            <a:r>
              <a:rPr lang="ko-KR" altLang="en-US" dirty="0" err="1" smtClean="0"/>
              <a:t>단항연산으로</a:t>
            </a:r>
            <a:r>
              <a:rPr lang="ko-KR" altLang="en-US" dirty="0" smtClean="0"/>
              <a:t> 자신의 나머지와 몫 구하기</a:t>
            </a:r>
            <a:endParaRPr lang="en-US" altLang="ko-KR" dirty="0" smtClean="0"/>
          </a:p>
          <a:p>
            <a:pPr marL="457200" lvl="1" indent="0" fontAlgn="base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mod : </a:t>
            </a:r>
            <a:r>
              <a:rPr lang="ko-KR" altLang="en-US" dirty="0" smtClean="0"/>
              <a:t>이항연산으로 나머지만 구함</a:t>
            </a:r>
            <a:endParaRPr lang="en-US" altLang="ko-KR" dirty="0"/>
          </a:p>
        </p:txBody>
      </p:sp>
      <p:pic>
        <p:nvPicPr>
          <p:cNvPr id="269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025" y="2768600"/>
            <a:ext cx="6965950" cy="246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79082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 smtClean="0"/>
              <a:t>관</a:t>
            </a:r>
            <a:r>
              <a:rPr lang="ko-KR" altLang="en-US" dirty="0"/>
              <a:t>계</a:t>
            </a:r>
            <a:r>
              <a:rPr lang="ko-KR" altLang="en-US" dirty="0" smtClean="0"/>
              <a:t>연산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142</a:t>
            </a:fld>
            <a:endParaRPr lang="ko-KR" altLang="en-US"/>
          </a:p>
        </p:txBody>
      </p:sp>
      <p:sp>
        <p:nvSpPr>
          <p:cNvPr id="6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</a:t>
            </a:r>
            <a:r>
              <a:rPr lang="ko-KR" altLang="en-US" dirty="0" smtClean="0"/>
              <a:t>두 배열간의 관계를 표시하거나 </a:t>
            </a:r>
            <a:r>
              <a:rPr lang="ko-KR" altLang="en-US" dirty="0" err="1" smtClean="0"/>
              <a:t>부울</a:t>
            </a:r>
            <a:r>
              <a:rPr lang="ko-KR" altLang="en-US" dirty="0" smtClean="0"/>
              <a:t> 표시된 결과에 대해 </a:t>
            </a:r>
            <a:r>
              <a:rPr lang="en-US" altLang="ko-KR" dirty="0" smtClean="0"/>
              <a:t>any/all</a:t>
            </a:r>
            <a:r>
              <a:rPr lang="ko-KR" altLang="en-US" dirty="0" smtClean="0"/>
              <a:t>로 전체 결과를 확인 </a:t>
            </a:r>
            <a:endParaRPr lang="en-US" altLang="ko-KR" dirty="0"/>
          </a:p>
        </p:txBody>
      </p:sp>
      <p:pic>
        <p:nvPicPr>
          <p:cNvPr id="273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7875" y="3140968"/>
            <a:ext cx="5048250" cy="33455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10711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where </a:t>
            </a:r>
            <a:r>
              <a:rPr lang="ko-KR" altLang="en-US" dirty="0" smtClean="0"/>
              <a:t>연산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143</a:t>
            </a:fld>
            <a:endParaRPr lang="ko-KR" altLang="en-US"/>
          </a:p>
        </p:txBody>
      </p:sp>
      <p:sp>
        <p:nvSpPr>
          <p:cNvPr id="6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where </a:t>
            </a:r>
            <a:r>
              <a:rPr lang="ko-KR" altLang="en-US" dirty="0" smtClean="0"/>
              <a:t>연산은 조건을 표현한 배열을 기준으로 </a:t>
            </a:r>
            <a:r>
              <a:rPr lang="en-US" altLang="ko-KR" dirty="0" smtClean="0"/>
              <a:t>True</a:t>
            </a:r>
            <a:r>
              <a:rPr lang="ko-KR" altLang="en-US" dirty="0" smtClean="0"/>
              <a:t>일 경우 </a:t>
            </a:r>
            <a:r>
              <a:rPr lang="ko-KR" altLang="en-US" dirty="0" err="1" smtClean="0"/>
              <a:t>첫번째</a:t>
            </a:r>
            <a:r>
              <a:rPr lang="ko-KR" altLang="en-US" dirty="0" smtClean="0"/>
              <a:t> 배열의 요소</a:t>
            </a:r>
            <a:r>
              <a:rPr lang="en-US" altLang="ko-KR" dirty="0" smtClean="0"/>
              <a:t>, False</a:t>
            </a:r>
            <a:r>
              <a:rPr lang="ko-KR" altLang="en-US" dirty="0" smtClean="0"/>
              <a:t>일 경우는 </a:t>
            </a:r>
            <a:r>
              <a:rPr lang="ko-KR" altLang="en-US" dirty="0" err="1" smtClean="0"/>
              <a:t>두번째</a:t>
            </a:r>
            <a:r>
              <a:rPr lang="ko-KR" altLang="en-US" dirty="0" smtClean="0"/>
              <a:t> 배열의 요소로 처리</a:t>
            </a:r>
            <a:endParaRPr lang="en-US" altLang="ko-KR" dirty="0"/>
          </a:p>
        </p:txBody>
      </p:sp>
      <p:pic>
        <p:nvPicPr>
          <p:cNvPr id="270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8451" y="3356992"/>
            <a:ext cx="5248275" cy="288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23124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hypot</a:t>
            </a:r>
            <a:r>
              <a:rPr lang="en-US" altLang="ko-KR" dirty="0" smtClean="0"/>
              <a:t> 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sz="2800" dirty="0" smtClean="0"/>
              <a:t> </a:t>
            </a:r>
            <a:r>
              <a:rPr lang="en-US" altLang="ko-KR" sz="2800" dirty="0" err="1" smtClean="0"/>
              <a:t>sqrt</a:t>
            </a:r>
            <a:r>
              <a:rPr lang="en-US" altLang="ko-KR" sz="2800" dirty="0" smtClean="0"/>
              <a:t>(a</a:t>
            </a:r>
            <a:r>
              <a:rPr lang="en-US" altLang="ko-KR" sz="2800" baseline="30000" dirty="0" smtClean="0"/>
              <a:t>2  + </a:t>
            </a:r>
            <a:r>
              <a:rPr lang="en-US" altLang="ko-KR" sz="2800" dirty="0" smtClean="0"/>
              <a:t> b</a:t>
            </a:r>
            <a:r>
              <a:rPr lang="en-US" altLang="ko-KR" sz="2800" baseline="30000" dirty="0" smtClean="0"/>
              <a:t>2</a:t>
            </a:r>
            <a:r>
              <a:rPr lang="en-US" altLang="ko-KR" sz="2800" dirty="0" smtClean="0"/>
              <a:t>)</a:t>
            </a:r>
            <a:r>
              <a:rPr lang="ko-KR" altLang="en-US" sz="2800" dirty="0" smtClean="0"/>
              <a:t>을 처리하는 함수 </a:t>
            </a:r>
            <a:endParaRPr lang="en-US" altLang="ko-KR" sz="2800" dirty="0"/>
          </a:p>
        </p:txBody>
      </p:sp>
      <p:pic>
        <p:nvPicPr>
          <p:cNvPr id="727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9875" y="3284984"/>
            <a:ext cx="3524250" cy="288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2788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집</a:t>
            </a:r>
            <a:r>
              <a:rPr lang="ko-KR" altLang="en-US" dirty="0"/>
              <a:t>합</a:t>
            </a:r>
            <a:r>
              <a:rPr lang="ko-KR" altLang="en-US" dirty="0" smtClean="0"/>
              <a:t> 함수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7700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 </a:t>
            </a:r>
            <a:r>
              <a:rPr lang="en-US" altLang="ko-KR" dirty="0" smtClean="0"/>
              <a:t>unique/in1d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146</a:t>
            </a:fld>
            <a:endParaRPr lang="ko-KR" altLang="en-US"/>
          </a:p>
        </p:txBody>
      </p:sp>
      <p:sp>
        <p:nvSpPr>
          <p:cNvPr id="6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</a:t>
            </a:r>
            <a:r>
              <a:rPr lang="ko-KR" altLang="en-US" dirty="0" smtClean="0"/>
              <a:t>집합처럼 만드는 </a:t>
            </a:r>
            <a:r>
              <a:rPr lang="en-US" altLang="ko-KR" dirty="0" smtClean="0"/>
              <a:t>unique </a:t>
            </a:r>
            <a:r>
              <a:rPr lang="ko-KR" altLang="en-US" dirty="0" smtClean="0"/>
              <a:t>함수와 포함관계를 표시하는 </a:t>
            </a:r>
            <a:r>
              <a:rPr lang="en-US" altLang="ko-KR" dirty="0" smtClean="0"/>
              <a:t>in1d</a:t>
            </a:r>
            <a:r>
              <a:rPr lang="ko-KR" altLang="en-US" dirty="0" smtClean="0"/>
              <a:t>함수</a:t>
            </a:r>
            <a:endParaRPr lang="en-US" altLang="ko-KR" dirty="0"/>
          </a:p>
        </p:txBody>
      </p:sp>
      <p:pic>
        <p:nvPicPr>
          <p:cNvPr id="276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3933056"/>
            <a:ext cx="2857500" cy="2190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06240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 </a:t>
            </a:r>
            <a:r>
              <a:rPr lang="ko-KR" altLang="en-US" dirty="0" smtClean="0"/>
              <a:t>집합연산하기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147</a:t>
            </a:fld>
            <a:endParaRPr lang="ko-KR" altLang="en-US"/>
          </a:p>
        </p:txBody>
      </p:sp>
      <p:sp>
        <p:nvSpPr>
          <p:cNvPr id="6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</a:t>
            </a:r>
            <a:r>
              <a:rPr lang="ko-KR" altLang="en-US" dirty="0" smtClean="0"/>
              <a:t>집합연산은 일단 </a:t>
            </a:r>
            <a:r>
              <a:rPr lang="en-US" altLang="ko-KR" dirty="0" smtClean="0"/>
              <a:t>1</a:t>
            </a:r>
            <a:r>
              <a:rPr lang="ko-KR" altLang="en-US" dirty="0" smtClean="0"/>
              <a:t>차원적으로 변환해서 합집합</a:t>
            </a:r>
            <a:r>
              <a:rPr lang="en-US" altLang="ko-KR" dirty="0" smtClean="0"/>
              <a:t>, </a:t>
            </a:r>
            <a:r>
              <a:rPr lang="ko-KR" altLang="en-US" dirty="0" smtClean="0"/>
              <a:t>교집합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차집합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대칭차집합처리</a:t>
            </a:r>
            <a:r>
              <a:rPr lang="ko-KR" altLang="en-US" dirty="0" smtClean="0"/>
              <a:t> </a:t>
            </a:r>
            <a:endParaRPr lang="en-US" altLang="ko-KR" dirty="0"/>
          </a:p>
        </p:txBody>
      </p:sp>
      <p:pic>
        <p:nvPicPr>
          <p:cNvPr id="277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140968"/>
            <a:ext cx="3248025" cy="327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750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3140968"/>
            <a:ext cx="3209925" cy="319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81565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통계 함수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9099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 smtClean="0"/>
              <a:t>합</a:t>
            </a:r>
            <a:r>
              <a:rPr lang="en-US" altLang="ko-KR" dirty="0" smtClean="0"/>
              <a:t>/</a:t>
            </a:r>
            <a:r>
              <a:rPr lang="ko-KR" altLang="en-US" dirty="0" smtClean="0"/>
              <a:t>평균</a:t>
            </a:r>
            <a:r>
              <a:rPr lang="en-US" altLang="ko-KR" dirty="0" smtClean="0"/>
              <a:t>/</a:t>
            </a:r>
            <a:r>
              <a:rPr lang="ko-KR" altLang="en-US" dirty="0" smtClean="0"/>
              <a:t>분산</a:t>
            </a:r>
            <a:r>
              <a:rPr lang="en-US" altLang="ko-KR" dirty="0" smtClean="0"/>
              <a:t>/</a:t>
            </a:r>
            <a:r>
              <a:rPr lang="ko-KR" altLang="en-US" dirty="0" smtClean="0"/>
              <a:t>표준편차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149</a:t>
            </a:fld>
            <a:endParaRPr lang="ko-KR" altLang="en-US"/>
          </a:p>
        </p:txBody>
      </p:sp>
      <p:sp>
        <p:nvSpPr>
          <p:cNvPr id="6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</a:t>
            </a:r>
            <a:r>
              <a:rPr lang="ko-KR" altLang="en-US" dirty="0" smtClean="0"/>
              <a:t>통계 기본 함수 제공하며 </a:t>
            </a:r>
            <a:r>
              <a:rPr lang="en-US" altLang="ko-KR" dirty="0" err="1" smtClean="0"/>
              <a:t>cumsum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cumprod</a:t>
            </a:r>
            <a:r>
              <a:rPr lang="ko-KR" altLang="en-US" dirty="0" smtClean="0"/>
              <a:t>는 각 원소의 값을 누적하는 함수</a:t>
            </a:r>
            <a:endParaRPr lang="en-US" altLang="ko-KR" dirty="0"/>
          </a:p>
        </p:txBody>
      </p:sp>
      <p:pic>
        <p:nvPicPr>
          <p:cNvPr id="271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8787" y="2996952"/>
            <a:ext cx="5686425" cy="3705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62742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3140968"/>
            <a:ext cx="4464496" cy="297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벡터화 연산 </a:t>
            </a:r>
            <a:r>
              <a:rPr lang="en-US" altLang="ko-KR" dirty="0" smtClean="0"/>
              <a:t>: for</a:t>
            </a:r>
            <a:r>
              <a:rPr lang="ko-KR" altLang="en-US" dirty="0" smtClean="0"/>
              <a:t>문 미사용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F (</a:t>
            </a:r>
            <a:r>
              <a:rPr lang="ko-KR" altLang="en-US" dirty="0" smtClean="0"/>
              <a:t>화씨</a:t>
            </a:r>
            <a:r>
              <a:rPr lang="en-US" altLang="ko-KR" dirty="0" smtClean="0"/>
              <a:t>) = c(</a:t>
            </a:r>
            <a:r>
              <a:rPr lang="ko-KR" altLang="en-US" dirty="0" smtClean="0"/>
              <a:t>섭씨</a:t>
            </a:r>
            <a:r>
              <a:rPr lang="en-US" altLang="ko-KR" dirty="0" smtClean="0"/>
              <a:t>) </a:t>
            </a:r>
            <a:r>
              <a:rPr lang="en-US" altLang="ko-KR" dirty="0"/>
              <a:t>* 9 / 5 + </a:t>
            </a:r>
            <a:r>
              <a:rPr lang="en-US" altLang="ko-KR" dirty="0" smtClean="0"/>
              <a:t>32 </a:t>
            </a:r>
            <a:r>
              <a:rPr lang="ko-KR" altLang="en-US" dirty="0"/>
              <a:t> </a:t>
            </a:r>
            <a:r>
              <a:rPr lang="ko-KR" altLang="en-US" dirty="0" smtClean="0"/>
              <a:t>이 공식을 기준으로 연속적인 배열을 </a:t>
            </a:r>
            <a:r>
              <a:rPr lang="en-US" altLang="ko-KR" dirty="0" smtClean="0"/>
              <a:t>loop </a:t>
            </a:r>
            <a:r>
              <a:rPr lang="ko-KR" altLang="en-US" dirty="0" smtClean="0"/>
              <a:t>문 없이 계산</a:t>
            </a:r>
            <a:endParaRPr lang="en-US" altLang="ko-KR" dirty="0"/>
          </a:p>
        </p:txBody>
      </p:sp>
      <p:sp>
        <p:nvSpPr>
          <p:cNvPr id="16" name="직사각형 15"/>
          <p:cNvSpPr/>
          <p:nvPr/>
        </p:nvSpPr>
        <p:spPr>
          <a:xfrm>
            <a:off x="899592" y="3885148"/>
            <a:ext cx="2304256" cy="504056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5868144" y="4026703"/>
            <a:ext cx="23762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 </a:t>
            </a:r>
            <a:r>
              <a:rPr lang="en-US" altLang="ko-KR" dirty="0" err="1" smtClean="0"/>
              <a:t>ndarray</a:t>
            </a:r>
            <a:r>
              <a:rPr lang="en-US" altLang="ko-KR" dirty="0" smtClean="0"/>
              <a:t> </a:t>
            </a:r>
            <a:r>
              <a:rPr lang="ko-KR" altLang="en-US" dirty="0" smtClean="0"/>
              <a:t>특징은  </a:t>
            </a:r>
            <a:r>
              <a:rPr lang="en-US" altLang="ko-KR" dirty="0" smtClean="0"/>
              <a:t>array </a:t>
            </a:r>
            <a:r>
              <a:rPr lang="ko-KR" altLang="en-US" dirty="0" smtClean="0"/>
              <a:t>원소 만큼 자동으로 순환 계산해서 </a:t>
            </a:r>
            <a:r>
              <a:rPr lang="en-US" altLang="ko-KR" dirty="0" err="1" smtClean="0"/>
              <a:t>ndarray</a:t>
            </a:r>
            <a:r>
              <a:rPr lang="ko-KR" altLang="en-US" dirty="0" smtClean="0"/>
              <a:t>로 반환함</a:t>
            </a:r>
            <a:endParaRPr lang="ko-KR" altLang="en-US" dirty="0"/>
          </a:p>
        </p:txBody>
      </p:sp>
      <p:cxnSp>
        <p:nvCxnSpPr>
          <p:cNvPr id="19" name="직선 화살표 연결선 18"/>
          <p:cNvCxnSpPr>
            <a:stCxn id="16" idx="3"/>
            <a:endCxn id="17" idx="1"/>
          </p:cNvCxnSpPr>
          <p:nvPr/>
        </p:nvCxnSpPr>
        <p:spPr>
          <a:xfrm>
            <a:off x="3203848" y="4137176"/>
            <a:ext cx="2664296" cy="48969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0850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최대값</a:t>
            </a:r>
            <a:r>
              <a:rPr lang="en-US" altLang="ko-KR" dirty="0" smtClean="0"/>
              <a:t>/</a:t>
            </a:r>
            <a:r>
              <a:rPr lang="ko-KR" altLang="en-US" dirty="0" smtClean="0"/>
              <a:t>최소값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 값이 최대값</a:t>
            </a:r>
            <a:r>
              <a:rPr lang="en-US" altLang="ko-KR" dirty="0" smtClean="0"/>
              <a:t>/</a:t>
            </a:r>
            <a:r>
              <a:rPr lang="ko-KR" altLang="en-US" dirty="0" err="1" smtClean="0"/>
              <a:t>최소값를</a:t>
            </a:r>
            <a:r>
              <a:rPr lang="ko-KR" altLang="en-US" dirty="0" smtClean="0"/>
              <a:t> 구하거나 값의 최대값과 최소값의 인덱스를 구함</a:t>
            </a:r>
            <a:endParaRPr lang="en-US" altLang="ko-KR" dirty="0"/>
          </a:p>
        </p:txBody>
      </p:sp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3284984"/>
            <a:ext cx="3726557" cy="297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150</a:t>
            </a:fld>
            <a:endParaRPr lang="ko-KR" altLang="en-US"/>
          </a:p>
        </p:txBody>
      </p:sp>
      <p:pic>
        <p:nvPicPr>
          <p:cNvPr id="2723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212976"/>
            <a:ext cx="3744415" cy="30438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77494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Shape </a:t>
            </a:r>
            <a:r>
              <a:rPr lang="ko-KR" altLang="en-US" dirty="0" smtClean="0"/>
              <a:t>조정 함수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5230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Flatten/ravel </a:t>
            </a:r>
            <a:r>
              <a:rPr lang="ko-KR" altLang="en-US" dirty="0" err="1" smtClean="0"/>
              <a:t>메소</a:t>
            </a:r>
            <a:r>
              <a:rPr lang="ko-KR" altLang="en-US" dirty="0" err="1"/>
              <a:t>드</a:t>
            </a:r>
            <a:r>
              <a:rPr lang="ko-KR" altLang="en-US" dirty="0" err="1" smtClean="0"/>
              <a:t>의</a:t>
            </a:r>
            <a:r>
              <a:rPr lang="ko-KR" altLang="en-US" dirty="0" smtClean="0"/>
              <a:t> 차이</a:t>
            </a:r>
            <a:r>
              <a:rPr lang="en-US" altLang="ko-KR" dirty="0" smtClean="0"/>
              <a:t>: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Flatten </a:t>
            </a:r>
            <a:r>
              <a:rPr lang="ko-KR" altLang="en-US" dirty="0" err="1" smtClean="0"/>
              <a:t>메소드는</a:t>
            </a:r>
            <a:r>
              <a:rPr lang="ko-KR" altLang="en-US" dirty="0" smtClean="0"/>
              <a:t> 하나의 별도의 새로운 객체를 만들기 위해  </a:t>
            </a:r>
            <a:r>
              <a:rPr lang="en-US" altLang="ko-KR" dirty="0" smtClean="0"/>
              <a:t>copy </a:t>
            </a:r>
            <a:r>
              <a:rPr lang="ko-KR" altLang="en-US" dirty="0" smtClean="0"/>
              <a:t>연산을 사용하지만  </a:t>
            </a:r>
            <a:r>
              <a:rPr lang="en-US" altLang="ko-KR" dirty="0" smtClean="0"/>
              <a:t>ravel</a:t>
            </a:r>
            <a:r>
              <a:rPr lang="ko-KR" altLang="en-US" dirty="0" smtClean="0"/>
              <a:t>은 </a:t>
            </a:r>
            <a:r>
              <a:rPr lang="en-US" altLang="ko-KR" dirty="0" smtClean="0"/>
              <a:t>view</a:t>
            </a:r>
            <a:r>
              <a:rPr lang="ko-KR" altLang="en-US" dirty="0" smtClean="0"/>
              <a:t>만 제공하므로 갱신하면 기존 </a:t>
            </a:r>
            <a:r>
              <a:rPr lang="en-US" altLang="ko-KR" dirty="0" err="1" smtClean="0"/>
              <a:t>ndarray</a:t>
            </a:r>
            <a:r>
              <a:rPr lang="ko-KR" altLang="en-US" smtClean="0"/>
              <a:t>가 변경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152</a:t>
            </a:fld>
            <a:endParaRPr lang="ko-KR" altLang="en-US"/>
          </a:p>
        </p:txBody>
      </p:sp>
      <p:pic>
        <p:nvPicPr>
          <p:cNvPr id="274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7397" y="3284984"/>
            <a:ext cx="3514725" cy="27550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01258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Flatten/ravel </a:t>
            </a:r>
            <a:r>
              <a:rPr lang="ko-KR" altLang="en-US" dirty="0" err="1" smtClean="0"/>
              <a:t>메소드</a:t>
            </a:r>
            <a:r>
              <a:rPr lang="en-US" altLang="ko-KR" dirty="0" smtClean="0"/>
              <a:t>: order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다차원에서 </a:t>
            </a:r>
            <a:r>
              <a:rPr lang="en-US" altLang="ko-KR" dirty="0" smtClean="0"/>
              <a:t>flat</a:t>
            </a:r>
            <a:r>
              <a:rPr lang="ko-KR" altLang="en-US" dirty="0" smtClean="0"/>
              <a:t>으로 처리시 </a:t>
            </a:r>
            <a:r>
              <a:rPr lang="en-US" altLang="ko-KR" dirty="0" smtClean="0"/>
              <a:t>order</a:t>
            </a:r>
            <a:r>
              <a:rPr lang="ko-KR" altLang="en-US" dirty="0" smtClean="0"/>
              <a:t>로 </a:t>
            </a:r>
            <a:r>
              <a:rPr lang="en-US" altLang="ko-KR" dirty="0" smtClean="0"/>
              <a:t>c</a:t>
            </a:r>
            <a:r>
              <a:rPr lang="ko-KR" altLang="en-US" dirty="0" smtClean="0"/>
              <a:t>언어타입과 </a:t>
            </a:r>
            <a:r>
              <a:rPr lang="en-US" altLang="ko-KR" dirty="0" err="1" smtClean="0"/>
              <a:t>fortran</a:t>
            </a:r>
            <a:r>
              <a:rPr lang="en-US" altLang="ko-KR" dirty="0" smtClean="0"/>
              <a:t> </a:t>
            </a:r>
            <a:r>
              <a:rPr lang="ko-KR" altLang="en-US" dirty="0" smtClean="0"/>
              <a:t>언어타입으로 표현 가능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153</a:t>
            </a:fld>
            <a:endParaRPr lang="ko-KR" altLang="en-US"/>
          </a:p>
        </p:txBody>
      </p:sp>
      <p:pic>
        <p:nvPicPr>
          <p:cNvPr id="275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2924944"/>
            <a:ext cx="3419475" cy="30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86417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ko-KR" dirty="0"/>
              <a:t>reshape</a:t>
            </a:r>
            <a:r>
              <a:rPr lang="en-US" altLang="ko-KR" dirty="0" smtClean="0"/>
              <a:t> </a:t>
            </a:r>
            <a:r>
              <a:rPr lang="ko-KR" altLang="en-US" dirty="0" smtClean="0"/>
              <a:t>함수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70536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reshape(a</a:t>
            </a:r>
            <a:r>
              <a:rPr lang="en-US" altLang="ko-KR" dirty="0"/>
              <a:t>, </a:t>
            </a:r>
            <a:r>
              <a:rPr lang="en-US" altLang="ko-KR" dirty="0" err="1"/>
              <a:t>newshape</a:t>
            </a:r>
            <a:r>
              <a:rPr lang="en-US" altLang="ko-KR" dirty="0"/>
              <a:t>, order='C</a:t>
            </a:r>
            <a:r>
              <a:rPr lang="en-US" altLang="ko-KR" dirty="0" smtClean="0"/>
              <a:t>')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a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array-like, </a:t>
            </a:r>
            <a:r>
              <a:rPr lang="en-US" altLang="ko-KR" dirty="0" err="1" smtClean="0"/>
              <a:t>newshape</a:t>
            </a:r>
            <a:r>
              <a:rPr lang="ko-KR" altLang="en-US" dirty="0" smtClean="0"/>
              <a:t>는 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, tuple, </a:t>
            </a:r>
          </a:p>
          <a:p>
            <a:pPr marL="457200" lvl="1" indent="0" fontAlgn="base">
              <a:buNone/>
            </a:pPr>
            <a:r>
              <a:rPr lang="en-US" altLang="ko-KR" dirty="0" smtClean="0"/>
              <a:t>order</a:t>
            </a:r>
            <a:r>
              <a:rPr lang="ko-KR" altLang="en-US" dirty="0" smtClean="0"/>
              <a:t>는</a:t>
            </a:r>
            <a:r>
              <a:rPr lang="en-US" altLang="ko-KR" dirty="0" smtClean="0"/>
              <a:t>'C</a:t>
            </a:r>
            <a:r>
              <a:rPr lang="en-US" altLang="ko-KR" dirty="0"/>
              <a:t>', 'F', </a:t>
            </a:r>
            <a:r>
              <a:rPr lang="en-US" altLang="ko-KR" dirty="0" smtClean="0"/>
              <a:t>'A‘</a:t>
            </a:r>
            <a:r>
              <a:rPr lang="ko-KR" altLang="en-US" dirty="0" smtClean="0"/>
              <a:t>로 처리</a:t>
            </a:r>
            <a:endParaRPr lang="en-US" altLang="ko-KR" dirty="0"/>
          </a:p>
          <a:p>
            <a:pPr marL="457200" lvl="1" indent="0" fontAlgn="base">
              <a:buNone/>
            </a:pPr>
            <a:endParaRPr lang="en-US" altLang="ko-KR" dirty="0"/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2996952"/>
            <a:ext cx="3894990" cy="361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7554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ko-KR" dirty="0"/>
              <a:t>concatenate</a:t>
            </a:r>
            <a:r>
              <a:rPr lang="en-US" altLang="ko-KR" dirty="0" smtClean="0"/>
              <a:t> 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: 1</a:t>
            </a:r>
            <a:r>
              <a:rPr lang="ko-KR" altLang="en-US" dirty="0" smtClean="0"/>
              <a:t>차원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057288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/>
              <a:t>concatenate((a1, a2, ...), </a:t>
            </a:r>
            <a:r>
              <a:rPr lang="en-US" altLang="ko-KR" dirty="0" smtClean="0"/>
              <a:t>axis=0)</a:t>
            </a:r>
            <a:r>
              <a:rPr lang="ko-KR" altLang="en-US" dirty="0" smtClean="0"/>
              <a:t>로 </a:t>
            </a:r>
            <a:r>
              <a:rPr lang="en-US" altLang="ko-KR" dirty="0" smtClean="0"/>
              <a:t>array</a:t>
            </a:r>
            <a:r>
              <a:rPr lang="ko-KR" altLang="en-US" dirty="0" smtClean="0"/>
              <a:t>를 연결</a:t>
            </a:r>
            <a:endParaRPr lang="en-US" altLang="ko-KR" dirty="0"/>
          </a:p>
        </p:txBody>
      </p:sp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3356992"/>
            <a:ext cx="3744416" cy="179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874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ko-KR" dirty="0"/>
              <a:t>concatenate</a:t>
            </a:r>
            <a:r>
              <a:rPr lang="en-US" altLang="ko-KR" dirty="0" smtClean="0"/>
              <a:t> 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: n</a:t>
            </a:r>
            <a:r>
              <a:rPr lang="ko-KR" altLang="en-US" dirty="0" smtClean="0"/>
              <a:t>차원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057288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/>
              <a:t>concatenate((a1, a2, ...), </a:t>
            </a:r>
            <a:r>
              <a:rPr lang="en-US" altLang="ko-KR" dirty="0" smtClean="0"/>
              <a:t>axis=0)</a:t>
            </a:r>
            <a:r>
              <a:rPr lang="ko-KR" altLang="en-US" dirty="0" smtClean="0"/>
              <a:t>로 </a:t>
            </a:r>
            <a:r>
              <a:rPr lang="en-US" altLang="ko-KR" dirty="0" smtClean="0"/>
              <a:t>array</a:t>
            </a:r>
            <a:r>
              <a:rPr lang="ko-KR" altLang="en-US" dirty="0" smtClean="0"/>
              <a:t>를 연결</a:t>
            </a:r>
            <a:endParaRPr lang="en-US" altLang="ko-KR" dirty="0"/>
          </a:p>
        </p:txBody>
      </p:sp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2780928"/>
            <a:ext cx="3384376" cy="36614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7653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ko-KR" dirty="0" smtClean="0"/>
              <a:t>np.newaxis </a:t>
            </a:r>
            <a:r>
              <a:rPr lang="ko-KR" altLang="en-US" dirty="0" smtClean="0"/>
              <a:t>변수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417328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fr-FR" altLang="ko-KR" dirty="0" smtClean="0"/>
              <a:t>np.newaxis </a:t>
            </a:r>
            <a:r>
              <a:rPr lang="ko-KR" altLang="en-US" dirty="0" smtClean="0"/>
              <a:t>변수는 </a:t>
            </a:r>
            <a:r>
              <a:rPr lang="en-US" altLang="ko-KR" dirty="0" smtClean="0"/>
              <a:t>slice </a:t>
            </a:r>
            <a:r>
              <a:rPr lang="ko-KR" altLang="en-US" dirty="0" smtClean="0"/>
              <a:t>처리와 같이 사용해서 축을 바꿈 </a:t>
            </a:r>
            <a:r>
              <a:rPr lang="en-US" altLang="ko-KR" dirty="0" smtClean="0"/>
              <a:t>1</a:t>
            </a:r>
            <a:r>
              <a:rPr lang="ko-KR" altLang="en-US" dirty="0" smtClean="0"/>
              <a:t>행 배열은 </a:t>
            </a:r>
            <a:r>
              <a:rPr lang="en-US" altLang="ko-KR" dirty="0" smtClean="0"/>
              <a:t>1</a:t>
            </a:r>
            <a:r>
              <a:rPr lang="ko-KR" altLang="en-US" dirty="0" smtClean="0"/>
              <a:t>열 배열로 </a:t>
            </a:r>
            <a:r>
              <a:rPr lang="en-US" altLang="ko-KR" dirty="0" smtClean="0"/>
              <a:t>2</a:t>
            </a:r>
            <a:r>
              <a:rPr lang="ko-KR" altLang="en-US" dirty="0" smtClean="0"/>
              <a:t>행</a:t>
            </a:r>
            <a:r>
              <a:rPr lang="en-US" altLang="ko-KR" dirty="0" smtClean="0"/>
              <a:t>3</a:t>
            </a:r>
            <a:r>
              <a:rPr lang="ko-KR" altLang="en-US" dirty="0" smtClean="0"/>
              <a:t>열 배열은 </a:t>
            </a:r>
            <a:r>
              <a:rPr lang="en-US" altLang="ko-KR" dirty="0" smtClean="0"/>
              <a:t>3</a:t>
            </a:r>
            <a:r>
              <a:rPr lang="ko-KR" altLang="en-US" dirty="0" smtClean="0"/>
              <a:t>행</a:t>
            </a:r>
            <a:r>
              <a:rPr lang="en-US" altLang="ko-KR" dirty="0" smtClean="0"/>
              <a:t>2</a:t>
            </a:r>
            <a:r>
              <a:rPr lang="ko-KR" altLang="en-US" dirty="0" smtClean="0"/>
              <a:t>열 배열로 변환</a:t>
            </a:r>
            <a:endParaRPr lang="en-US" altLang="ko-KR" dirty="0"/>
          </a:p>
        </p:txBody>
      </p:sp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3140968"/>
            <a:ext cx="3456384" cy="313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4438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tile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A </a:t>
            </a:r>
            <a:r>
              <a:rPr lang="ko-KR" altLang="en-US" dirty="0" smtClean="0"/>
              <a:t>배열에 대한 </a:t>
            </a:r>
            <a:r>
              <a:rPr lang="en-US" altLang="ko-KR" dirty="0" smtClean="0"/>
              <a:t>Reps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axis </a:t>
            </a:r>
            <a:r>
              <a:rPr lang="ko-KR" altLang="en-US" dirty="0" smtClean="0"/>
              <a:t>축에 따른 반복을 표시</a:t>
            </a:r>
            <a:endParaRPr lang="en-US" altLang="ko-KR" dirty="0" smtClean="0"/>
          </a:p>
          <a:p>
            <a:pPr marL="457200" lvl="1" indent="0" fontAlgn="base">
              <a:buNone/>
            </a:pPr>
            <a:r>
              <a:rPr lang="en-US" altLang="ko-KR" dirty="0" err="1"/>
              <a:t>numpy.tile</a:t>
            </a:r>
            <a:r>
              <a:rPr lang="en-US" altLang="ko-KR" dirty="0"/>
              <a:t>(A, reps)</a:t>
            </a:r>
          </a:p>
          <a:p>
            <a:pPr marL="457200" lvl="1" indent="0" fontAlgn="base">
              <a:buNone/>
            </a:pPr>
            <a:endParaRPr lang="en-US" altLang="ko-KR" dirty="0"/>
          </a:p>
        </p:txBody>
      </p:sp>
      <p:sp>
        <p:nvSpPr>
          <p:cNvPr id="6" name="직사각형 5"/>
          <p:cNvSpPr/>
          <p:nvPr/>
        </p:nvSpPr>
        <p:spPr>
          <a:xfrm>
            <a:off x="1134074" y="2924944"/>
            <a:ext cx="3941982" cy="16561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/>
              <a:t>x </a:t>
            </a:r>
            <a:r>
              <a:rPr lang="en-US" altLang="ko-KR" dirty="0"/>
              <a:t>= </a:t>
            </a:r>
            <a:r>
              <a:rPr lang="en-US" altLang="ko-KR" dirty="0" err="1"/>
              <a:t>np.array</a:t>
            </a:r>
            <a:r>
              <a:rPr lang="en-US" altLang="ko-KR" dirty="0"/>
              <a:t>([ [1, 2], [3, 4]]) </a:t>
            </a:r>
            <a:endParaRPr lang="en-US" altLang="ko-KR" dirty="0" smtClean="0"/>
          </a:p>
          <a:p>
            <a:r>
              <a:rPr lang="en-US" altLang="ko-KR" dirty="0" err="1" smtClean="0"/>
              <a:t>np.tile</a:t>
            </a:r>
            <a:r>
              <a:rPr lang="en-US" altLang="ko-KR" dirty="0" smtClean="0"/>
              <a:t>(x</a:t>
            </a:r>
            <a:r>
              <a:rPr lang="en-US" altLang="ko-KR" dirty="0"/>
              <a:t>, (3,4))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71600" y="5013175"/>
            <a:ext cx="51125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 smtClean="0"/>
              <a:t>Reps</a:t>
            </a:r>
            <a:r>
              <a:rPr lang="ko-KR" altLang="en-US" dirty="0" smtClean="0"/>
              <a:t>가 스칼라 값은 배수만큼 증가</a:t>
            </a: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en-US" altLang="ko-KR" dirty="0" smtClean="0"/>
              <a:t>Reps</a:t>
            </a:r>
            <a:r>
              <a:rPr lang="ko-KR" altLang="en-US" dirty="0" smtClean="0"/>
              <a:t>가 </a:t>
            </a:r>
            <a:r>
              <a:rPr lang="ko-KR" altLang="en-US" dirty="0" err="1" smtClean="0"/>
              <a:t>벡터값</a:t>
            </a:r>
            <a:r>
              <a:rPr lang="ko-KR" altLang="en-US" dirty="0" smtClean="0"/>
              <a:t> 일 경우 행과 열에 따라 추가</a:t>
            </a:r>
            <a:endParaRPr lang="ko-KR" altLang="en-US" dirty="0"/>
          </a:p>
        </p:txBody>
      </p:sp>
      <p:pic>
        <p:nvPicPr>
          <p:cNvPr id="20482" name="Picture 2" descr="Illustrating the way of working of the tile metho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2564904"/>
            <a:ext cx="2886075" cy="2257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0522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Tile </a:t>
            </a:r>
            <a:r>
              <a:rPr lang="ko-KR" altLang="en-US" dirty="0" smtClean="0"/>
              <a:t>함수를 이용해서 </a:t>
            </a:r>
            <a:r>
              <a:rPr lang="en-US" altLang="ko-KR" dirty="0" err="1" smtClean="0"/>
              <a:t>array_like</a:t>
            </a:r>
            <a:r>
              <a:rPr lang="ko-KR" altLang="en-US" dirty="0" smtClean="0"/>
              <a:t>를 모형에 따라</a:t>
            </a:r>
            <a:r>
              <a:rPr lang="en-US" altLang="ko-KR" dirty="0" err="1" smtClean="0"/>
              <a:t>ndarray</a:t>
            </a:r>
            <a:r>
              <a:rPr lang="ko-KR" altLang="en-US" dirty="0" smtClean="0"/>
              <a:t>로 변환</a:t>
            </a:r>
            <a:endParaRPr lang="en-US" altLang="ko-KR" dirty="0"/>
          </a:p>
        </p:txBody>
      </p:sp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Array_like</a:t>
            </a:r>
            <a:r>
              <a:rPr lang="ko-KR" altLang="en-US" dirty="0" smtClean="0"/>
              <a:t>를 </a:t>
            </a:r>
            <a:r>
              <a:rPr lang="en-US" altLang="ko-KR" dirty="0" err="1" smtClean="0"/>
              <a:t>ndarray</a:t>
            </a:r>
            <a:r>
              <a:rPr lang="ko-KR" altLang="en-US" dirty="0" smtClean="0"/>
              <a:t>로 변환</a:t>
            </a:r>
            <a:endParaRPr lang="ko-KR" altLang="en-US" dirty="0"/>
          </a:p>
        </p:txBody>
      </p:sp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3212976"/>
            <a:ext cx="3384376" cy="298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361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</a:t>
            </a:r>
            <a:r>
              <a:rPr lang="en-US" altLang="ko-KR" dirty="0" smtClean="0"/>
              <a:t>ist</a:t>
            </a:r>
            <a:r>
              <a:rPr lang="ko-KR" altLang="en-US" dirty="0" smtClean="0"/>
              <a:t>와 </a:t>
            </a:r>
            <a:r>
              <a:rPr lang="en-US" altLang="ko-KR" dirty="0" err="1" smtClean="0"/>
              <a:t>ndarray</a:t>
            </a:r>
            <a:r>
              <a:rPr lang="en-US" altLang="ko-KR" dirty="0" smtClean="0"/>
              <a:t> </a:t>
            </a:r>
            <a:r>
              <a:rPr lang="ko-KR" altLang="en-US" dirty="0" smtClean="0"/>
              <a:t>계산 성능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55576" y="1628800"/>
            <a:ext cx="770485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err="1" smtClean="0"/>
              <a:t>numpy.ndarray</a:t>
            </a:r>
            <a:r>
              <a:rPr lang="ko-KR" altLang="en-US" sz="2800" dirty="0" smtClean="0"/>
              <a:t>로 계산시 </a:t>
            </a:r>
            <a:r>
              <a:rPr lang="en-US" altLang="ko-KR" sz="2800" dirty="0" smtClean="0"/>
              <a:t>python list </a:t>
            </a:r>
            <a:r>
              <a:rPr lang="ko-KR" altLang="en-US" sz="2800" dirty="0" smtClean="0"/>
              <a:t>타입에 비해 계산 속도가 빠름</a:t>
            </a:r>
            <a:endParaRPr lang="ko-KR" altLang="en-US" sz="28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16</a:t>
            </a:fld>
            <a:endParaRPr lang="ko-KR" altLang="en-US"/>
          </a:p>
        </p:txBody>
      </p:sp>
      <p:pic>
        <p:nvPicPr>
          <p:cNvPr id="3829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780928"/>
            <a:ext cx="4724400" cy="3888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297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5433941"/>
            <a:ext cx="3457575" cy="74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724128" y="3356992"/>
            <a:ext cx="26642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배열을 </a:t>
            </a:r>
            <a:r>
              <a:rPr lang="en-US" altLang="ko-KR" dirty="0" smtClean="0"/>
              <a:t>c</a:t>
            </a:r>
            <a:r>
              <a:rPr lang="ko-KR" altLang="en-US" dirty="0" smtClean="0"/>
              <a:t>언어처럼 관리하므로 별도의 </a:t>
            </a:r>
            <a:r>
              <a:rPr lang="en-US" altLang="ko-KR" dirty="0" smtClean="0"/>
              <a:t>index</a:t>
            </a:r>
            <a:r>
              <a:rPr lang="ko-KR" altLang="en-US" dirty="0" smtClean="0"/>
              <a:t>를 구성하지 않으므로 계산속도 빠름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4333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row_stack</a:t>
            </a:r>
            <a:r>
              <a:rPr lang="ko-KR" altLang="en-US" dirty="0" smtClean="0"/>
              <a:t>함수는 </a:t>
            </a:r>
            <a:r>
              <a:rPr lang="en-US" altLang="ko-KR" dirty="0" smtClean="0"/>
              <a:t>row</a:t>
            </a:r>
            <a:r>
              <a:rPr lang="ko-KR" altLang="en-US" dirty="0" smtClean="0"/>
              <a:t>단위로 통합하고 </a:t>
            </a:r>
            <a:r>
              <a:rPr lang="en-US" altLang="ko-KR" dirty="0" err="1" smtClean="0"/>
              <a:t>column_stack</a:t>
            </a:r>
            <a:r>
              <a:rPr lang="ko-KR" altLang="en-US" dirty="0" smtClean="0"/>
              <a:t>함수는 </a:t>
            </a:r>
            <a:r>
              <a:rPr lang="en-US" altLang="ko-KR" dirty="0" smtClean="0"/>
              <a:t>column </a:t>
            </a:r>
            <a:r>
              <a:rPr lang="ko-KR" altLang="en-US" dirty="0" smtClean="0"/>
              <a:t>단위로 통합</a:t>
            </a:r>
            <a:endParaRPr lang="en-US" altLang="ko-KR" dirty="0"/>
          </a:p>
        </p:txBody>
      </p:sp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row/column stack 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: 1</a:t>
            </a:r>
            <a:endParaRPr lang="ko-KR" altLang="en-US" dirty="0"/>
          </a:p>
        </p:txBody>
      </p:sp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3212976"/>
            <a:ext cx="3038475" cy="270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9217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/>
              <a:t>Column_stack</a:t>
            </a:r>
            <a:r>
              <a:rPr lang="ko-KR" altLang="en-US" dirty="0"/>
              <a:t>은 행은 그대로이고 열이 추가</a:t>
            </a:r>
          </a:p>
          <a:p>
            <a:pPr marL="457200" lvl="1" indent="0" fontAlgn="base">
              <a:buNone/>
            </a:pPr>
            <a:r>
              <a:rPr lang="en-US" altLang="ko-KR" dirty="0" err="1"/>
              <a:t>Row_stack</a:t>
            </a:r>
            <a:r>
              <a:rPr lang="ko-KR" altLang="en-US" dirty="0"/>
              <a:t>은 열은 그대로이고 행의 추가</a:t>
            </a:r>
          </a:p>
        </p:txBody>
      </p:sp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row/column stack 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: 2</a:t>
            </a:r>
            <a:endParaRPr lang="ko-KR" altLang="en-US" dirty="0"/>
          </a:p>
        </p:txBody>
      </p:sp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6423" y="3447053"/>
            <a:ext cx="3286125" cy="227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2452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nonzero </a:t>
            </a:r>
            <a:r>
              <a:rPr lang="ko-KR" altLang="en-US" dirty="0" smtClean="0"/>
              <a:t>확인 함수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count_nonzero</a:t>
            </a:r>
            <a:r>
              <a:rPr lang="en-US" altLang="ko-KR" dirty="0" smtClean="0"/>
              <a:t> </a:t>
            </a:r>
            <a:r>
              <a:rPr lang="ko-KR" altLang="en-US" dirty="0" smtClean="0"/>
              <a:t>함수를 이용해서 개수 확인 및 </a:t>
            </a:r>
            <a:r>
              <a:rPr lang="en-US" altLang="ko-KR" dirty="0" err="1" smtClean="0"/>
              <a:t>flatnonzero</a:t>
            </a:r>
            <a:r>
              <a:rPr lang="en-US" altLang="ko-KR" dirty="0" smtClean="0"/>
              <a:t> </a:t>
            </a:r>
            <a:r>
              <a:rPr lang="ko-KR" altLang="en-US" dirty="0" smtClean="0"/>
              <a:t>함수를 이용해서 인덱스를 식별</a:t>
            </a:r>
            <a:endParaRPr lang="en-US" altLang="ko-KR" dirty="0"/>
          </a:p>
        </p:txBody>
      </p:sp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3140968"/>
            <a:ext cx="5524500" cy="297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0260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File </a:t>
            </a:r>
            <a:r>
              <a:rPr lang="ko-KR" altLang="en-US" dirty="0" smtClean="0"/>
              <a:t>처리  함수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0388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save/load : </a:t>
            </a:r>
            <a:r>
              <a:rPr lang="ko-KR" altLang="en-US" dirty="0" smtClean="0"/>
              <a:t>파일 처리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 생성된 </a:t>
            </a:r>
            <a:r>
              <a:rPr lang="en-US" altLang="ko-KR" dirty="0" err="1" smtClean="0"/>
              <a:t>ndarray</a:t>
            </a:r>
            <a:r>
              <a:rPr lang="ko-KR" altLang="en-US" dirty="0" smtClean="0"/>
              <a:t>를 파일에 저장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확장자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nd</a:t>
            </a:r>
            <a:r>
              <a:rPr lang="en-US" altLang="ko-KR" dirty="0" smtClean="0"/>
              <a:t>)</a:t>
            </a:r>
            <a:r>
              <a:rPr lang="ko-KR" altLang="en-US" dirty="0" smtClean="0"/>
              <a:t>했다가 다시 </a:t>
            </a:r>
            <a:r>
              <a:rPr lang="en-US" altLang="ko-KR" dirty="0" smtClean="0"/>
              <a:t>load</a:t>
            </a:r>
            <a:r>
              <a:rPr lang="ko-KR" altLang="en-US" dirty="0" smtClean="0"/>
              <a:t>해서  처리가 가능</a:t>
            </a:r>
            <a:endParaRPr lang="en-US" altLang="ko-KR" dirty="0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5700" y="2924944"/>
            <a:ext cx="6086475" cy="32838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3319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827584" y="908720"/>
            <a:ext cx="7579568" cy="4454624"/>
          </a:xfrm>
        </p:spPr>
        <p:txBody>
          <a:bodyPr>
            <a:normAutofit fontScale="90000"/>
          </a:bodyPr>
          <a:lstStyle/>
          <a:p>
            <a:pPr algn="r"/>
            <a:r>
              <a:rPr lang="en-US" altLang="ko-KR" sz="9600" dirty="0" smtClean="0"/>
              <a:t/>
            </a:r>
            <a:br>
              <a:rPr lang="en-US" altLang="ko-KR" sz="9600" dirty="0" smtClean="0"/>
            </a:br>
            <a:r>
              <a:rPr lang="en-US" altLang="ko-KR" sz="6700" dirty="0" err="1" smtClean="0"/>
              <a:t>numpy</a:t>
            </a:r>
            <a:r>
              <a:rPr lang="en-US" altLang="ko-KR" sz="6700" dirty="0" err="1"/>
              <a:t>.</a:t>
            </a:r>
            <a:r>
              <a:rPr lang="en-US" altLang="ko-KR" sz="6700" dirty="0" err="1" smtClean="0"/>
              <a:t>random</a:t>
            </a:r>
            <a:r>
              <a:rPr lang="en-US" altLang="ko-KR" sz="6700" dirty="0" smtClean="0"/>
              <a:t> </a:t>
            </a:r>
            <a:br>
              <a:rPr lang="en-US" altLang="ko-KR" sz="6700" dirty="0" smtClean="0"/>
            </a:br>
            <a:r>
              <a:rPr lang="en-US" altLang="ko-KR" sz="6700" dirty="0" smtClean="0"/>
              <a:t>array </a:t>
            </a:r>
            <a:br>
              <a:rPr lang="en-US" altLang="ko-KR" sz="6700" dirty="0" smtClean="0"/>
            </a:br>
            <a:r>
              <a:rPr lang="ko-KR" altLang="en-US" sz="6700" dirty="0" smtClean="0"/>
              <a:t>생성하기</a:t>
            </a:r>
            <a:endParaRPr lang="ko-KR" altLang="en-US" sz="67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210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 </a:t>
            </a:r>
            <a:r>
              <a:rPr lang="ko-KR" altLang="en-US" dirty="0" smtClean="0"/>
              <a:t>주요 생성 함수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0672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rand : </a:t>
            </a:r>
            <a:r>
              <a:rPr lang="en-US" altLang="ko-KR" dirty="0"/>
              <a:t>uniform distribution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rand(</a:t>
            </a:r>
            <a:r>
              <a:rPr lang="ko-KR" altLang="en-US" dirty="0" smtClean="0"/>
              <a:t>균등분포</a:t>
            </a:r>
            <a:r>
              <a:rPr lang="en-US" altLang="ko-KR" dirty="0" smtClean="0"/>
              <a:t>)</a:t>
            </a:r>
            <a:r>
              <a:rPr lang="ko-KR" altLang="en-US" dirty="0" smtClean="0"/>
              <a:t>에</a:t>
            </a:r>
            <a:r>
              <a:rPr lang="en-US" altLang="ko-KR" dirty="0" smtClean="0"/>
              <a:t> </a:t>
            </a:r>
            <a:r>
              <a:rPr lang="ko-KR" altLang="en-US" dirty="0" smtClean="0"/>
              <a:t>따라 </a:t>
            </a:r>
            <a:r>
              <a:rPr lang="en-US" altLang="ko-KR" dirty="0" err="1" smtClean="0"/>
              <a:t>ndarray</a:t>
            </a:r>
            <a:r>
              <a:rPr lang="en-US" altLang="ko-KR" dirty="0" smtClean="0"/>
              <a:t> </a:t>
            </a:r>
            <a:r>
              <a:rPr lang="ko-KR" altLang="en-US" dirty="0" smtClean="0"/>
              <a:t>를 생성 모양이 없을 경우는 </a:t>
            </a:r>
            <a:r>
              <a:rPr lang="en-US" altLang="ko-KR" dirty="0" smtClean="0"/>
              <a:t>scalar </a:t>
            </a:r>
            <a:r>
              <a:rPr lang="ko-KR" altLang="en-US" dirty="0" smtClean="0"/>
              <a:t>값을 생성</a:t>
            </a:r>
            <a:endParaRPr lang="en-US" altLang="ko-KR" dirty="0"/>
          </a:p>
        </p:txBody>
      </p:sp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680" y="2852936"/>
            <a:ext cx="3371280" cy="313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18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2492896"/>
            <a:ext cx="3552825" cy="403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7231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 </a:t>
            </a:r>
            <a:r>
              <a:rPr lang="en-US" altLang="ko-KR" dirty="0" err="1" smtClean="0"/>
              <a:t>randn</a:t>
            </a:r>
            <a:r>
              <a:rPr lang="en-US" altLang="ko-KR" dirty="0" smtClean="0"/>
              <a:t> : </a:t>
            </a:r>
            <a:r>
              <a:rPr lang="en-US" altLang="ko-KR" sz="3600" dirty="0"/>
              <a:t>"standard </a:t>
            </a:r>
            <a:r>
              <a:rPr lang="en-US" altLang="ko-KR" sz="3600" dirty="0" err="1" smtClean="0"/>
              <a:t>normal"distribution</a:t>
            </a:r>
            <a:r>
              <a:rPr lang="en-US" altLang="ko-KR" sz="3600" dirty="0" smtClean="0"/>
              <a:t> </a:t>
            </a:r>
            <a:endParaRPr lang="ko-KR" altLang="en-US" sz="3600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randn</a:t>
            </a:r>
            <a:r>
              <a:rPr lang="en-US" altLang="ko-KR" dirty="0" smtClean="0"/>
              <a:t>(</a:t>
            </a:r>
            <a:r>
              <a:rPr lang="ko-KR" altLang="en-US" dirty="0" smtClean="0"/>
              <a:t>정규분포</a:t>
            </a:r>
            <a:r>
              <a:rPr lang="en-US" altLang="ko-KR" dirty="0" smtClean="0"/>
              <a:t>)</a:t>
            </a:r>
            <a:r>
              <a:rPr lang="ko-KR" altLang="en-US" dirty="0" smtClean="0"/>
              <a:t>에</a:t>
            </a:r>
            <a:r>
              <a:rPr lang="en-US" altLang="ko-KR" dirty="0" smtClean="0"/>
              <a:t> </a:t>
            </a:r>
            <a:r>
              <a:rPr lang="ko-KR" altLang="en-US" dirty="0" smtClean="0"/>
              <a:t>따라 </a:t>
            </a:r>
            <a:r>
              <a:rPr lang="en-US" altLang="ko-KR" dirty="0" err="1" smtClean="0"/>
              <a:t>ndarray</a:t>
            </a:r>
            <a:r>
              <a:rPr lang="en-US" altLang="ko-KR" dirty="0" smtClean="0"/>
              <a:t> </a:t>
            </a:r>
            <a:r>
              <a:rPr lang="ko-KR" altLang="en-US" dirty="0" smtClean="0"/>
              <a:t>를 생성 모양이 없을 경우는 </a:t>
            </a:r>
            <a:r>
              <a:rPr lang="en-US" altLang="ko-KR" dirty="0" smtClean="0"/>
              <a:t>scalar </a:t>
            </a:r>
            <a:r>
              <a:rPr lang="ko-KR" altLang="en-US" dirty="0" smtClean="0"/>
              <a:t>값을 생성</a:t>
            </a:r>
            <a:endParaRPr lang="en-US" altLang="ko-KR" dirty="0"/>
          </a:p>
        </p:txBody>
      </p:sp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7" y="2780928"/>
            <a:ext cx="3960439" cy="37821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0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2780928"/>
            <a:ext cx="3528392" cy="37821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1044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</a:t>
            </a:r>
            <a:r>
              <a:rPr lang="en-US" altLang="ko-KR" dirty="0" err="1" smtClean="0"/>
              <a:t>randint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489336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/>
              <a:t>randint</a:t>
            </a:r>
            <a:r>
              <a:rPr lang="en-US" altLang="ko-KR" dirty="0"/>
              <a:t>(low, high=None, size=None</a:t>
            </a:r>
            <a:r>
              <a:rPr lang="en-US" altLang="ko-KR" dirty="0" smtClean="0"/>
              <a:t>)</a:t>
            </a:r>
            <a:r>
              <a:rPr lang="ko-KR" altLang="en-US" dirty="0" smtClean="0"/>
              <a:t>는 </a:t>
            </a:r>
            <a:r>
              <a:rPr lang="ko-KR" altLang="en-US" dirty="0" err="1" smtClean="0"/>
              <a:t>최저값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최고값</a:t>
            </a:r>
            <a:r>
              <a:rPr lang="en-US" altLang="ko-KR" dirty="0" smtClean="0"/>
              <a:t>-1, </a:t>
            </a:r>
            <a:r>
              <a:rPr lang="ko-KR" altLang="en-US" dirty="0" smtClean="0"/>
              <a:t>총 길이 인자를 넣어 </a:t>
            </a:r>
            <a:r>
              <a:rPr lang="en-US" altLang="ko-KR" dirty="0" err="1" smtClean="0"/>
              <a:t>ndarray</a:t>
            </a:r>
            <a:r>
              <a:rPr lang="ko-KR" altLang="en-US" dirty="0" smtClean="0"/>
              <a:t>로 리턴</a:t>
            </a:r>
            <a:endParaRPr lang="en-US" altLang="ko-KR" dirty="0" smtClean="0"/>
          </a:p>
          <a:p>
            <a:pPr marL="457200" lvl="1" indent="0" fontAlgn="base">
              <a:buNone/>
            </a:pPr>
            <a:r>
              <a:rPr lang="en-US" altLang="ko-KR" dirty="0" smtClean="0"/>
              <a:t>Size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tuple</a:t>
            </a:r>
            <a:r>
              <a:rPr lang="ko-KR" altLang="en-US" dirty="0" smtClean="0"/>
              <a:t>로 </a:t>
            </a:r>
            <a:r>
              <a:rPr lang="ko-KR" altLang="en-US" dirty="0" err="1" smtClean="0"/>
              <a:t>선언시</a:t>
            </a:r>
            <a:r>
              <a:rPr lang="ko-KR" altLang="en-US" dirty="0" smtClean="0"/>
              <a:t> 다차원 생성</a:t>
            </a:r>
            <a:endParaRPr lang="en-US" altLang="ko-KR" dirty="0"/>
          </a:p>
        </p:txBody>
      </p:sp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3" y="3068960"/>
            <a:ext cx="4032448" cy="35802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15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2924944"/>
            <a:ext cx="3648075" cy="3543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8822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err="1" smtClean="0"/>
              <a:t>Ndarray</a:t>
            </a:r>
            <a:r>
              <a:rPr lang="en-US" altLang="ko-KR" dirty="0" smtClean="0"/>
              <a:t> </a:t>
            </a:r>
            <a:r>
              <a:rPr lang="ko-KR" altLang="en-US" dirty="0" smtClean="0"/>
              <a:t>속성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2123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</a:t>
            </a:r>
            <a:r>
              <a:rPr lang="en-US" altLang="ko-KR" dirty="0" err="1" smtClean="0"/>
              <a:t>random_sample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/>
              <a:t> </a:t>
            </a:r>
            <a:r>
              <a:rPr lang="en-US" altLang="ko-KR" dirty="0" err="1"/>
              <a:t>random_sample</a:t>
            </a:r>
            <a:r>
              <a:rPr lang="en-US" altLang="ko-KR" dirty="0"/>
              <a:t>(size=None</a:t>
            </a:r>
            <a:r>
              <a:rPr lang="en-US" altLang="ko-KR" dirty="0" smtClean="0"/>
              <a:t>)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size</a:t>
            </a:r>
            <a:r>
              <a:rPr lang="ko-KR" altLang="en-US" dirty="0" smtClean="0"/>
              <a:t>가 없을 경우는 하나의 값만 생성하고 </a:t>
            </a:r>
            <a:r>
              <a:rPr lang="en-US" altLang="ko-KR" dirty="0" smtClean="0"/>
              <a:t>size</a:t>
            </a:r>
            <a:r>
              <a:rPr lang="ko-KR" altLang="en-US" dirty="0" smtClean="0"/>
              <a:t>를 주면 </a:t>
            </a:r>
            <a:r>
              <a:rPr lang="en-US" altLang="ko-KR" dirty="0" err="1" smtClean="0"/>
              <a:t>ndarray</a:t>
            </a:r>
            <a:r>
              <a:rPr lang="ko-KR" altLang="en-US" dirty="0" smtClean="0"/>
              <a:t>를 생성 </a:t>
            </a:r>
            <a:endParaRPr lang="en-US" altLang="ko-KR" dirty="0"/>
          </a:p>
        </p:txBody>
      </p:sp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852936"/>
            <a:ext cx="4104456" cy="3581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2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2868149"/>
            <a:ext cx="3600400" cy="331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0732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</a:t>
            </a:r>
            <a:r>
              <a:rPr lang="en-US" altLang="ko-KR" dirty="0" err="1" smtClean="0"/>
              <a:t>ranf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/>
              <a:t> </a:t>
            </a:r>
            <a:r>
              <a:rPr lang="en-US" altLang="ko-KR" dirty="0" err="1" smtClean="0"/>
              <a:t>ranf</a:t>
            </a:r>
            <a:r>
              <a:rPr lang="en-US" altLang="ko-KR" dirty="0" smtClean="0"/>
              <a:t>(size=None)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size</a:t>
            </a:r>
            <a:r>
              <a:rPr lang="ko-KR" altLang="en-US" dirty="0" smtClean="0"/>
              <a:t>가 없을 경우는 하나의 값만 생성하고 </a:t>
            </a:r>
            <a:r>
              <a:rPr lang="en-US" altLang="ko-KR" dirty="0" smtClean="0"/>
              <a:t>size</a:t>
            </a:r>
            <a:r>
              <a:rPr lang="ko-KR" altLang="en-US" dirty="0" smtClean="0"/>
              <a:t>를 주면 </a:t>
            </a:r>
            <a:r>
              <a:rPr lang="en-US" altLang="ko-KR" dirty="0" err="1" smtClean="0"/>
              <a:t>ndarray</a:t>
            </a:r>
            <a:r>
              <a:rPr lang="ko-KR" altLang="en-US" dirty="0" smtClean="0"/>
              <a:t>를 생성 </a:t>
            </a:r>
            <a:endParaRPr lang="en-US" altLang="ko-KR" dirty="0"/>
          </a:p>
        </p:txBody>
      </p:sp>
      <p:pic>
        <p:nvPicPr>
          <p:cNvPr id="583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3432245"/>
            <a:ext cx="4838700" cy="2009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336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random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random(size=None)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size</a:t>
            </a:r>
            <a:r>
              <a:rPr lang="ko-KR" altLang="en-US" dirty="0" smtClean="0"/>
              <a:t>가 없을 경우는 하나의 값만 생성하고 </a:t>
            </a:r>
            <a:r>
              <a:rPr lang="en-US" altLang="ko-KR" dirty="0" smtClean="0"/>
              <a:t>size</a:t>
            </a:r>
            <a:r>
              <a:rPr lang="ko-KR" altLang="en-US" dirty="0" smtClean="0"/>
              <a:t>를 주면 </a:t>
            </a:r>
            <a:r>
              <a:rPr lang="en-US" altLang="ko-KR" dirty="0" err="1" smtClean="0"/>
              <a:t>ndarray</a:t>
            </a:r>
            <a:r>
              <a:rPr lang="ko-KR" altLang="en-US" dirty="0" smtClean="0"/>
              <a:t>를 생성 </a:t>
            </a:r>
            <a:endParaRPr lang="en-US" altLang="ko-KR" dirty="0"/>
          </a:p>
        </p:txBody>
      </p:sp>
      <p:pic>
        <p:nvPicPr>
          <p:cNvPr id="573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3429000"/>
            <a:ext cx="4800600" cy="202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0061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Random generator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0506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RandomState</a:t>
            </a:r>
            <a:r>
              <a:rPr lang="en-US" altLang="ko-KR" dirty="0" smtClean="0"/>
              <a:t> : </a:t>
            </a:r>
            <a:r>
              <a:rPr lang="ko-KR" altLang="en-US" dirty="0" smtClean="0"/>
              <a:t>생성</a:t>
            </a:r>
            <a:endParaRPr lang="en-US" altLang="ko-KR" dirty="0"/>
          </a:p>
        </p:txBody>
      </p:sp>
      <p:sp>
        <p:nvSpPr>
          <p:cNvPr id="4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99339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sz="2800" dirty="0" smtClean="0"/>
              <a:t>size</a:t>
            </a:r>
            <a:r>
              <a:rPr lang="ko-KR" altLang="en-US" sz="2800" dirty="0"/>
              <a:t>를 </a:t>
            </a:r>
            <a:r>
              <a:rPr lang="en-US" altLang="ko-KR" sz="2800" dirty="0"/>
              <a:t>argument</a:t>
            </a:r>
            <a:r>
              <a:rPr lang="ko-KR" altLang="en-US" sz="2800" dirty="0"/>
              <a:t>로 취하는데 기본값은 </a:t>
            </a:r>
            <a:r>
              <a:rPr lang="en-US" altLang="ko-KR" sz="2800" dirty="0"/>
              <a:t>None</a:t>
            </a:r>
            <a:r>
              <a:rPr lang="ko-KR" altLang="en-US" sz="2800" dirty="0"/>
              <a:t>이다</a:t>
            </a:r>
            <a:r>
              <a:rPr lang="en-US" altLang="ko-KR" sz="2800" dirty="0"/>
              <a:t>. </a:t>
            </a:r>
            <a:r>
              <a:rPr lang="ko-KR" altLang="en-US" sz="2800" dirty="0"/>
              <a:t>만약 </a:t>
            </a:r>
            <a:r>
              <a:rPr lang="en-US" altLang="ko-KR" sz="2800" dirty="0"/>
              <a:t>size</a:t>
            </a:r>
            <a:r>
              <a:rPr lang="ko-KR" altLang="en-US" sz="2800" dirty="0"/>
              <a:t>가 </a:t>
            </a:r>
            <a:r>
              <a:rPr lang="en-US" altLang="ko-KR" sz="2800" dirty="0"/>
              <a:t>None</a:t>
            </a:r>
            <a:r>
              <a:rPr lang="ko-KR" altLang="en-US" sz="2800" dirty="0"/>
              <a:t>이라면</a:t>
            </a:r>
            <a:r>
              <a:rPr lang="en-US" altLang="ko-KR" sz="2800" dirty="0"/>
              <a:t>, </a:t>
            </a:r>
            <a:r>
              <a:rPr lang="ko-KR" altLang="en-US" sz="2800" dirty="0"/>
              <a:t>하나의 값이 생성되고 반환된다</a:t>
            </a:r>
            <a:r>
              <a:rPr lang="en-US" altLang="ko-KR" sz="2800" dirty="0"/>
              <a:t>. </a:t>
            </a:r>
            <a:r>
              <a:rPr lang="ko-KR" altLang="en-US" sz="2800" dirty="0"/>
              <a:t>만약 </a:t>
            </a:r>
            <a:r>
              <a:rPr lang="en-US" altLang="ko-KR" sz="2800" dirty="0"/>
              <a:t>size</a:t>
            </a:r>
            <a:r>
              <a:rPr lang="ko-KR" altLang="en-US" sz="2800" dirty="0"/>
              <a:t>가 정수라면</a:t>
            </a:r>
            <a:r>
              <a:rPr lang="en-US" altLang="ko-KR" sz="2800" dirty="0"/>
              <a:t>, 1-D </a:t>
            </a:r>
            <a:r>
              <a:rPr lang="ko-KR" altLang="en-US" sz="2800" dirty="0"/>
              <a:t>행렬이 랜덤변수들로 채워져 반환된다</a:t>
            </a:r>
            <a:r>
              <a:rPr lang="en-US" altLang="ko-KR" sz="2800" dirty="0"/>
              <a:t>.</a:t>
            </a:r>
          </a:p>
        </p:txBody>
      </p:sp>
      <p:pic>
        <p:nvPicPr>
          <p:cNvPr id="593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3645024"/>
            <a:ext cx="5112568" cy="259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5420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RandomState</a:t>
            </a:r>
            <a:r>
              <a:rPr lang="en-US" altLang="ko-KR" dirty="0" smtClean="0"/>
              <a:t> :seed/</a:t>
            </a:r>
            <a:r>
              <a:rPr lang="en-US" altLang="ko-KR" dirty="0" err="1" smtClean="0"/>
              <a:t>get_state</a:t>
            </a:r>
            <a:endParaRPr lang="en-US" altLang="ko-KR" dirty="0"/>
          </a:p>
        </p:txBody>
      </p:sp>
      <p:sp>
        <p:nvSpPr>
          <p:cNvPr id="4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489336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sz="2800" dirty="0" smtClean="0"/>
              <a:t>Seed</a:t>
            </a:r>
            <a:r>
              <a:rPr lang="ko-KR" altLang="en-US" sz="2800" dirty="0" smtClean="0"/>
              <a:t>는</a:t>
            </a:r>
            <a:r>
              <a:rPr lang="en-US" altLang="ko-KR" sz="2800" dirty="0" smtClean="0"/>
              <a:t> </a:t>
            </a:r>
            <a:r>
              <a:rPr lang="ko-KR" altLang="en-US" sz="2800" dirty="0" smtClean="0"/>
              <a:t>반복 가능한 것을 처리할 때 사용하면 </a:t>
            </a:r>
            <a:r>
              <a:rPr lang="en-US" altLang="ko-KR" sz="2800" dirty="0" smtClean="0"/>
              <a:t>get-state()</a:t>
            </a:r>
            <a:r>
              <a:rPr lang="ko-KR" altLang="en-US" sz="2800" dirty="0" smtClean="0"/>
              <a:t>로 처리하면 현재 상태가 출력</a:t>
            </a:r>
            <a:endParaRPr lang="en-US" altLang="ko-KR" sz="2800" dirty="0"/>
          </a:p>
        </p:txBody>
      </p:sp>
      <p:pic>
        <p:nvPicPr>
          <p:cNvPr id="604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4076" y="2852936"/>
            <a:ext cx="5991225" cy="31847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541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seed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seed</a:t>
            </a:r>
            <a:r>
              <a:rPr lang="ko-KR" altLang="en-US" dirty="0" smtClean="0"/>
              <a:t>는 반복적인 </a:t>
            </a:r>
            <a:r>
              <a:rPr lang="en-US" altLang="ko-KR" dirty="0" smtClean="0"/>
              <a:t>random</a:t>
            </a:r>
            <a:r>
              <a:rPr lang="ko-KR" altLang="en-US" dirty="0" smtClean="0"/>
              <a:t>을 동일한 범주에서 처리하기 위한 방식으로 </a:t>
            </a:r>
            <a:r>
              <a:rPr lang="en-US" altLang="ko-KR" dirty="0" smtClean="0"/>
              <a:t>random</a:t>
            </a:r>
            <a:r>
              <a:rPr lang="ko-KR" altLang="en-US" dirty="0" smtClean="0"/>
              <a:t>변수를 고정시킴</a:t>
            </a:r>
            <a:endParaRPr lang="en-US" altLang="ko-KR" dirty="0"/>
          </a:p>
        </p:txBody>
      </p:sp>
      <p:pic>
        <p:nvPicPr>
          <p:cNvPr id="614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3403104"/>
            <a:ext cx="2952328" cy="268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3331269"/>
            <a:ext cx="4032448" cy="284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9369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Distributions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0577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Binomial : </a:t>
            </a:r>
            <a:r>
              <a:rPr lang="ko-KR" altLang="en-US" dirty="0" smtClean="0"/>
              <a:t>이항분포</a:t>
            </a:r>
            <a:endParaRPr lang="en-US" altLang="ko-KR" dirty="0"/>
          </a:p>
        </p:txBody>
      </p:sp>
      <p:sp>
        <p:nvSpPr>
          <p:cNvPr id="4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489336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sz="2800" dirty="0" smtClean="0"/>
              <a:t>n</a:t>
            </a:r>
            <a:r>
              <a:rPr lang="ko-KR" altLang="en-US" sz="2800" dirty="0"/>
              <a:t>은 </a:t>
            </a:r>
            <a:r>
              <a:rPr lang="en-US" altLang="ko-KR" sz="2800" dirty="0" smtClean="0"/>
              <a:t>trial , p</a:t>
            </a:r>
            <a:r>
              <a:rPr lang="ko-KR" altLang="en-US" sz="2800" dirty="0"/>
              <a:t>는 구간 </a:t>
            </a:r>
            <a:r>
              <a:rPr lang="en-US" altLang="ko-KR" sz="2800" dirty="0"/>
              <a:t>[0,1]</a:t>
            </a:r>
            <a:r>
              <a:rPr lang="ko-KR" altLang="en-US" sz="2800" dirty="0"/>
              <a:t>에 성공 </a:t>
            </a:r>
            <a:r>
              <a:rPr lang="en-US" altLang="ko-KR" sz="2800" dirty="0"/>
              <a:t>P</a:t>
            </a:r>
            <a:r>
              <a:rPr lang="ko-KR" altLang="en-US" sz="2800" dirty="0"/>
              <a:t>는 확률 </a:t>
            </a:r>
            <a:endParaRPr lang="en-US" altLang="ko-KR" sz="2800" dirty="0" smtClean="0"/>
          </a:p>
          <a:p>
            <a:pPr marL="457200" lvl="1" indent="0" fontAlgn="base">
              <a:buNone/>
            </a:pPr>
            <a:r>
              <a:rPr lang="ko-KR" altLang="en-US" sz="2800" dirty="0" smtClean="0"/>
              <a:t>이항 </a:t>
            </a:r>
            <a:r>
              <a:rPr lang="ko-KR" altLang="en-US" sz="2800" dirty="0"/>
              <a:t>분포에서 작성한 </a:t>
            </a:r>
            <a:r>
              <a:rPr lang="ko-KR" altLang="en-US" sz="2800" dirty="0" smtClean="0"/>
              <a:t>것임</a:t>
            </a:r>
            <a:endParaRPr lang="en-US" altLang="ko-KR" sz="2800" dirty="0"/>
          </a:p>
        </p:txBody>
      </p:sp>
      <p:pic>
        <p:nvPicPr>
          <p:cNvPr id="737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2666" y="2996952"/>
            <a:ext cx="2667000" cy="79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373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4963" y="4005064"/>
            <a:ext cx="5934075" cy="2419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9771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Uniform </a:t>
            </a:r>
            <a:endParaRPr lang="en-US" altLang="ko-KR" dirty="0"/>
          </a:p>
        </p:txBody>
      </p:sp>
      <p:sp>
        <p:nvSpPr>
          <p:cNvPr id="4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489336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sz="2800" dirty="0" smtClean="0"/>
              <a:t>[</a:t>
            </a:r>
            <a:r>
              <a:rPr lang="en-US" altLang="ko-KR" sz="2800" dirty="0"/>
              <a:t>low, </a:t>
            </a:r>
            <a:r>
              <a:rPr lang="en-US" altLang="ko-KR" sz="2800" dirty="0" smtClean="0"/>
              <a:t>high)</a:t>
            </a:r>
            <a:r>
              <a:rPr lang="ko-KR" altLang="en-US" sz="2800" dirty="0" smtClean="0"/>
              <a:t>는</a:t>
            </a:r>
            <a:r>
              <a:rPr lang="en-US" altLang="ko-KR" sz="2800" dirty="0" smtClean="0"/>
              <a:t> low</a:t>
            </a:r>
            <a:r>
              <a:rPr lang="ko-KR" altLang="en-US" sz="2800" dirty="0" smtClean="0"/>
              <a:t>를 포함하지만 </a:t>
            </a:r>
            <a:r>
              <a:rPr lang="en-US" altLang="ko-KR" sz="2800" dirty="0" smtClean="0"/>
              <a:t>high</a:t>
            </a:r>
            <a:r>
              <a:rPr lang="ko-KR" altLang="en-US" sz="2800" dirty="0" smtClean="0"/>
              <a:t>를 포함하지 않는 정규분로를 표시</a:t>
            </a:r>
            <a:endParaRPr lang="en-US" altLang="ko-KR" sz="2800" dirty="0"/>
          </a:p>
        </p:txBody>
      </p:sp>
      <p:pic>
        <p:nvPicPr>
          <p:cNvPr id="747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463" y="2708920"/>
            <a:ext cx="5553075" cy="38062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8906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ndarray</a:t>
            </a:r>
            <a:r>
              <a:rPr lang="en-US" altLang="ko-KR" dirty="0" smtClean="0"/>
              <a:t> </a:t>
            </a:r>
            <a:r>
              <a:rPr lang="ko-KR" altLang="en-US" dirty="0" smtClean="0"/>
              <a:t>생성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주요 변수 </a:t>
            </a:r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Ndarray</a:t>
            </a:r>
            <a:r>
              <a:rPr lang="en-US" altLang="ko-KR" dirty="0" smtClean="0"/>
              <a:t> </a:t>
            </a:r>
            <a:r>
              <a:rPr lang="ko-KR" altLang="en-US" dirty="0" smtClean="0"/>
              <a:t>생성시 </a:t>
            </a:r>
            <a:r>
              <a:rPr lang="en-US" altLang="ko-KR" dirty="0" smtClean="0"/>
              <a:t>shape, </a:t>
            </a:r>
            <a:r>
              <a:rPr lang="en-US" altLang="ko-KR" dirty="0" err="1" smtClean="0"/>
              <a:t>dtype,strides</a:t>
            </a:r>
            <a:r>
              <a:rPr lang="ko-KR" altLang="en-US" dirty="0" smtClean="0"/>
              <a:t>이 </a:t>
            </a:r>
            <a:r>
              <a:rPr lang="ko-KR" altLang="en-US" dirty="0" err="1" smtClean="0"/>
              <a:t>인스턴스</a:t>
            </a:r>
            <a:r>
              <a:rPr lang="ko-KR" altLang="en-US" dirty="0" smtClean="0"/>
              <a:t> 속성이 생성됨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18</a:t>
            </a:fld>
            <a:endParaRPr lang="ko-KR" altLang="en-US"/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8357191"/>
              </p:ext>
            </p:extLst>
          </p:nvPr>
        </p:nvGraphicFramePr>
        <p:xfrm>
          <a:off x="4211960" y="2733342"/>
          <a:ext cx="4320480" cy="3603793"/>
        </p:xfrm>
        <a:graphic>
          <a:graphicData uri="http://schemas.openxmlformats.org/drawingml/2006/table">
            <a:tbl>
              <a:tblPr/>
              <a:tblGrid>
                <a:gridCol w="1273928"/>
                <a:gridCol w="3046552"/>
              </a:tblGrid>
              <a:tr h="289916"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400" dirty="0" smtClean="0">
                          <a:effectLst/>
                        </a:rPr>
                        <a:t>변수</a:t>
                      </a:r>
                      <a:endParaRPr lang="en-US" sz="1400" dirty="0"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dirty="0" smtClean="0">
                          <a:effectLst/>
                        </a:rPr>
                        <a:t>Description</a:t>
                      </a:r>
                      <a:endParaRPr lang="en-US" sz="1400" dirty="0"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</a:tr>
              <a:tr h="607366">
                <a:tc>
                  <a:txBody>
                    <a:bodyPr/>
                    <a:lstStyle/>
                    <a:p>
                      <a:pPr marL="0" algn="ctr" rtl="0" eaLnBrk="1" fontAlgn="t" latinLnBrk="1" hangingPunct="1"/>
                      <a:r>
                        <a:rPr kumimoji="0" lang="en-US" altLang="ko-KR" sz="1200" kern="1200" dirty="0" err="1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ndarray.ndim</a:t>
                      </a:r>
                      <a:endParaRPr kumimoji="0" lang="en-US" altLang="ko-KR" sz="1200" kern="12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altLang="ko-KR" sz="1200" b="0" i="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ndarray</a:t>
                      </a:r>
                      <a:r>
                        <a:rPr kumimoji="0" lang="en-US" altLang="ko-KR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객체에 대한 차원</a:t>
                      </a:r>
                      <a:endParaRPr kumimoji="0" lang="en-US" altLang="ko-KR" sz="1200" b="0" i="0" kern="12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61745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ndarray.shape</a:t>
                      </a:r>
                      <a:endParaRPr lang="en-US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altLang="ko-KR" sz="1200" b="0" i="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ndarray</a:t>
                      </a:r>
                      <a:r>
                        <a:rPr kumimoji="0" lang="en-US" altLang="ko-KR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객체에 대한 다차원 모습</a:t>
                      </a:r>
                      <a:endParaRPr kumimoji="0" lang="en-US" altLang="ko-KR" sz="1200" b="0" i="0" kern="12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32633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ndarray.size</a:t>
                      </a:r>
                      <a:endParaRPr lang="en-US" altLang="ko-KR" sz="1200" dirty="0" smtClean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altLang="ko-KR" sz="1200" b="0" i="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ndarray</a:t>
                      </a:r>
                      <a:r>
                        <a:rPr kumimoji="0" lang="en-US" altLang="ko-KR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객체에 대한 원소의 </a:t>
                      </a:r>
                      <a:r>
                        <a:rPr kumimoji="0" lang="ko-KR" altLang="en-US" sz="1200" b="0" i="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갯수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4212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ndarray.dtype</a:t>
                      </a:r>
                      <a:endParaRPr lang="en-US" altLang="ko-KR" sz="1200" dirty="0" smtClean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altLang="ko-KR" sz="1200" b="0" i="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ndarray</a:t>
                      </a:r>
                      <a:r>
                        <a:rPr kumimoji="0" lang="en-US" altLang="ko-KR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객체에 대한 원소 타입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15398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ndarray.itemsize</a:t>
                      </a:r>
                      <a:endParaRPr lang="en-US" altLang="ko-KR" sz="1200" dirty="0" smtClean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altLang="ko-KR" sz="1200" b="0" i="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ndarray</a:t>
                      </a:r>
                      <a:r>
                        <a:rPr kumimoji="0" lang="en-US" altLang="ko-KR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객체에 대한 원소의 사이즈</a:t>
                      </a:r>
                      <a:endParaRPr lang="en-US" altLang="ko-KR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46239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ndarray.data</a:t>
                      </a:r>
                      <a:endParaRPr lang="en-US" altLang="ko-KR" sz="1200" dirty="0" smtClean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kumimoji="0" lang="en-US" altLang="ko-KR" sz="1200" b="0" i="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ndarray</a:t>
                      </a:r>
                      <a:r>
                        <a:rPr kumimoji="0" lang="en-US" altLang="ko-KR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객체에 데이터는 </a:t>
                      </a:r>
                      <a:r>
                        <a:rPr kumimoji="0" lang="en-US" altLang="ko-KR" sz="1200" b="0" i="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itemsize</a:t>
                      </a:r>
                      <a:r>
                        <a:rPr kumimoji="0" lang="en-US" altLang="ko-KR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크기의  </a:t>
                      </a:r>
                      <a:r>
                        <a:rPr kumimoji="0" lang="en-US" altLang="ko-KR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hex</a:t>
                      </a:r>
                      <a:r>
                        <a:rPr kumimoji="0" lang="ko-KR" altLang="en-US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값으로 표현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2181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636912"/>
            <a:ext cx="2657475" cy="3667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14061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standard_normal</a:t>
            </a:r>
            <a:r>
              <a:rPr lang="en-US" altLang="ko-KR" dirty="0"/>
              <a:t> 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489336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sz="2800" dirty="0"/>
              <a:t> </a:t>
            </a:r>
            <a:r>
              <a:rPr lang="en-US" altLang="ko-KR" sz="2800" dirty="0" smtClean="0"/>
              <a:t>a </a:t>
            </a:r>
            <a:r>
              <a:rPr lang="en-US" altLang="ko-KR" sz="2800" dirty="0"/>
              <a:t>standard Normal distribution (mean=0, </a:t>
            </a:r>
            <a:r>
              <a:rPr lang="en-US" altLang="ko-KR" sz="2800" dirty="0" err="1"/>
              <a:t>stdev</a:t>
            </a:r>
            <a:r>
              <a:rPr lang="en-US" altLang="ko-KR" sz="2800" dirty="0"/>
              <a:t>=1</a:t>
            </a:r>
            <a:r>
              <a:rPr lang="en-US" altLang="ko-KR" sz="2800" dirty="0" smtClean="0"/>
              <a:t>) </a:t>
            </a:r>
            <a:r>
              <a:rPr lang="ko-KR" altLang="en-US" sz="2800" dirty="0" smtClean="0"/>
              <a:t>표시</a:t>
            </a:r>
            <a:endParaRPr lang="en-US" altLang="ko-KR" sz="2800" dirty="0"/>
          </a:p>
        </p:txBody>
      </p:sp>
      <p:pic>
        <p:nvPicPr>
          <p:cNvPr id="757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3476" y="2708920"/>
            <a:ext cx="5600700" cy="39266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339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 </a:t>
            </a:r>
            <a:r>
              <a:rPr lang="ko-KR" altLang="en-US" dirty="0" smtClean="0"/>
              <a:t>주요 순서처</a:t>
            </a:r>
            <a:r>
              <a:rPr lang="ko-KR" altLang="en-US" dirty="0"/>
              <a:t>리</a:t>
            </a:r>
            <a:r>
              <a:rPr lang="ko-KR" altLang="en-US" dirty="0" smtClean="0"/>
              <a:t> 함수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6887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permutation</a:t>
            </a:r>
            <a:endParaRPr lang="ko-KR" altLang="en-US" dirty="0"/>
          </a:p>
        </p:txBody>
      </p:sp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068959"/>
            <a:ext cx="4176464" cy="311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sz="2800" dirty="0" smtClean="0"/>
              <a:t>순열의 값인 원소로 선택된 배열의 원소를 섞기</a:t>
            </a:r>
            <a:endParaRPr lang="en-US" altLang="ko-KR" sz="2800" dirty="0"/>
          </a:p>
        </p:txBody>
      </p:sp>
      <p:pic>
        <p:nvPicPr>
          <p:cNvPr id="532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2780928"/>
            <a:ext cx="3655318" cy="3543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7167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choice : </a:t>
            </a:r>
            <a:r>
              <a:rPr lang="en-US" altLang="ko-KR" dirty="0" err="1" smtClean="0"/>
              <a:t>int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buNone/>
            </a:pPr>
            <a:r>
              <a:rPr lang="en-US" altLang="ko-KR" dirty="0"/>
              <a:t> choice(a, size=None, replace=True, </a:t>
            </a:r>
            <a:r>
              <a:rPr lang="en-US" altLang="ko-KR" dirty="0" smtClean="0"/>
              <a:t>p=None)</a:t>
            </a:r>
          </a:p>
          <a:p>
            <a:pPr marL="457200" lvl="1" indent="0" fontAlgn="base">
              <a:buNone/>
            </a:pPr>
            <a:r>
              <a:rPr lang="en-US" altLang="ko-KR" dirty="0" smtClean="0"/>
              <a:t>A</a:t>
            </a:r>
            <a:r>
              <a:rPr lang="ko-KR" altLang="en-US" dirty="0" smtClean="0"/>
              <a:t>값을 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, size</a:t>
            </a:r>
            <a:r>
              <a:rPr lang="ko-KR" altLang="en-US" dirty="0" smtClean="0"/>
              <a:t>는 모형</a:t>
            </a:r>
            <a:r>
              <a:rPr lang="en-US" altLang="ko-KR" dirty="0" smtClean="0"/>
              <a:t>, p</a:t>
            </a:r>
            <a:r>
              <a:rPr lang="ko-KR" altLang="en-US" dirty="0" smtClean="0"/>
              <a:t>는 나오는 원소에 대한 확률을 정의</a:t>
            </a:r>
            <a:endParaRPr lang="en-US" altLang="ko-KR" dirty="0"/>
          </a:p>
        </p:txBody>
      </p:sp>
      <p:pic>
        <p:nvPicPr>
          <p:cNvPr id="552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780928"/>
            <a:ext cx="4032448" cy="3930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530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3068960"/>
            <a:ext cx="4104456" cy="3096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6786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choice : replace </a:t>
            </a:r>
            <a:r>
              <a:rPr lang="ko-KR" altLang="en-US" dirty="0" smtClean="0"/>
              <a:t>속</a:t>
            </a:r>
            <a:r>
              <a:rPr lang="ko-KR" altLang="en-US" dirty="0"/>
              <a:t>성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561344"/>
          </a:xfrm>
        </p:spPr>
        <p:txBody>
          <a:bodyPr>
            <a:normAutofit/>
          </a:bodyPr>
          <a:lstStyle/>
          <a:p>
            <a:pPr marL="457200" lvl="1" indent="0" fontAlgn="base">
              <a:lnSpc>
                <a:spcPct val="110000"/>
              </a:lnSpc>
              <a:buNone/>
            </a:pPr>
            <a:r>
              <a:rPr lang="en-US" altLang="ko-KR" dirty="0"/>
              <a:t> choice(a, size=None, replace=True, </a:t>
            </a:r>
            <a:r>
              <a:rPr lang="en-US" altLang="ko-KR" dirty="0" smtClean="0"/>
              <a:t>p=None)</a:t>
            </a:r>
          </a:p>
          <a:p>
            <a:pPr marL="457200" lvl="1" indent="0" fontAlgn="base">
              <a:lnSpc>
                <a:spcPct val="110000"/>
              </a:lnSpc>
              <a:buNone/>
            </a:pPr>
            <a:r>
              <a:rPr lang="en-US" altLang="ko-KR" dirty="0"/>
              <a:t>a</a:t>
            </a:r>
            <a:r>
              <a:rPr lang="ko-KR" altLang="en-US" dirty="0" smtClean="0"/>
              <a:t>값을 </a:t>
            </a:r>
            <a:r>
              <a:rPr lang="en-US" altLang="ko-KR" dirty="0" smtClean="0"/>
              <a:t>array, size</a:t>
            </a:r>
            <a:r>
              <a:rPr lang="ko-KR" altLang="en-US" dirty="0" smtClean="0"/>
              <a:t>는 모형</a:t>
            </a:r>
            <a:r>
              <a:rPr lang="en-US" altLang="ko-KR" dirty="0" smtClean="0"/>
              <a:t>,replace=False</a:t>
            </a:r>
            <a:r>
              <a:rPr lang="ko-KR" altLang="en-US" dirty="0" smtClean="0"/>
              <a:t>는 사이즈 </a:t>
            </a:r>
            <a:endParaRPr lang="en-US" altLang="ko-KR" dirty="0" smtClean="0"/>
          </a:p>
          <a:p>
            <a:pPr marL="457200" lvl="1" indent="0" fontAlgn="base">
              <a:lnSpc>
                <a:spcPct val="110000"/>
              </a:lnSpc>
              <a:buNone/>
            </a:pPr>
            <a:r>
              <a:rPr lang="ko-KR" altLang="en-US" dirty="0" smtClean="0"/>
              <a:t>변경 불가</a:t>
            </a:r>
            <a:r>
              <a:rPr lang="en-US" altLang="ko-KR" dirty="0" smtClean="0"/>
              <a:t>, p</a:t>
            </a:r>
            <a:r>
              <a:rPr lang="ko-KR" altLang="en-US" dirty="0" smtClean="0"/>
              <a:t>는 나오는 원소에 대한 확률을 정의</a:t>
            </a:r>
            <a:endParaRPr lang="en-US" altLang="ko-KR" dirty="0"/>
          </a:p>
        </p:txBody>
      </p:sp>
      <p:pic>
        <p:nvPicPr>
          <p:cNvPr id="563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3717032"/>
            <a:ext cx="5410200" cy="2447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1298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8640"/>
            <a:ext cx="8153400" cy="990600"/>
          </a:xfrm>
        </p:spPr>
        <p:txBody>
          <a:bodyPr>
            <a:normAutofit/>
          </a:bodyPr>
          <a:lstStyle/>
          <a:p>
            <a:r>
              <a:rPr lang="en-US" altLang="ko-KR" dirty="0"/>
              <a:t>shuffle</a:t>
            </a:r>
            <a:endParaRPr lang="ko-KR" altLang="en-US" dirty="0"/>
          </a:p>
        </p:txBody>
      </p:sp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3284984"/>
            <a:ext cx="360040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2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2718246"/>
            <a:ext cx="2933700" cy="3419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sz="2800" dirty="0" smtClean="0"/>
              <a:t>선택된 배열의 원소를 섞기</a:t>
            </a:r>
            <a:endParaRPr lang="en-US" altLang="ko-KR" sz="28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510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827584" y="908720"/>
            <a:ext cx="7579568" cy="4454624"/>
          </a:xfrm>
        </p:spPr>
        <p:txBody>
          <a:bodyPr>
            <a:normAutofit/>
          </a:bodyPr>
          <a:lstStyle/>
          <a:p>
            <a:pPr algn="ctr"/>
            <a:r>
              <a:rPr lang="en-US" altLang="ko-KR" sz="9600" dirty="0"/>
              <a:t>4</a:t>
            </a:r>
            <a:r>
              <a:rPr lang="en-US" altLang="ko-KR" sz="9600" dirty="0" smtClean="0"/>
              <a:t>.</a:t>
            </a:r>
            <a:r>
              <a:rPr lang="ko-KR" altLang="en-US" sz="9600" dirty="0" smtClean="0"/>
              <a:t>선형대수 </a:t>
            </a:r>
            <a:r>
              <a:rPr lang="en-US" altLang="ko-KR" sz="9600" dirty="0" smtClean="0"/>
              <a:t/>
            </a:r>
            <a:br>
              <a:rPr lang="en-US" altLang="ko-KR" sz="9600" dirty="0" smtClean="0"/>
            </a:br>
            <a:r>
              <a:rPr lang="ko-KR" altLang="en-US" sz="9600" dirty="0" smtClean="0"/>
              <a:t>기초</a:t>
            </a:r>
            <a:r>
              <a:rPr lang="en-US" altLang="ko-KR" sz="9600" dirty="0" smtClean="0"/>
              <a:t/>
            </a:r>
            <a:br>
              <a:rPr lang="en-US" altLang="ko-KR" sz="9600" dirty="0" smtClean="0"/>
            </a:br>
            <a:endParaRPr lang="ko-KR" altLang="en-US" sz="36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186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8582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827584" y="908720"/>
            <a:ext cx="7579568" cy="4454624"/>
          </a:xfrm>
        </p:spPr>
        <p:txBody>
          <a:bodyPr>
            <a:normAutofit fontScale="90000"/>
          </a:bodyPr>
          <a:lstStyle/>
          <a:p>
            <a:pPr algn="r"/>
            <a:r>
              <a:rPr lang="ko-KR" altLang="en-US" sz="9600" dirty="0" smtClean="0"/>
              <a:t> </a:t>
            </a:r>
            <a:r>
              <a:rPr lang="en-US" altLang="ko-KR" sz="9600" dirty="0" smtClean="0"/>
              <a:t/>
            </a:r>
            <a:br>
              <a:rPr lang="en-US" altLang="ko-KR" sz="9600" dirty="0" smtClean="0"/>
            </a:br>
            <a:r>
              <a:rPr lang="en-US" altLang="ko-KR" sz="9600" dirty="0" smtClean="0"/>
              <a:t/>
            </a:r>
            <a:br>
              <a:rPr lang="en-US" altLang="ko-KR" sz="9600" dirty="0" smtClean="0"/>
            </a:br>
            <a:r>
              <a:rPr lang="ko-KR" altLang="en-US" sz="6700" dirty="0" smtClean="0"/>
              <a:t>벡터</a:t>
            </a:r>
            <a:r>
              <a:rPr lang="en-US" altLang="ko-KR" sz="6700" dirty="0"/>
              <a:t> </a:t>
            </a:r>
            <a:r>
              <a:rPr lang="en-US" altLang="ko-KR" sz="6700" dirty="0" smtClean="0"/>
              <a:t/>
            </a:r>
            <a:br>
              <a:rPr lang="en-US" altLang="ko-KR" sz="6700" dirty="0" smtClean="0"/>
            </a:br>
            <a:r>
              <a:rPr lang="ko-KR" altLang="en-US" sz="6700" dirty="0" smtClean="0"/>
              <a:t>이해하기</a:t>
            </a:r>
            <a:endParaRPr lang="ko-KR" altLang="en-US" sz="67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187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1457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벡터</a:t>
            </a:r>
            <a:r>
              <a:rPr lang="ko-KR" altLang="en-US" dirty="0"/>
              <a:t>란</a:t>
            </a:r>
            <a:r>
              <a:rPr lang="ko-KR" altLang="en-US" dirty="0" smtClean="0"/>
              <a:t>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188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2664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스칼라</a:t>
            </a:r>
            <a:r>
              <a:rPr lang="en-US" altLang="ko-KR" dirty="0" smtClean="0"/>
              <a:t>/</a:t>
            </a:r>
            <a:r>
              <a:rPr lang="ko-KR" altLang="en-US" dirty="0" smtClean="0"/>
              <a:t>벡터</a:t>
            </a:r>
            <a:r>
              <a:rPr lang="en-US" altLang="ko-KR" dirty="0" smtClean="0"/>
              <a:t>/</a:t>
            </a:r>
            <a:r>
              <a:rPr lang="ko-KR" altLang="en-US" dirty="0" smtClean="0"/>
              <a:t>행렬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489336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스칼라는 </a:t>
            </a:r>
            <a:r>
              <a:rPr lang="en-US" altLang="ko-KR" dirty="0" smtClean="0"/>
              <a:t>number, vector</a:t>
            </a:r>
            <a:r>
              <a:rPr lang="ko-KR" altLang="en-US" dirty="0" smtClean="0"/>
              <a:t>는 숫자들의 </a:t>
            </a:r>
            <a:r>
              <a:rPr lang="en-US" altLang="ko-KR" dirty="0" smtClean="0"/>
              <a:t>list(row or column), matrix</a:t>
            </a:r>
            <a:r>
              <a:rPr lang="ko-KR" altLang="en-US" dirty="0" smtClean="0"/>
              <a:t>는 숫자들의 </a:t>
            </a:r>
            <a:r>
              <a:rPr lang="en-US" altLang="ko-KR" dirty="0" smtClean="0"/>
              <a:t>array( rows, columns) </a:t>
            </a:r>
            <a:r>
              <a:rPr lang="ko-KR" altLang="en-US" dirty="0"/>
              <a:t>그</a:t>
            </a:r>
            <a:r>
              <a:rPr lang="ko-KR" altLang="en-US" dirty="0" smtClean="0"/>
              <a:t>리고 </a:t>
            </a:r>
            <a:r>
              <a:rPr lang="en-US" altLang="ko-KR" dirty="0" smtClean="0"/>
              <a:t>vector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Matrix</a:t>
            </a:r>
            <a:endParaRPr lang="ko-KR" altLang="en-US" dirty="0"/>
          </a:p>
        </p:txBody>
      </p:sp>
      <p:pic>
        <p:nvPicPr>
          <p:cNvPr id="30722" name="Picture 2" descr="https://www.mathsisfun.com/algebra/images/scalar-vector-matrix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3284984"/>
            <a:ext cx="6336704" cy="1762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189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3491880" y="5623173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altLang="ko-KR" dirty="0"/>
          </a:p>
          <a:p>
            <a:r>
              <a:rPr lang="ko-KR" altLang="en-US" dirty="0"/>
              <a:t>벡터는 </a:t>
            </a:r>
            <a:r>
              <a:rPr lang="en-US" altLang="ko-KR" dirty="0"/>
              <a:t>tail</a:t>
            </a:r>
            <a:r>
              <a:rPr lang="ko-KR" altLang="en-US" dirty="0"/>
              <a:t>부터 </a:t>
            </a:r>
            <a:r>
              <a:rPr lang="en-US" altLang="ko-KR" dirty="0"/>
              <a:t>head</a:t>
            </a:r>
            <a:r>
              <a:rPr lang="ko-KR" altLang="en-US" dirty="0"/>
              <a:t>까지의 유향선분으로 표시 </a:t>
            </a:r>
          </a:p>
        </p:txBody>
      </p:sp>
      <p:pic>
        <p:nvPicPr>
          <p:cNvPr id="7" name="Picture 8" descr="https://www.mathsisfun.com/algebra/images/vector-notation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5776" y="5623173"/>
            <a:ext cx="1804055" cy="964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036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ndarray</a:t>
            </a:r>
            <a:r>
              <a:rPr lang="en-US" altLang="ko-KR" dirty="0"/>
              <a:t> </a:t>
            </a:r>
            <a:r>
              <a:rPr lang="ko-KR" altLang="en-US" dirty="0"/>
              <a:t>생성 </a:t>
            </a:r>
            <a:r>
              <a:rPr lang="en-US" altLang="ko-KR" dirty="0"/>
              <a:t>: </a:t>
            </a:r>
            <a:r>
              <a:rPr lang="ko-KR" altLang="en-US" dirty="0"/>
              <a:t>주요 변수 </a:t>
            </a:r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sz="2800" dirty="0" smtClean="0"/>
              <a:t> </a:t>
            </a:r>
            <a:r>
              <a:rPr lang="ko-KR" altLang="en-US" sz="2800" dirty="0" err="1" smtClean="0"/>
              <a:t>일차원과</a:t>
            </a:r>
            <a:r>
              <a:rPr lang="ko-KR" altLang="en-US" sz="2800" dirty="0" smtClean="0"/>
              <a:t> 다차원의 원소 개수를 </a:t>
            </a:r>
            <a:r>
              <a:rPr lang="en-US" altLang="ko-KR" sz="2800" dirty="0" err="1" smtClean="0"/>
              <a:t>len</a:t>
            </a:r>
            <a:r>
              <a:rPr lang="en-US" altLang="ko-KR" sz="2800" dirty="0" smtClean="0"/>
              <a:t>()</a:t>
            </a:r>
            <a:r>
              <a:rPr lang="ko-KR" altLang="en-US" sz="2800" dirty="0" smtClean="0"/>
              <a:t>함수로 처리시 다른 결과가 나옴</a:t>
            </a:r>
            <a:endParaRPr lang="en-US" altLang="ko-KR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19</a:t>
            </a:fld>
            <a:endParaRPr lang="ko-KR" altLang="en-US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5893591"/>
              </p:ext>
            </p:extLst>
          </p:nvPr>
        </p:nvGraphicFramePr>
        <p:xfrm>
          <a:off x="4932040" y="2836804"/>
          <a:ext cx="3660114" cy="3924167"/>
        </p:xfrm>
        <a:graphic>
          <a:graphicData uri="http://schemas.openxmlformats.org/drawingml/2006/table">
            <a:tbl>
              <a:tblPr/>
              <a:tblGrid>
                <a:gridCol w="1423378"/>
                <a:gridCol w="2236736"/>
              </a:tblGrid>
              <a:tr h="311124"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400" dirty="0" smtClean="0">
                          <a:effectLst/>
                        </a:rPr>
                        <a:t>변수</a:t>
                      </a:r>
                      <a:endParaRPr lang="en-US" sz="1400" dirty="0"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dirty="0" smtClean="0">
                          <a:effectLst/>
                        </a:rPr>
                        <a:t>Description</a:t>
                      </a:r>
                      <a:endParaRPr lang="en-US" sz="1400" dirty="0"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</a:tr>
              <a:tr h="493702">
                <a:tc>
                  <a:txBody>
                    <a:bodyPr/>
                    <a:lstStyle/>
                    <a:p>
                      <a:pPr marL="0" algn="ctr" rtl="0" eaLnBrk="1" fontAlgn="t" latinLnBrk="1" hangingPunct="1"/>
                      <a:r>
                        <a:rPr kumimoji="0" lang="en-US" altLang="ko-KR" sz="1200" kern="1200" dirty="0" err="1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ndarray.real</a:t>
                      </a:r>
                      <a:endParaRPr kumimoji="0" lang="en-US" altLang="ko-KR" sz="1200" kern="12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altLang="ko-KR" sz="1200" b="0" i="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ndarray</a:t>
                      </a:r>
                      <a:r>
                        <a:rPr kumimoji="0" lang="en-US" altLang="ko-KR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에</a:t>
                      </a:r>
                      <a:r>
                        <a:rPr kumimoji="0" lang="en-US" altLang="ko-KR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생성된 복소수에서 </a:t>
                      </a:r>
                      <a:r>
                        <a:rPr kumimoji="0" lang="ko-KR" altLang="en-US" sz="1200" b="0" i="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실수값</a:t>
                      </a:r>
                      <a:endParaRPr kumimoji="0" lang="en-US" altLang="ko-KR" sz="1200" b="0" i="0" kern="12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8996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ndarray.imag</a:t>
                      </a:r>
                      <a:endParaRPr lang="en-US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altLang="ko-KR" sz="1200" b="0" i="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ndarray</a:t>
                      </a:r>
                      <a:r>
                        <a:rPr kumimoji="0" lang="en-US" altLang="ko-KR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에</a:t>
                      </a:r>
                      <a:r>
                        <a:rPr kumimoji="0" lang="en-US" altLang="ko-KR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생성된 복소수에서 </a:t>
                      </a:r>
                      <a:r>
                        <a:rPr kumimoji="0" lang="ko-KR" altLang="en-US" sz="1200" b="0" i="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허수값</a:t>
                      </a:r>
                      <a:endParaRPr kumimoji="0" lang="en-US" altLang="ko-KR" sz="1200" b="0" i="0" kern="12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1198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ndarray.strides</a:t>
                      </a:r>
                      <a:endParaRPr lang="en-US" altLang="ko-KR" sz="1200" dirty="0" smtClean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altLang="ko-KR" sz="1200" b="0" i="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ndarray</a:t>
                      </a:r>
                      <a:r>
                        <a:rPr kumimoji="0" lang="en-US" altLang="ko-KR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객체에 대한 원소의 크기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37617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ndarray.base</a:t>
                      </a:r>
                      <a:endParaRPr lang="en-US" altLang="ko-KR" sz="1200" dirty="0" smtClean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altLang="ko-KR" sz="1200" b="0" i="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ndarray</a:t>
                      </a:r>
                      <a:r>
                        <a:rPr kumimoji="0" lang="en-US" altLang="ko-KR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객체에 다른 곳에 할당할 경우 그 원천에 대한 것을 가지고 있음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05843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ndarray.</a:t>
                      </a:r>
                      <a:r>
                        <a:rPr lang="en-US" altLang="ko-KR" sz="1200" dirty="0" err="1" smtClean="0"/>
                        <a:t>flat</a:t>
                      </a:r>
                      <a:endParaRPr lang="en-US" altLang="ko-KR" sz="1200" dirty="0" smtClean="0"/>
                    </a:p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 smtClean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altLang="ko-KR" sz="1200" b="0" i="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ndarray</a:t>
                      </a:r>
                      <a:r>
                        <a:rPr kumimoji="0" lang="en-US" altLang="ko-KR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객체가 차원을 가질 경우 하나로 연계해서 </a:t>
                      </a:r>
                      <a:r>
                        <a:rPr kumimoji="0" lang="en-US" altLang="ko-KR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index</a:t>
                      </a:r>
                      <a:r>
                        <a:rPr kumimoji="0" lang="ko-KR" altLang="en-US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로 처리 </a:t>
                      </a:r>
                      <a:endParaRPr lang="en-US" altLang="ko-KR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83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ndarray.</a:t>
                      </a:r>
                      <a:r>
                        <a:rPr lang="en-US" altLang="ko-KR" sz="1200" dirty="0" err="1" smtClean="0">
                          <a:solidFill>
                            <a:srgbClr val="000000"/>
                          </a:solidFill>
                          <a:effectLst/>
                        </a:rPr>
                        <a:t>T</a:t>
                      </a:r>
                      <a:endParaRPr lang="en-US" altLang="ko-KR" sz="1200" dirty="0" smtClean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kumimoji="0" lang="en-US" altLang="ko-KR" sz="1200" b="0" i="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ndarray</a:t>
                      </a:r>
                      <a:r>
                        <a:rPr kumimoji="0" lang="en-US" altLang="ko-KR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객체에 대한 </a:t>
                      </a:r>
                      <a:r>
                        <a:rPr kumimoji="0" lang="ko-KR" altLang="en-US" sz="1200" b="0" i="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역핼력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2191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836805"/>
            <a:ext cx="3743325" cy="3667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07740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배열과 </a:t>
            </a:r>
            <a:r>
              <a:rPr lang="en-US" altLang="ko-KR" dirty="0" err="1" smtClean="0"/>
              <a:t>vertor</a:t>
            </a:r>
            <a:r>
              <a:rPr lang="en-US" altLang="ko-KR" dirty="0" smtClean="0"/>
              <a:t> </a:t>
            </a:r>
            <a:r>
              <a:rPr lang="ko-KR" altLang="en-US" dirty="0" smtClean="0"/>
              <a:t>구분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ndarray</a:t>
            </a:r>
            <a:r>
              <a:rPr lang="en-US" altLang="ko-KR" dirty="0" smtClean="0"/>
              <a:t> </a:t>
            </a:r>
            <a:r>
              <a:rPr lang="ko-KR" altLang="en-US" dirty="0"/>
              <a:t>는 벡터 </a:t>
            </a:r>
            <a:r>
              <a:rPr lang="en-US" altLang="ko-KR" dirty="0"/>
              <a:t>1xN, Nx1, </a:t>
            </a:r>
            <a:r>
              <a:rPr lang="ko-KR" altLang="en-US" dirty="0"/>
              <a:t>그리고 </a:t>
            </a:r>
            <a:r>
              <a:rPr lang="en-US" altLang="ko-KR" dirty="0"/>
              <a:t>N</a:t>
            </a:r>
            <a:r>
              <a:rPr lang="ko-KR" altLang="en-US" dirty="0"/>
              <a:t>크기의 </a:t>
            </a:r>
            <a:r>
              <a:rPr lang="en-US" altLang="ko-KR" dirty="0"/>
              <a:t>1</a:t>
            </a:r>
            <a:r>
              <a:rPr lang="ko-KR" altLang="en-US" dirty="0"/>
              <a:t>차원 배열이 모두 각각 </a:t>
            </a:r>
            <a:r>
              <a:rPr lang="ko-KR" altLang="en-US" dirty="0" smtClean="0"/>
              <a:t>다르며</a:t>
            </a:r>
            <a:r>
              <a:rPr lang="en-US" altLang="ko-KR" dirty="0" smtClean="0"/>
              <a:t>, </a:t>
            </a:r>
            <a:r>
              <a:rPr lang="ko-KR" altLang="en-US" dirty="0"/>
              <a:t>벡터는 그 자체로 특정 좌표를 나타내기도 하지만 방향을 나타냄</a:t>
            </a:r>
            <a:endParaRPr lang="en-US" altLang="ko-KR" dirty="0"/>
          </a:p>
          <a:p>
            <a:pPr marL="457200" lvl="1" indent="0" fontAlgn="base">
              <a:buNone/>
            </a:pPr>
            <a:endParaRPr lang="en-US" altLang="ko-KR" dirty="0"/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6862347"/>
              </p:ext>
            </p:extLst>
          </p:nvPr>
        </p:nvGraphicFramePr>
        <p:xfrm>
          <a:off x="755576" y="3429000"/>
          <a:ext cx="7416825" cy="235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72275"/>
                <a:gridCol w="2472275"/>
                <a:gridCol w="2472275"/>
              </a:tblGrid>
              <a:tr h="5990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scalar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</a:rPr>
                        <a:t>배열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vector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5530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양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smtClean="0"/>
                        <a:t>정적 위치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양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smtClean="0"/>
                        <a:t>정적 위치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변위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smtClean="0"/>
                        <a:t>속도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smtClean="0"/>
                        <a:t>힘</a:t>
                      </a:r>
                      <a:r>
                        <a:rPr lang="en-US" altLang="ko-KR" dirty="0" smtClean="0"/>
                        <a:t>(</a:t>
                      </a:r>
                      <a:r>
                        <a:rPr lang="ko-KR" altLang="en-US" dirty="0" smtClean="0"/>
                        <a:t>방향성</a:t>
                      </a:r>
                      <a:r>
                        <a:rPr lang="en-US" altLang="ko-KR" dirty="0" smtClean="0"/>
                        <a:t>)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990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</a:t>
                      </a:r>
                      <a:r>
                        <a:rPr lang="ko-KR" altLang="en-US" dirty="0" smtClean="0"/>
                        <a:t>차원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N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en-US" altLang="ko-KR" dirty="0" smtClean="0"/>
                        <a:t> </a:t>
                      </a:r>
                      <a:r>
                        <a:rPr lang="ko-KR" altLang="en-US" dirty="0" smtClean="0"/>
                        <a:t>차원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N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ko-KR" altLang="en-US" dirty="0" smtClean="0"/>
                        <a:t>차원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990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단순 값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행</a:t>
                      </a:r>
                      <a:r>
                        <a:rPr lang="en-US" altLang="ko-KR" dirty="0" smtClean="0"/>
                        <a:t>,</a:t>
                      </a:r>
                      <a:r>
                        <a:rPr lang="ko-KR" altLang="en-US" dirty="0" smtClean="0"/>
                        <a:t>열 구분 없음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/>
                        <a:t>행벡터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err="1" smtClean="0"/>
                        <a:t>열벡터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190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907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스칼라</a:t>
            </a:r>
            <a:r>
              <a:rPr lang="en-US" altLang="ko-KR" dirty="0"/>
              <a:t>/</a:t>
            </a:r>
            <a:r>
              <a:rPr lang="ko-KR" altLang="en-US" dirty="0"/>
              <a:t>벡터</a:t>
            </a:r>
            <a:r>
              <a:rPr lang="en-US" altLang="ko-KR" dirty="0"/>
              <a:t>/</a:t>
            </a:r>
            <a:r>
              <a:rPr lang="ko-KR" altLang="en-US" dirty="0" smtClean="0"/>
              <a:t>행렬 예</a:t>
            </a:r>
            <a:r>
              <a:rPr lang="ko-KR" altLang="en-US" dirty="0"/>
              <a:t>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201304"/>
          </a:xfrm>
        </p:spPr>
        <p:txBody>
          <a:bodyPr>
            <a:noAutofit/>
          </a:bodyPr>
          <a:lstStyle/>
          <a:p>
            <a:pPr marL="457200" lvl="1" indent="0" fontAlgn="base">
              <a:buNone/>
            </a:pPr>
            <a:r>
              <a:rPr lang="ko-KR" altLang="en-US" sz="2800" dirty="0"/>
              <a:t>스칼라</a:t>
            </a:r>
            <a:r>
              <a:rPr lang="en-US" altLang="ko-KR" sz="2800" dirty="0"/>
              <a:t>/</a:t>
            </a:r>
            <a:r>
              <a:rPr lang="ko-KR" altLang="en-US" sz="2800" dirty="0"/>
              <a:t>벡터</a:t>
            </a:r>
            <a:r>
              <a:rPr lang="en-US" altLang="ko-KR" sz="2800" dirty="0"/>
              <a:t>/</a:t>
            </a:r>
            <a:r>
              <a:rPr lang="ko-KR" altLang="en-US" sz="2800" dirty="0"/>
              <a:t>행렬</a:t>
            </a:r>
            <a:endParaRPr lang="en-US" altLang="ko-KR" sz="2800" dirty="0"/>
          </a:p>
        </p:txBody>
      </p:sp>
      <p:pic>
        <p:nvPicPr>
          <p:cNvPr id="604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6615" y="3269709"/>
            <a:ext cx="3571875" cy="245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191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2883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벡터 크기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벡터의 크기는 </a:t>
            </a:r>
            <a:r>
              <a:rPr lang="en-US" altLang="ko-KR" dirty="0"/>
              <a:t>||v|| =  </a:t>
            </a:r>
            <a:r>
              <a:rPr lang="en-US" altLang="ko-KR" dirty="0" err="1"/>
              <a:t>sqrt</a:t>
            </a:r>
            <a:r>
              <a:rPr lang="en-US" altLang="ko-KR" dirty="0"/>
              <a:t>(v0^2 + v1^2 + v2^2... + vn^2</a:t>
            </a:r>
            <a:r>
              <a:rPr lang="en-US" altLang="ko-KR" dirty="0" smtClean="0"/>
              <a:t>) </a:t>
            </a:r>
            <a:r>
              <a:rPr lang="ko-KR" altLang="en-US" dirty="0" smtClean="0"/>
              <a:t>로 표현</a:t>
            </a:r>
            <a:endParaRPr lang="ko-KR" altLang="en-US" dirty="0"/>
          </a:p>
        </p:txBody>
      </p:sp>
      <p:pic>
        <p:nvPicPr>
          <p:cNvPr id="19458" name="Picture 2" descr="https://www.mathsisfun.com/algebra/images/vector-mag-dir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4114768"/>
            <a:ext cx="2533650" cy="1295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4499992" y="5157192"/>
            <a:ext cx="417037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/>
              <a:t>벡터 </a:t>
            </a:r>
            <a:r>
              <a:rPr lang="en-US" altLang="ko-KR" dirty="0"/>
              <a:t> </a:t>
            </a:r>
            <a:r>
              <a:rPr lang="en-US" altLang="ko-KR" b="1" dirty="0"/>
              <a:t>b</a:t>
            </a:r>
            <a:r>
              <a:rPr lang="en-US" altLang="ko-KR" dirty="0"/>
              <a:t> = (6,8) </a:t>
            </a:r>
            <a:r>
              <a:rPr lang="ko-KR" altLang="en-US" dirty="0" smtClean="0"/>
              <a:t>의 크기</a:t>
            </a:r>
            <a:endParaRPr lang="en-US" altLang="ko-KR" dirty="0"/>
          </a:p>
          <a:p>
            <a:r>
              <a:rPr lang="en-US" altLang="ko-KR" dirty="0"/>
              <a:t>|</a:t>
            </a:r>
            <a:r>
              <a:rPr lang="en-US" altLang="ko-KR" b="1" dirty="0"/>
              <a:t>b</a:t>
            </a:r>
            <a:r>
              <a:rPr lang="en-US" altLang="ko-KR" dirty="0"/>
              <a:t>| = √( 6</a:t>
            </a:r>
            <a:r>
              <a:rPr lang="en-US" altLang="ko-KR" baseline="30000" dirty="0"/>
              <a:t>2</a:t>
            </a:r>
            <a:r>
              <a:rPr lang="en-US" altLang="ko-KR" dirty="0"/>
              <a:t> + 8</a:t>
            </a:r>
            <a:r>
              <a:rPr lang="en-US" altLang="ko-KR" baseline="30000" dirty="0"/>
              <a:t>2 </a:t>
            </a:r>
            <a:r>
              <a:rPr lang="en-US" altLang="ko-KR" dirty="0"/>
              <a:t>) = √( 36+64</a:t>
            </a:r>
            <a:r>
              <a:rPr lang="en-US" altLang="ko-KR" baseline="30000" dirty="0"/>
              <a:t> </a:t>
            </a:r>
            <a:r>
              <a:rPr lang="en-US" altLang="ko-KR" dirty="0"/>
              <a:t>) = √100 = 10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3718686"/>
            <a:ext cx="3312368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192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9862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Vector </a:t>
            </a:r>
            <a:r>
              <a:rPr lang="ko-KR" altLang="en-US" dirty="0" smtClean="0"/>
              <a:t>크기 계산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993392"/>
          </a:xfrm>
        </p:spPr>
        <p:txBody>
          <a:bodyPr>
            <a:noAutofit/>
          </a:bodyPr>
          <a:lstStyle/>
          <a:p>
            <a:pPr marL="457200" lvl="1" indent="0" fontAlgn="base">
              <a:buNone/>
            </a:pPr>
            <a:r>
              <a:rPr lang="ko-KR" altLang="en-US" sz="2800" dirty="0" smtClean="0"/>
              <a:t>벡터의 크기</a:t>
            </a:r>
            <a:r>
              <a:rPr lang="en-US" altLang="ko-KR" sz="2800" dirty="0" smtClean="0"/>
              <a:t>(Magnitude)</a:t>
            </a:r>
            <a:r>
              <a:rPr lang="ko-KR" altLang="en-US" sz="2800" dirty="0" smtClean="0"/>
              <a:t>는 원소들의 제곱을 더하고 이에 대한 제곱근의 값</a:t>
            </a:r>
            <a:endParaRPr lang="en-US" altLang="ko-KR" sz="2800" dirty="0" smtClean="0"/>
          </a:p>
          <a:p>
            <a:pPr marL="457200" lvl="1" indent="0" fontAlgn="base">
              <a:buNone/>
            </a:pPr>
            <a:r>
              <a:rPr lang="ko-KR" altLang="en-US" sz="2800" dirty="0" smtClean="0"/>
              <a:t>벡터의 </a:t>
            </a:r>
            <a:r>
              <a:rPr lang="ko-KR" altLang="en-US" sz="2800" dirty="0"/>
              <a:t>크기는 </a:t>
            </a:r>
            <a:r>
              <a:rPr lang="en-US" altLang="ko-KR" sz="2800" dirty="0"/>
              <a:t>x</a:t>
            </a:r>
            <a:r>
              <a:rPr lang="ko-KR" altLang="en-US" sz="2800" dirty="0"/>
              <a:t>축의 변위와 </a:t>
            </a:r>
            <a:r>
              <a:rPr lang="en-US" altLang="ko-KR" sz="2800" dirty="0"/>
              <a:t>y</a:t>
            </a:r>
            <a:r>
              <a:rPr lang="ko-KR" altLang="en-US" sz="2800" dirty="0"/>
              <a:t>축의 변위를 이용하여 피타고라스 </a:t>
            </a:r>
            <a:r>
              <a:rPr lang="ko-KR" altLang="en-US" sz="2800" dirty="0" smtClean="0"/>
              <a:t>정리</a:t>
            </a:r>
            <a:endParaRPr lang="en-US" altLang="ko-KR" sz="2800" dirty="0"/>
          </a:p>
        </p:txBody>
      </p:sp>
      <p:pic>
        <p:nvPicPr>
          <p:cNvPr id="614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3861480"/>
            <a:ext cx="4152900" cy="208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193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1699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단위벡터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단위벡터</a:t>
            </a:r>
            <a:r>
              <a:rPr lang="en-US" altLang="ko-KR" dirty="0" smtClean="0"/>
              <a:t>(unit vector)</a:t>
            </a:r>
            <a:r>
              <a:rPr lang="ko-KR" altLang="en-US" dirty="0" smtClean="0"/>
              <a:t>는 크기가 </a:t>
            </a:r>
            <a:r>
              <a:rPr lang="en-US" altLang="ko-KR" dirty="0" smtClean="0"/>
              <a:t>1</a:t>
            </a:r>
            <a:r>
              <a:rPr lang="ko-KR" altLang="en-US" dirty="0" smtClean="0"/>
              <a:t>인 벡터</a:t>
            </a:r>
            <a:endParaRPr lang="ko-KR" altLang="en-US" dirty="0"/>
          </a:p>
        </p:txBody>
      </p:sp>
      <p:pic>
        <p:nvPicPr>
          <p:cNvPr id="31746" name="Picture 2" descr="https://www.mathsisfun.com/algebra/images/vector-unit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2660366"/>
            <a:ext cx="1971675" cy="942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47" name="Picture 3" descr="https://www.mathsisfun.com/algebra/images/vector-unit-hat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8900" y="3980751"/>
            <a:ext cx="904875" cy="561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427984" y="2708920"/>
            <a:ext cx="3240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크기가 </a:t>
            </a:r>
            <a:r>
              <a:rPr lang="en-US" altLang="ko-KR" dirty="0" smtClean="0"/>
              <a:t>1</a:t>
            </a:r>
            <a:r>
              <a:rPr lang="ko-KR" altLang="en-US" dirty="0" smtClean="0"/>
              <a:t>인 벡터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427984" y="4077072"/>
            <a:ext cx="3240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표기법은 문자에 모자</a:t>
            </a:r>
            <a:r>
              <a:rPr lang="en-US" altLang="ko-KR" dirty="0" smtClean="0"/>
              <a:t>(hat)</a:t>
            </a:r>
            <a:r>
              <a:rPr lang="ko-KR" altLang="en-US" dirty="0" smtClean="0"/>
              <a:t>을 사용해서 표시</a:t>
            </a:r>
            <a:endParaRPr lang="ko-KR" altLang="en-US" dirty="0"/>
          </a:p>
        </p:txBody>
      </p:sp>
      <p:pic>
        <p:nvPicPr>
          <p:cNvPr id="12" name="Picture 5" descr="https://www.mathsisfun.com/algebra/images/vector-unit-scale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5085184"/>
            <a:ext cx="2098797" cy="1319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4417842" y="5517232"/>
            <a:ext cx="37545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fontAlgn="base"/>
            <a:r>
              <a:rPr lang="ko-KR" altLang="en-US" dirty="0"/>
              <a:t>모든 벡터는 단위벡터에 대해 </a:t>
            </a:r>
            <a:r>
              <a:rPr lang="en-US" altLang="ko-KR" dirty="0" err="1"/>
              <a:t>sclae</a:t>
            </a:r>
            <a:r>
              <a:rPr lang="en-US" altLang="ko-KR" dirty="0"/>
              <a:t> </a:t>
            </a:r>
            <a:r>
              <a:rPr lang="ko-KR" altLang="en-US" dirty="0"/>
              <a:t>배수 만큼의 크기를 가진 벡터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194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1441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단위벡터  정규화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해당 벡터를 </a:t>
            </a:r>
            <a:r>
              <a:rPr lang="en-US" altLang="ko-KR" dirty="0" smtClean="0"/>
              <a:t>0 ~ 1</a:t>
            </a:r>
            <a:r>
              <a:rPr lang="ko-KR" altLang="en-US" dirty="0" smtClean="0"/>
              <a:t>의 값으로 정규화</a:t>
            </a:r>
            <a:endParaRPr lang="ko-KR" altLang="en-US" dirty="0"/>
          </a:p>
        </p:txBody>
      </p:sp>
      <p:pic>
        <p:nvPicPr>
          <p:cNvPr id="31751" name="Picture 7" descr="http://snipd.net/wp-content/uploads/2011/05/Normalize_vecto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8466" y="3212976"/>
            <a:ext cx="2333625" cy="1181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4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531939"/>
            <a:ext cx="4791075" cy="3724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195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5724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산술연산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196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4904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벡터</a:t>
            </a:r>
            <a:r>
              <a:rPr lang="en-US" altLang="ko-KR" dirty="0" smtClean="0"/>
              <a:t>: +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2353432"/>
          </a:xfrm>
        </p:spPr>
        <p:txBody>
          <a:bodyPr>
            <a:normAutofit fontScale="92500"/>
          </a:bodyPr>
          <a:lstStyle/>
          <a:p>
            <a:pPr marL="457200" lvl="1" indent="0" fontAlgn="base">
              <a:buNone/>
            </a:pPr>
            <a:r>
              <a:rPr lang="en-US" altLang="ko-KR" dirty="0"/>
              <a:t>The vector (8,13) and the vector (26,7) add up to the vector (34,20)</a:t>
            </a:r>
          </a:p>
          <a:p>
            <a:pPr marL="457200" lvl="1" indent="0" fontAlgn="base">
              <a:buNone/>
            </a:pPr>
            <a:r>
              <a:rPr lang="en-US" altLang="ko-KR" dirty="0"/>
              <a:t>Example: add the vectors a = (8,13) and b = (26,7)</a:t>
            </a:r>
          </a:p>
          <a:p>
            <a:pPr marL="457200" lvl="1" indent="0" fontAlgn="base">
              <a:buNone/>
            </a:pPr>
            <a:r>
              <a:rPr lang="en-US" altLang="ko-KR" dirty="0"/>
              <a:t>c = a + b</a:t>
            </a:r>
          </a:p>
          <a:p>
            <a:pPr marL="457200" lvl="1" indent="0" fontAlgn="base">
              <a:buNone/>
            </a:pPr>
            <a:r>
              <a:rPr lang="en-US" altLang="ko-KR" dirty="0"/>
              <a:t>c = (8,13) + (26,7) = (8+26,13+7) = (34,20)</a:t>
            </a:r>
          </a:p>
        </p:txBody>
      </p:sp>
      <p:pic>
        <p:nvPicPr>
          <p:cNvPr id="19460" name="Picture 4" descr="https://www.mathsisfun.com/algebra/images/vector-add3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4436856"/>
            <a:ext cx="4610100" cy="1238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979712" y="5055981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a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915816" y="4252190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b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320766" y="5208381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a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436096" y="4259366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b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701140" y="4871315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197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7056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Vector </a:t>
            </a:r>
            <a:r>
              <a:rPr lang="ko-KR" altLang="en-US" dirty="0" smtClean="0"/>
              <a:t>연산</a:t>
            </a:r>
            <a:r>
              <a:rPr lang="en-US" altLang="ko-KR" dirty="0" smtClean="0"/>
              <a:t>: +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두 벡터 평행 이동해 </a:t>
            </a:r>
            <a:r>
              <a:rPr lang="ko-KR" altLang="en-US" dirty="0" err="1" smtClean="0"/>
              <a:t>평행사변형을</a:t>
            </a:r>
            <a:r>
              <a:rPr lang="ko-KR" altLang="en-US" dirty="0" smtClean="0"/>
              <a:t> 만든 후 가운데 벡터가 실제 덧셈한 벡터를 표시 </a:t>
            </a:r>
            <a:endParaRPr lang="en-US" altLang="ko-KR" dirty="0"/>
          </a:p>
        </p:txBody>
      </p:sp>
      <p:cxnSp>
        <p:nvCxnSpPr>
          <p:cNvPr id="8" name="직선 화살표 연결선 7"/>
          <p:cNvCxnSpPr/>
          <p:nvPr/>
        </p:nvCxnSpPr>
        <p:spPr>
          <a:xfrm>
            <a:off x="6185874" y="5138142"/>
            <a:ext cx="92087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/>
          <p:nvPr/>
        </p:nvCxnSpPr>
        <p:spPr>
          <a:xfrm flipV="1">
            <a:off x="6184565" y="4323152"/>
            <a:ext cx="375270" cy="814990"/>
          </a:xfrm>
          <a:prstGeom prst="straightConnector1">
            <a:avLst/>
          </a:prstGeom>
          <a:ln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/>
          <p:nvPr/>
        </p:nvCxnSpPr>
        <p:spPr>
          <a:xfrm flipV="1">
            <a:off x="6196304" y="4355552"/>
            <a:ext cx="1215422" cy="78259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936142" y="4618439"/>
            <a:ext cx="4165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/>
              <a:t>e</a:t>
            </a:r>
            <a:endParaRPr lang="ko-KR" altLang="en-US" sz="12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6502944" y="5301208"/>
            <a:ext cx="4165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d</a:t>
            </a:r>
            <a:endParaRPr lang="ko-KR" altLang="en-US" sz="1200" dirty="0"/>
          </a:p>
        </p:txBody>
      </p:sp>
      <p:sp>
        <p:nvSpPr>
          <p:cNvPr id="15" name="TextBox 14"/>
          <p:cNvSpPr txBox="1"/>
          <p:nvPr/>
        </p:nvSpPr>
        <p:spPr>
          <a:xfrm>
            <a:off x="6528665" y="4543449"/>
            <a:ext cx="4165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/>
              <a:t>f</a:t>
            </a:r>
            <a:endParaRPr lang="ko-KR" altLang="en-US" sz="1200" b="1" dirty="0"/>
          </a:p>
        </p:txBody>
      </p:sp>
      <p:cxnSp>
        <p:nvCxnSpPr>
          <p:cNvPr id="19" name="직선 화살표 연결선 18"/>
          <p:cNvCxnSpPr/>
          <p:nvPr/>
        </p:nvCxnSpPr>
        <p:spPr>
          <a:xfrm flipV="1">
            <a:off x="7106748" y="4355552"/>
            <a:ext cx="375270" cy="814990"/>
          </a:xfrm>
          <a:prstGeom prst="straightConnector1">
            <a:avLst/>
          </a:prstGeom>
          <a:ln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7473465" y="4730647"/>
            <a:ext cx="4165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/>
              <a:t>e</a:t>
            </a:r>
            <a:endParaRPr lang="ko-KR" altLang="en-US" sz="1200" b="1" dirty="0"/>
          </a:p>
        </p:txBody>
      </p:sp>
      <p:cxnSp>
        <p:nvCxnSpPr>
          <p:cNvPr id="22" name="직선 화살표 연결선 21"/>
          <p:cNvCxnSpPr/>
          <p:nvPr/>
        </p:nvCxnSpPr>
        <p:spPr>
          <a:xfrm>
            <a:off x="6523831" y="4323152"/>
            <a:ext cx="92087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6751835" y="3933056"/>
            <a:ext cx="4165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d</a:t>
            </a:r>
            <a:endParaRPr lang="ko-KR" altLang="en-US" sz="1200" dirty="0"/>
          </a:p>
        </p:txBody>
      </p:sp>
      <p:pic>
        <p:nvPicPr>
          <p:cNvPr id="634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497878"/>
            <a:ext cx="3024336" cy="2574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198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4427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벡터 </a:t>
            </a:r>
            <a:r>
              <a:rPr lang="en-US" altLang="ko-KR" dirty="0" smtClean="0"/>
              <a:t>: -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벡터의 방향성을 반대로 이동한  실제 벡터를 처리</a:t>
            </a:r>
            <a:endParaRPr lang="ko-KR" altLang="en-US" dirty="0"/>
          </a:p>
        </p:txBody>
      </p:sp>
      <p:pic>
        <p:nvPicPr>
          <p:cNvPr id="20482" name="Picture 2" descr="https://www.mathsisfun.com/algebra/images/vector-subtract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3001372"/>
            <a:ext cx="2514600" cy="1095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3851920" y="2599744"/>
            <a:ext cx="4572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/>
              <a:t>Example: subtract </a:t>
            </a:r>
            <a:r>
              <a:rPr lang="en-US" altLang="ko-KR" b="1" dirty="0"/>
              <a:t>k</a:t>
            </a:r>
            <a:r>
              <a:rPr lang="en-US" altLang="ko-KR" dirty="0"/>
              <a:t> = (4,5) from </a:t>
            </a:r>
            <a:r>
              <a:rPr lang="en-US" altLang="ko-KR" b="1" dirty="0"/>
              <a:t>v</a:t>
            </a:r>
            <a:r>
              <a:rPr lang="en-US" altLang="ko-KR" dirty="0"/>
              <a:t> = (12,2)</a:t>
            </a:r>
          </a:p>
          <a:p>
            <a:r>
              <a:rPr lang="en-US" altLang="ko-KR" b="1" dirty="0"/>
              <a:t>a</a:t>
            </a:r>
            <a:r>
              <a:rPr lang="en-US" altLang="ko-KR" dirty="0"/>
              <a:t> = </a:t>
            </a:r>
            <a:r>
              <a:rPr lang="en-US" altLang="ko-KR" b="1" dirty="0"/>
              <a:t>v</a:t>
            </a:r>
            <a:r>
              <a:rPr lang="en-US" altLang="ko-KR" dirty="0"/>
              <a:t> + −</a:t>
            </a:r>
            <a:r>
              <a:rPr lang="en-US" altLang="ko-KR" b="1" dirty="0"/>
              <a:t>k</a:t>
            </a:r>
            <a:endParaRPr lang="en-US" altLang="ko-KR" dirty="0"/>
          </a:p>
          <a:p>
            <a:r>
              <a:rPr lang="en-US" altLang="ko-KR" b="1" dirty="0"/>
              <a:t>a</a:t>
            </a:r>
            <a:r>
              <a:rPr lang="en-US" altLang="ko-KR" dirty="0"/>
              <a:t> = (12,2) + −(4,5) = (12,2) + (−4,−5) = (12−4,2−5) = (8,−3)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199</a:t>
            </a:fld>
            <a:endParaRPr lang="ko-KR" altLang="en-US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4155510"/>
            <a:ext cx="2952328" cy="2509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" name="그룹 7"/>
          <p:cNvGrpSpPr/>
          <p:nvPr/>
        </p:nvGrpSpPr>
        <p:grpSpPr>
          <a:xfrm>
            <a:off x="5219826" y="4543077"/>
            <a:ext cx="2132097" cy="1423206"/>
            <a:chOff x="6243414" y="3890146"/>
            <a:chExt cx="2132097" cy="1423206"/>
          </a:xfrm>
        </p:grpSpPr>
        <p:cxnSp>
          <p:nvCxnSpPr>
            <p:cNvPr id="9" name="직선 화살표 연결선 8"/>
            <p:cNvCxnSpPr/>
            <p:nvPr/>
          </p:nvCxnSpPr>
          <p:spPr>
            <a:xfrm>
              <a:off x="7164288" y="4956315"/>
              <a:ext cx="920874" cy="0"/>
            </a:xfrm>
            <a:prstGeom prst="straightConnector1">
              <a:avLst/>
            </a:prstGeom>
            <a:ln>
              <a:solidFill>
                <a:srgbClr val="7030A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화살표 연결선 9"/>
            <p:cNvCxnSpPr/>
            <p:nvPr/>
          </p:nvCxnSpPr>
          <p:spPr>
            <a:xfrm flipV="1">
              <a:off x="7164288" y="4141325"/>
              <a:ext cx="375270" cy="81499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화살표 연결선 10"/>
            <p:cNvCxnSpPr/>
            <p:nvPr/>
          </p:nvCxnSpPr>
          <p:spPr>
            <a:xfrm flipH="1" flipV="1">
              <a:off x="7539558" y="4221088"/>
              <a:ext cx="545604" cy="735227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화살표 연결선 11"/>
            <p:cNvCxnSpPr/>
            <p:nvPr/>
          </p:nvCxnSpPr>
          <p:spPr>
            <a:xfrm>
              <a:off x="6243414" y="4956315"/>
              <a:ext cx="920874" cy="0"/>
            </a:xfrm>
            <a:prstGeom prst="straightConnector1">
              <a:avLst/>
            </a:prstGeom>
            <a:ln>
              <a:solidFill>
                <a:srgbClr val="7030A0"/>
              </a:solidFill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화살표 연결선 12"/>
            <p:cNvCxnSpPr/>
            <p:nvPr/>
          </p:nvCxnSpPr>
          <p:spPr>
            <a:xfrm flipV="1">
              <a:off x="6310343" y="4135582"/>
              <a:ext cx="375270" cy="81499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화살표 연결선 13"/>
            <p:cNvCxnSpPr/>
            <p:nvPr/>
          </p:nvCxnSpPr>
          <p:spPr>
            <a:xfrm flipH="1" flipV="1">
              <a:off x="6624432" y="4215345"/>
              <a:ext cx="545604" cy="735227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7372697" y="5067131"/>
              <a:ext cx="50405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 smtClean="0"/>
                <a:t>e</a:t>
              </a:r>
              <a:endParaRPr lang="ko-KR" altLang="en-US" sz="1000" b="1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962971" y="4303388"/>
              <a:ext cx="50405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 smtClean="0"/>
                <a:t>d</a:t>
              </a:r>
              <a:endParaRPr lang="ko-KR" altLang="en-US" sz="1000" b="1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871455" y="4370918"/>
              <a:ext cx="50405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 smtClean="0"/>
                <a:t>g</a:t>
              </a:r>
              <a:endParaRPr lang="ko-KR" altLang="en-US" sz="1000" b="1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480212" y="5067131"/>
              <a:ext cx="50405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 smtClean="0"/>
                <a:t>-e</a:t>
              </a:r>
              <a:endParaRPr lang="ko-KR" altLang="en-US" sz="1000" b="1" dirty="0"/>
            </a:p>
          </p:txBody>
        </p:sp>
        <p:cxnSp>
          <p:nvCxnSpPr>
            <p:cNvPr id="19" name="직선 화살표 연결선 18"/>
            <p:cNvCxnSpPr/>
            <p:nvPr/>
          </p:nvCxnSpPr>
          <p:spPr>
            <a:xfrm>
              <a:off x="6618684" y="4182893"/>
              <a:ext cx="920874" cy="0"/>
            </a:xfrm>
            <a:prstGeom prst="straightConnector1">
              <a:avLst/>
            </a:prstGeom>
            <a:ln>
              <a:solidFill>
                <a:srgbClr val="7030A0"/>
              </a:solidFill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6921288" y="3890146"/>
              <a:ext cx="50405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 smtClean="0"/>
                <a:t>-e</a:t>
              </a:r>
              <a:endParaRPr lang="ko-KR" altLang="en-US" sz="10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412761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55576" y="548680"/>
            <a:ext cx="7939608" cy="5112568"/>
          </a:xfrm>
        </p:spPr>
        <p:txBody>
          <a:bodyPr>
            <a:normAutofit/>
          </a:bodyPr>
          <a:lstStyle/>
          <a:p>
            <a:pPr algn="r"/>
            <a:r>
              <a:rPr lang="en-US" altLang="ko-KR" sz="4000" dirty="0" smtClean="0"/>
              <a:t>1</a:t>
            </a:r>
            <a:r>
              <a:rPr lang="en-US" altLang="ko-KR" sz="4000" dirty="0"/>
              <a:t>. </a:t>
            </a:r>
            <a:r>
              <a:rPr lang="en-US" altLang="ko-KR" sz="4000" dirty="0" err="1" smtClean="0"/>
              <a:t>Numpy</a:t>
            </a:r>
            <a:r>
              <a:rPr lang="en-US" altLang="ko-KR" sz="4000" dirty="0" smtClean="0"/>
              <a:t>  </a:t>
            </a:r>
            <a:r>
              <a:rPr lang="ko-KR" altLang="en-US" sz="4000" dirty="0" smtClean="0"/>
              <a:t>기초</a:t>
            </a:r>
            <a:r>
              <a:rPr lang="en-US" altLang="ko-KR" sz="4000" dirty="0" smtClean="0"/>
              <a:t/>
            </a:r>
            <a:br>
              <a:rPr lang="en-US" altLang="ko-KR" sz="4000" dirty="0" smtClean="0"/>
            </a:br>
            <a:r>
              <a:rPr lang="en-US" altLang="ko-KR" sz="4000" dirty="0" smtClean="0"/>
              <a:t>2.Numpy </a:t>
            </a:r>
            <a:r>
              <a:rPr lang="en-US" altLang="ko-KR" sz="4000" dirty="0" err="1" smtClean="0"/>
              <a:t>dtype</a:t>
            </a:r>
            <a:r>
              <a:rPr lang="en-US" altLang="ko-KR" sz="4000" dirty="0" smtClean="0"/>
              <a:t> </a:t>
            </a:r>
            <a:r>
              <a:rPr lang="ko-KR" altLang="en-US" sz="4000" dirty="0" smtClean="0"/>
              <a:t>클래스</a:t>
            </a:r>
            <a:r>
              <a:rPr lang="en-US" altLang="ko-KR" sz="4000" dirty="0"/>
              <a:t/>
            </a:r>
            <a:br>
              <a:rPr lang="en-US" altLang="ko-KR" sz="4000" dirty="0"/>
            </a:br>
            <a:r>
              <a:rPr lang="en-US" altLang="ko-KR" sz="4000" dirty="0" smtClean="0"/>
              <a:t>3. </a:t>
            </a:r>
            <a:r>
              <a:rPr lang="en-US" altLang="ko-KR" sz="4000" dirty="0" err="1"/>
              <a:t>Numpy</a:t>
            </a:r>
            <a:r>
              <a:rPr lang="ko-KR" altLang="en-US" sz="4000" dirty="0" smtClean="0"/>
              <a:t> 함수</a:t>
            </a:r>
            <a:r>
              <a:rPr lang="en-US" altLang="ko-KR" sz="4000" dirty="0" smtClean="0"/>
              <a:t/>
            </a:r>
            <a:br>
              <a:rPr lang="en-US" altLang="ko-KR" sz="4000" dirty="0" smtClean="0"/>
            </a:br>
            <a:r>
              <a:rPr lang="en-US" altLang="ko-KR" sz="4000" dirty="0" smtClean="0"/>
              <a:t>4. </a:t>
            </a:r>
            <a:r>
              <a:rPr lang="ko-KR" altLang="en-US" sz="4000" dirty="0" smtClean="0"/>
              <a:t>선형대수 기초</a:t>
            </a:r>
            <a:r>
              <a:rPr lang="en-US" altLang="ko-KR" sz="4000" dirty="0"/>
              <a:t/>
            </a:r>
            <a:br>
              <a:rPr lang="en-US" altLang="ko-KR" sz="4000" dirty="0"/>
            </a:br>
            <a:r>
              <a:rPr lang="en-US" altLang="ko-KR" sz="4000" dirty="0" smtClean="0"/>
              <a:t>5.Matplotlib </a:t>
            </a:r>
            <a:r>
              <a:rPr lang="ko-KR" altLang="en-US" sz="4000" dirty="0" smtClean="0"/>
              <a:t> </a:t>
            </a:r>
            <a:r>
              <a:rPr lang="ko-KR" altLang="en-US" sz="4000" dirty="0"/>
              <a:t>기초</a:t>
            </a:r>
            <a:r>
              <a:rPr lang="en-US" altLang="ko-KR" sz="4000" dirty="0"/>
              <a:t/>
            </a:r>
            <a:br>
              <a:rPr lang="en-US" altLang="ko-KR" sz="4000" dirty="0"/>
            </a:br>
            <a:r>
              <a:rPr lang="en-US" altLang="ko-KR" sz="4000" dirty="0" smtClean="0"/>
              <a:t>6. Pandas </a:t>
            </a:r>
            <a:r>
              <a:rPr lang="ko-KR" altLang="en-US" sz="4000" dirty="0" smtClean="0"/>
              <a:t>모듈 기초</a:t>
            </a:r>
            <a:r>
              <a:rPr lang="en-US" altLang="ko-KR" sz="4000" dirty="0" smtClean="0"/>
              <a:t>  </a:t>
            </a:r>
            <a:br>
              <a:rPr lang="en-US" altLang="ko-KR" sz="4000" dirty="0" smtClean="0"/>
            </a:br>
            <a:endParaRPr lang="ko-KR" altLang="en-US" sz="40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ko-KR" altLang="en-US" dirty="0" smtClean="0"/>
              <a:t>목</a:t>
            </a:r>
            <a:r>
              <a:rPr lang="ko-KR" altLang="en-US" dirty="0"/>
              <a:t>차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608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함수와 </a:t>
            </a:r>
            <a:r>
              <a:rPr lang="ko-KR" altLang="en-US" dirty="0" err="1" smtClean="0"/>
              <a:t>메소드가</a:t>
            </a:r>
            <a:r>
              <a:rPr lang="ko-KR" altLang="en-US" dirty="0" smtClean="0"/>
              <a:t> 이중 지원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1917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벡터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스칼라곱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벡터의 각 원소에 </a:t>
            </a:r>
            <a:r>
              <a:rPr lang="ko-KR" altLang="en-US" dirty="0" err="1" smtClean="0"/>
              <a:t>스칼라값만큼</a:t>
            </a:r>
            <a:r>
              <a:rPr lang="ko-KR" altLang="en-US" dirty="0" smtClean="0"/>
              <a:t> 곱하여 표시</a:t>
            </a:r>
            <a:endParaRPr lang="ko-KR" altLang="en-US" dirty="0"/>
          </a:p>
        </p:txBody>
      </p:sp>
      <p:pic>
        <p:nvPicPr>
          <p:cNvPr id="19462" name="Picture 6" descr="https://www.mathsisfun.com/algebra/images/vector-scaling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3139475"/>
            <a:ext cx="1752600" cy="128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139952" y="3009726"/>
            <a:ext cx="41044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벡터 </a:t>
            </a:r>
            <a:r>
              <a:rPr lang="en-US" altLang="ko-KR" dirty="0" smtClean="0"/>
              <a:t>m = [7,3]</a:t>
            </a:r>
          </a:p>
          <a:p>
            <a:endParaRPr lang="en-US" altLang="ko-KR" dirty="0"/>
          </a:p>
          <a:p>
            <a:r>
              <a:rPr lang="en-US" altLang="ko-KR" dirty="0" smtClean="0"/>
              <a:t>A = 3m= [21,9]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200</a:t>
            </a:fld>
            <a:endParaRPr lang="ko-KR" altLang="en-US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888" y="4005064"/>
            <a:ext cx="3168352" cy="23717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10691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내적과 외적 비교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201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3960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내적 </a:t>
            </a:r>
            <a:r>
              <a:rPr lang="en-US" altLang="ko-KR" dirty="0" smtClean="0"/>
              <a:t>vs </a:t>
            </a:r>
            <a:r>
              <a:rPr lang="ko-KR" altLang="en-US" dirty="0" smtClean="0"/>
              <a:t>외적</a:t>
            </a:r>
            <a:endParaRPr lang="ko-KR" altLang="en-US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9772457"/>
              </p:ext>
            </p:extLst>
          </p:nvPr>
        </p:nvGraphicFramePr>
        <p:xfrm>
          <a:off x="971600" y="2420888"/>
          <a:ext cx="7344817" cy="38164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5373"/>
                <a:gridCol w="2894722"/>
                <a:gridCol w="2894722"/>
              </a:tblGrid>
              <a:tr h="51119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구분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내적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외적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63023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명칭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Inner product,</a:t>
                      </a:r>
                      <a:r>
                        <a:rPr lang="en-US" altLang="ko-KR" sz="1200" baseline="0" dirty="0" smtClean="0"/>
                        <a:t> dot product, scalar product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Outer product, vector product, cross product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1119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표기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.(Dot)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X(cross)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1119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대상 벡터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aseline="0" dirty="0" smtClean="0"/>
                        <a:t> n </a:t>
                      </a:r>
                      <a:r>
                        <a:rPr lang="ko-KR" altLang="en-US" sz="1200" baseline="0" dirty="0" smtClean="0"/>
                        <a:t>차원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 3 </a:t>
                      </a:r>
                      <a:r>
                        <a:rPr lang="ko-KR" altLang="en-US" sz="1200" dirty="0" smtClean="0"/>
                        <a:t>차원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30235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공식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 a</a:t>
                      </a:r>
                      <a:r>
                        <a:rPr lang="en-US" altLang="ko-KR" sz="700" dirty="0" smtClean="0"/>
                        <a:t>1 </a:t>
                      </a:r>
                      <a:r>
                        <a:rPr lang="en-US" altLang="ko-KR" sz="1200" dirty="0" smtClean="0"/>
                        <a:t>b</a:t>
                      </a:r>
                      <a:r>
                        <a:rPr lang="en-US" altLang="ko-KR" sz="700" dirty="0" smtClean="0"/>
                        <a:t>1 +</a:t>
                      </a:r>
                      <a:r>
                        <a:rPr lang="en-US" altLang="ko-KR" sz="700" baseline="-25000" dirty="0" smtClean="0"/>
                        <a:t> </a:t>
                      </a:r>
                      <a:r>
                        <a:rPr lang="en-US" altLang="ko-KR" sz="1200" dirty="0" smtClean="0"/>
                        <a:t>a</a:t>
                      </a:r>
                      <a:r>
                        <a:rPr lang="en-US" altLang="ko-KR" sz="700" dirty="0" smtClean="0"/>
                        <a:t>2 </a:t>
                      </a:r>
                      <a:r>
                        <a:rPr lang="en-US" altLang="ko-KR" sz="1200" dirty="0" smtClean="0"/>
                        <a:t>b</a:t>
                      </a:r>
                      <a:r>
                        <a:rPr lang="en-US" altLang="ko-KR" sz="700" dirty="0" smtClean="0"/>
                        <a:t>2 + …. + </a:t>
                      </a:r>
                      <a:r>
                        <a:rPr lang="en-US" altLang="ko-KR" sz="1200" dirty="0" smtClean="0"/>
                        <a:t>a</a:t>
                      </a:r>
                      <a:r>
                        <a:rPr lang="en-US" altLang="ko-KR" sz="700" dirty="0" smtClean="0"/>
                        <a:t>n </a:t>
                      </a:r>
                      <a:r>
                        <a:rPr lang="en-US" altLang="ko-KR" sz="1200" dirty="0" err="1" smtClean="0"/>
                        <a:t>b</a:t>
                      </a:r>
                      <a:r>
                        <a:rPr lang="en-US" altLang="ko-KR" sz="700" dirty="0" err="1" smtClean="0"/>
                        <a:t>n</a:t>
                      </a:r>
                      <a:r>
                        <a:rPr lang="en-US" altLang="ko-KR" sz="700" dirty="0" smtClean="0"/>
                        <a:t> 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 (a</a:t>
                      </a:r>
                      <a:r>
                        <a:rPr lang="en-US" altLang="ko-KR" sz="700" dirty="0" smtClean="0"/>
                        <a:t>2</a:t>
                      </a:r>
                      <a:r>
                        <a:rPr lang="en-US" altLang="ko-KR" sz="1200" dirty="0" smtClean="0"/>
                        <a:t> b</a:t>
                      </a:r>
                      <a:r>
                        <a:rPr lang="en-US" altLang="ko-KR" sz="700" dirty="0" smtClean="0"/>
                        <a:t>3</a:t>
                      </a:r>
                      <a:r>
                        <a:rPr lang="en-US" altLang="ko-KR" sz="1200" dirty="0" smtClean="0"/>
                        <a:t> – a</a:t>
                      </a:r>
                      <a:r>
                        <a:rPr lang="en-US" altLang="ko-KR" sz="700" dirty="0" smtClean="0"/>
                        <a:t>3</a:t>
                      </a:r>
                      <a:r>
                        <a:rPr lang="en-US" altLang="ko-KR" sz="1200" dirty="0" smtClean="0"/>
                        <a:t> b</a:t>
                      </a:r>
                      <a:r>
                        <a:rPr lang="en-US" altLang="ko-KR" sz="700" dirty="0" smtClean="0"/>
                        <a:t>2,</a:t>
                      </a:r>
                      <a:r>
                        <a:rPr lang="en-US" altLang="ko-KR" sz="1200" dirty="0" smtClean="0"/>
                        <a:t> a</a:t>
                      </a:r>
                      <a:r>
                        <a:rPr lang="en-US" altLang="ko-KR" sz="700" dirty="0" smtClean="0"/>
                        <a:t>3</a:t>
                      </a:r>
                      <a:r>
                        <a:rPr lang="en-US" altLang="ko-KR" sz="1200" dirty="0" smtClean="0"/>
                        <a:t> b</a:t>
                      </a:r>
                      <a:r>
                        <a:rPr lang="en-US" altLang="ko-KR" sz="700" dirty="0" smtClean="0"/>
                        <a:t>1</a:t>
                      </a:r>
                      <a:r>
                        <a:rPr lang="en-US" altLang="ko-KR" sz="1200" dirty="0" smtClean="0"/>
                        <a:t> – a</a:t>
                      </a:r>
                      <a:r>
                        <a:rPr lang="en-US" altLang="ko-KR" sz="700" dirty="0" smtClean="0"/>
                        <a:t>1</a:t>
                      </a:r>
                      <a:r>
                        <a:rPr lang="en-US" altLang="ko-KR" sz="1200" dirty="0" smtClean="0"/>
                        <a:t> b</a:t>
                      </a:r>
                      <a:r>
                        <a:rPr lang="en-US" altLang="ko-KR" sz="700" dirty="0" smtClean="0"/>
                        <a:t>3,</a:t>
                      </a:r>
                      <a:r>
                        <a:rPr lang="en-US" altLang="ko-KR" sz="700" baseline="0" dirty="0" smtClean="0"/>
                        <a:t> </a:t>
                      </a:r>
                      <a:r>
                        <a:rPr lang="en-US" altLang="ko-KR" sz="1200" dirty="0" smtClean="0"/>
                        <a:t>a</a:t>
                      </a:r>
                      <a:r>
                        <a:rPr lang="en-US" altLang="ko-KR" sz="700" dirty="0" smtClean="0"/>
                        <a:t>1</a:t>
                      </a:r>
                      <a:r>
                        <a:rPr lang="en-US" altLang="ko-KR" sz="1200" dirty="0" smtClean="0"/>
                        <a:t> b</a:t>
                      </a:r>
                      <a:r>
                        <a:rPr lang="en-US" altLang="ko-KR" sz="700" dirty="0" smtClean="0"/>
                        <a:t>2</a:t>
                      </a:r>
                      <a:r>
                        <a:rPr lang="en-US" altLang="ko-KR" sz="1200" dirty="0" smtClean="0"/>
                        <a:t> – a</a:t>
                      </a:r>
                      <a:r>
                        <a:rPr lang="en-US" altLang="ko-KR" sz="700" dirty="0" smtClean="0"/>
                        <a:t>2</a:t>
                      </a:r>
                      <a:r>
                        <a:rPr lang="en-US" altLang="ko-KR" sz="700" baseline="0" dirty="0" smtClean="0"/>
                        <a:t> </a:t>
                      </a:r>
                      <a:r>
                        <a:rPr lang="en-US" altLang="ko-KR" sz="1200" baseline="0" dirty="0" smtClean="0"/>
                        <a:t>b</a:t>
                      </a:r>
                      <a:r>
                        <a:rPr lang="en-US" altLang="ko-KR" sz="700" baseline="0" dirty="0" smtClean="0"/>
                        <a:t>1)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11191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|a||b| cos </a:t>
                      </a:r>
                      <a:r>
                        <a:rPr lang="ko-KR" altLang="en-US" sz="1200" dirty="0" smtClean="0"/>
                        <a:t>각도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|a||b|</a:t>
                      </a:r>
                      <a:r>
                        <a:rPr lang="en-US" altLang="ko-KR" sz="1200" baseline="0" dirty="0" smtClean="0"/>
                        <a:t> sin</a:t>
                      </a:r>
                      <a:r>
                        <a:rPr lang="ko-KR" altLang="en-US" sz="1200" baseline="0" dirty="0" smtClean="0"/>
                        <a:t>각도 </a:t>
                      </a:r>
                      <a:r>
                        <a:rPr lang="en-US" altLang="ko-KR" sz="1200" baseline="0" dirty="0" smtClean="0"/>
                        <a:t>n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1119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결과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 scalar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 vector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202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9632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내적 산식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201304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내적</a:t>
            </a:r>
            <a:r>
              <a:rPr lang="en-US" altLang="ko-KR" dirty="0"/>
              <a:t>(Inner </a:t>
            </a:r>
            <a:r>
              <a:rPr lang="en-US" altLang="ko-KR" dirty="0" smtClean="0"/>
              <a:t>Product)</a:t>
            </a:r>
            <a:r>
              <a:rPr lang="ko-KR" altLang="en-US" dirty="0" smtClean="0"/>
              <a:t>산식은 </a:t>
            </a:r>
            <a:r>
              <a:rPr lang="ko-KR" altLang="en-US" dirty="0" err="1" smtClean="0"/>
              <a:t>두벡터의</a:t>
            </a:r>
            <a:r>
              <a:rPr lang="ko-KR" altLang="en-US" dirty="0" smtClean="0"/>
              <a:t> 크기에 </a:t>
            </a:r>
            <a:r>
              <a:rPr lang="en-US" altLang="ko-KR" dirty="0" smtClean="0"/>
              <a:t>cos</a:t>
            </a:r>
            <a:r>
              <a:rPr lang="ko-KR" altLang="en-US" dirty="0" smtClean="0"/>
              <a:t>각을 곱한 결과 또는 </a:t>
            </a:r>
            <a:r>
              <a:rPr lang="ko-KR" altLang="en-US" dirty="0" err="1" smtClean="0"/>
              <a:t>두벡터간의</a:t>
            </a:r>
            <a:r>
              <a:rPr lang="ko-KR" altLang="en-US" dirty="0" smtClean="0"/>
              <a:t> 원소들이 곱의 합산과 같은 결과 </a:t>
            </a:r>
            <a:endParaRPr lang="en-US" altLang="ko-KR" dirty="0"/>
          </a:p>
          <a:p>
            <a:pPr marL="457200" lvl="1" indent="0" fontAlgn="base">
              <a:buNone/>
            </a:pPr>
            <a:endParaRPr lang="ko-KR" altLang="en-US" dirty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744538" y="5165023"/>
            <a:ext cx="3888432" cy="1107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9pPr>
          </a:lstStyle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  </a:t>
            </a:r>
            <a:endParaRPr kumimoji="1" lang="ko-KR" altLang="ko-KR" sz="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1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a </a:t>
            </a:r>
            <a:r>
              <a:rPr kumimoji="1" lang="ko-KR" altLang="ko-KR" sz="11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굴림" pitchFamily="50" charset="-127"/>
                <a:cs typeface="굴림" pitchFamily="50" charset="-127"/>
              </a:rPr>
              <a:t>·</a:t>
            </a:r>
            <a:r>
              <a:rPr kumimoji="1" lang="ko-KR" altLang="ko-KR" sz="11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 b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굴림" pitchFamily="50" charset="-127"/>
                <a:cs typeface="굴림" pitchFamily="50" charset="-127"/>
              </a:rPr>
              <a:t> 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= |</a:t>
            </a:r>
            <a:r>
              <a:rPr kumimoji="1" lang="ko-KR" altLang="ko-KR" sz="11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a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| × |</a:t>
            </a:r>
            <a:r>
              <a:rPr kumimoji="1" lang="ko-KR" altLang="ko-KR" sz="11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b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| × cos(θ)</a:t>
            </a:r>
            <a:endParaRPr kumimoji="1" lang="ko-KR" altLang="ko-KR" sz="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Where:</a:t>
            </a:r>
            <a:b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</a:b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|</a:t>
            </a:r>
            <a:r>
              <a:rPr kumimoji="1" lang="ko-KR" altLang="ko-KR" sz="11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a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| </a:t>
            </a:r>
            <a:r>
              <a:rPr kumimoji="1" lang="en-US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:</a:t>
            </a:r>
            <a:r>
              <a:rPr kumimoji="1" lang="en-US" altLang="ko-KR" sz="1100" b="0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 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vector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굴림" pitchFamily="50" charset="-127"/>
                <a:cs typeface="굴림" pitchFamily="50" charset="-127"/>
              </a:rPr>
              <a:t> </a:t>
            </a:r>
            <a:r>
              <a:rPr kumimoji="1" lang="ko-KR" altLang="ko-KR" sz="11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a</a:t>
            </a:r>
            <a:r>
              <a:rPr kumimoji="1" lang="en-US" altLang="ko-KR" sz="11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 </a:t>
            </a:r>
            <a:r>
              <a:rPr kumimoji="1" lang="ko-KR" altLang="en-US" sz="11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크기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/>
            </a:r>
            <a:b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</a:b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|</a:t>
            </a:r>
            <a:r>
              <a:rPr kumimoji="1" lang="ko-KR" altLang="ko-KR" sz="11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b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| </a:t>
            </a:r>
            <a:r>
              <a:rPr kumimoji="1" lang="en-US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:</a:t>
            </a:r>
            <a:r>
              <a:rPr kumimoji="1" lang="en-US" altLang="ko-KR" sz="1100" b="0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 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vector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굴림" pitchFamily="50" charset="-127"/>
                <a:cs typeface="굴림" pitchFamily="50" charset="-127"/>
              </a:rPr>
              <a:t> </a:t>
            </a:r>
            <a:r>
              <a:rPr kumimoji="1" lang="ko-KR" altLang="ko-KR" sz="11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b</a:t>
            </a:r>
            <a:r>
              <a:rPr kumimoji="1" lang="en-US" altLang="ko-KR" sz="11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 </a:t>
            </a:r>
            <a:r>
              <a:rPr kumimoji="1" lang="ko-KR" altLang="en-US" sz="11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크기</a:t>
            </a:r>
            <a:r>
              <a:rPr kumimoji="1" lang="ko-KR" altLang="ko-KR" sz="11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/>
            </a:r>
            <a:br>
              <a:rPr kumimoji="1" lang="ko-KR" altLang="ko-KR" sz="11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</a:b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θ</a:t>
            </a:r>
            <a:r>
              <a:rPr kumimoji="1" lang="en-US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 : 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굴림" pitchFamily="50" charset="-127"/>
                <a:cs typeface="굴림" pitchFamily="50" charset="-127"/>
              </a:rPr>
              <a:t> </a:t>
            </a:r>
            <a:r>
              <a:rPr kumimoji="1" lang="ko-KR" altLang="ko-KR" sz="11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a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굴림" pitchFamily="50" charset="-127"/>
                <a:cs typeface="굴림" pitchFamily="50" charset="-127"/>
              </a:rPr>
              <a:t> 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and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굴림" pitchFamily="50" charset="-127"/>
                <a:cs typeface="굴림" pitchFamily="50" charset="-127"/>
              </a:rPr>
              <a:t> </a:t>
            </a:r>
            <a:r>
              <a:rPr kumimoji="1" lang="ko-KR" altLang="ko-KR" sz="11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b</a:t>
            </a:r>
            <a:r>
              <a:rPr kumimoji="1" lang="en-US" altLang="ko-KR" sz="11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 </a:t>
            </a:r>
            <a:r>
              <a:rPr kumimoji="1" lang="ko-KR" altLang="en-US" sz="11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사이의 각</a:t>
            </a:r>
            <a:endParaRPr kumimoji="1" lang="ko-KR" altLang="ko-KR" sz="83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Verdana" pitchFamily="34" charset="0"/>
              <a:ea typeface="굴림" pitchFamily="50" charset="-127"/>
              <a:cs typeface="굴림" pitchFamily="50" charset="-127"/>
            </a:endParaRPr>
          </a:p>
        </p:txBody>
      </p:sp>
      <p:pic>
        <p:nvPicPr>
          <p:cNvPr id="22530" name="Picture 2" descr="https://www.mathsisfun.com/algebra/images/dot-product-1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3573016"/>
            <a:ext cx="1562100" cy="1323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4788024" y="5482390"/>
            <a:ext cx="3744416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9pPr>
          </a:lstStyle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  </a:t>
            </a:r>
            <a:endParaRPr kumimoji="1" lang="ko-KR" altLang="ko-KR" sz="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1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a </a:t>
            </a:r>
            <a:r>
              <a:rPr kumimoji="1" lang="ko-KR" altLang="ko-KR" sz="11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굴림" pitchFamily="50" charset="-127"/>
                <a:cs typeface="굴림" pitchFamily="50" charset="-127"/>
              </a:rPr>
              <a:t>·</a:t>
            </a:r>
            <a:r>
              <a:rPr kumimoji="1" lang="ko-KR" altLang="ko-KR" sz="11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 b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굴림" pitchFamily="50" charset="-127"/>
                <a:cs typeface="굴림" pitchFamily="50" charset="-127"/>
              </a:rPr>
              <a:t> 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= a</a:t>
            </a:r>
            <a:r>
              <a:rPr kumimoji="1" lang="ko-KR" altLang="ko-KR" sz="1100" b="0" i="0" u="none" strike="noStrike" cap="none" normalizeH="0" baseline="-3000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x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굴림" pitchFamily="50" charset="-127"/>
                <a:cs typeface="굴림" pitchFamily="50" charset="-127"/>
              </a:rPr>
              <a:t> 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× b</a:t>
            </a:r>
            <a:r>
              <a:rPr kumimoji="1" lang="ko-KR" altLang="ko-KR" sz="1100" b="0" i="0" u="none" strike="noStrike" cap="none" normalizeH="0" baseline="-3000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x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굴림" pitchFamily="50" charset="-127"/>
                <a:cs typeface="굴림" pitchFamily="50" charset="-127"/>
              </a:rPr>
              <a:t> 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+ a</a:t>
            </a:r>
            <a:r>
              <a:rPr kumimoji="1" lang="ko-KR" altLang="ko-KR" sz="1100" b="0" i="0" u="none" strike="noStrike" cap="none" normalizeH="0" baseline="-3000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y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굴림" pitchFamily="50" charset="-127"/>
                <a:cs typeface="굴림" pitchFamily="50" charset="-127"/>
              </a:rPr>
              <a:t> 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× b</a:t>
            </a:r>
            <a:r>
              <a:rPr kumimoji="1" lang="ko-KR" altLang="ko-KR" sz="1100" b="0" i="0" u="none" strike="noStrike" cap="none" normalizeH="0" baseline="-3000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y</a:t>
            </a:r>
            <a:endParaRPr kumimoji="1" lang="ko-KR" altLang="ko-KR" sz="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pic>
        <p:nvPicPr>
          <p:cNvPr id="7" name="Picture 2" descr="https://www.mathsisfun.com/algebra/images/dot-product-2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3419577"/>
            <a:ext cx="1590675" cy="144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203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488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내적 수학적 예시 </a:t>
            </a:r>
            <a:r>
              <a:rPr lang="en-US" altLang="ko-KR" dirty="0" smtClean="0"/>
              <a:t>: 2 </a:t>
            </a:r>
            <a:r>
              <a:rPr lang="ko-KR" altLang="en-US" dirty="0" smtClean="0"/>
              <a:t>차원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201304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err="1" smtClean="0"/>
              <a:t>두벡터에</a:t>
            </a:r>
            <a:r>
              <a:rPr lang="ko-KR" altLang="en-US" dirty="0" smtClean="0"/>
              <a:t> 내적 연산에 대한 수학적 처리 예시</a:t>
            </a:r>
            <a:endParaRPr lang="ko-KR" altLang="en-US" dirty="0"/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3779912" y="3573016"/>
            <a:ext cx="4608512" cy="20928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  </a:t>
            </a:r>
            <a:endParaRPr kumimoji="1" lang="ko-KR" altLang="ko-KR" sz="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1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a </a:t>
            </a:r>
            <a:r>
              <a:rPr kumimoji="1" lang="ko-KR" altLang="ko-KR" sz="11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굴림" pitchFamily="50" charset="-127"/>
                <a:cs typeface="굴림" pitchFamily="50" charset="-127"/>
              </a:rPr>
              <a:t>·</a:t>
            </a:r>
            <a:r>
              <a:rPr kumimoji="1" lang="ko-KR" altLang="ko-KR" sz="11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 b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굴림" pitchFamily="50" charset="-127"/>
                <a:cs typeface="굴림" pitchFamily="50" charset="-127"/>
              </a:rPr>
              <a:t> 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= |</a:t>
            </a:r>
            <a:r>
              <a:rPr kumimoji="1" lang="ko-KR" altLang="ko-KR" sz="11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a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| × |</a:t>
            </a:r>
            <a:r>
              <a:rPr kumimoji="1" lang="ko-KR" altLang="ko-KR" sz="11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b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| × cos(θ)</a:t>
            </a:r>
            <a:endParaRPr kumimoji="1" lang="ko-KR" altLang="ko-KR" sz="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300" b="1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a </a:t>
            </a:r>
            <a:r>
              <a:rPr kumimoji="1" lang="ko-KR" altLang="ko-KR" sz="1300" b="1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Arial"/>
                <a:ea typeface="굴림" pitchFamily="50" charset="-127"/>
                <a:cs typeface="굴림" pitchFamily="50" charset="-127"/>
              </a:rPr>
              <a:t>·</a:t>
            </a:r>
            <a:r>
              <a:rPr kumimoji="1" lang="ko-KR" altLang="ko-KR" sz="1300" b="1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 b</a:t>
            </a:r>
            <a:r>
              <a:rPr kumimoji="1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Arial"/>
                <a:ea typeface="굴림" pitchFamily="50" charset="-127"/>
                <a:cs typeface="굴림" pitchFamily="50" charset="-127"/>
              </a:rPr>
              <a:t> </a:t>
            </a:r>
            <a:r>
              <a:rPr kumimoji="1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= 10 × 13 × cos(59.5°)</a:t>
            </a:r>
            <a:endParaRPr kumimoji="1" lang="ko-KR" altLang="ko-KR" sz="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300" b="1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a </a:t>
            </a:r>
            <a:r>
              <a:rPr kumimoji="1" lang="ko-KR" altLang="ko-KR" sz="1300" b="1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Arial"/>
                <a:ea typeface="굴림" pitchFamily="50" charset="-127"/>
                <a:cs typeface="굴림" pitchFamily="50" charset="-127"/>
              </a:rPr>
              <a:t>·</a:t>
            </a:r>
            <a:r>
              <a:rPr kumimoji="1" lang="ko-KR" altLang="ko-KR" sz="1300" b="1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 b</a:t>
            </a:r>
            <a:r>
              <a:rPr kumimoji="1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Arial"/>
                <a:ea typeface="굴림" pitchFamily="50" charset="-127"/>
                <a:cs typeface="굴림" pitchFamily="50" charset="-127"/>
              </a:rPr>
              <a:t> </a:t>
            </a:r>
            <a:r>
              <a:rPr kumimoji="1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= 10 × 13 × 0.5075...</a:t>
            </a:r>
            <a:endParaRPr kumimoji="1" lang="ko-KR" altLang="ko-KR" sz="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300" b="1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a </a:t>
            </a:r>
            <a:r>
              <a:rPr kumimoji="1" lang="ko-KR" altLang="ko-KR" sz="1300" b="1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Arial"/>
                <a:ea typeface="굴림" pitchFamily="50" charset="-127"/>
                <a:cs typeface="굴림" pitchFamily="50" charset="-127"/>
              </a:rPr>
              <a:t>·</a:t>
            </a:r>
            <a:r>
              <a:rPr kumimoji="1" lang="ko-KR" altLang="ko-KR" sz="1300" b="1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 b</a:t>
            </a:r>
            <a:r>
              <a:rPr kumimoji="1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Arial"/>
                <a:ea typeface="굴림" pitchFamily="50" charset="-127"/>
                <a:cs typeface="굴림" pitchFamily="50" charset="-127"/>
              </a:rPr>
              <a:t> </a:t>
            </a:r>
            <a:r>
              <a:rPr kumimoji="1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= 65.98... = 66 (rounded)</a:t>
            </a:r>
            <a:endParaRPr kumimoji="1" lang="en-US" altLang="ko-KR" sz="1300" b="0" i="0" u="none" strike="noStrike" cap="none" normalizeH="0" baseline="0" dirty="0" smtClean="0">
              <a:ln>
                <a:noFill/>
              </a:ln>
              <a:solidFill>
                <a:srgbClr val="000088"/>
              </a:solidFill>
              <a:effectLst/>
              <a:latin typeface="Verdana" pitchFamily="34" charset="0"/>
              <a:ea typeface="굴림" pitchFamily="50" charset="-127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1300" dirty="0">
              <a:solidFill>
                <a:srgbClr val="000088"/>
              </a:solidFill>
              <a:latin typeface="Verdana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1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a </a:t>
            </a:r>
            <a:r>
              <a:rPr kumimoji="1" lang="ko-KR" altLang="ko-KR" sz="11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굴림" pitchFamily="50" charset="-127"/>
                <a:cs typeface="굴림" pitchFamily="50" charset="-127"/>
              </a:rPr>
              <a:t>·</a:t>
            </a:r>
            <a:r>
              <a:rPr kumimoji="1" lang="ko-KR" altLang="ko-KR" sz="11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 b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굴림" pitchFamily="50" charset="-127"/>
                <a:cs typeface="굴림" pitchFamily="50" charset="-127"/>
              </a:rPr>
              <a:t> 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= a</a:t>
            </a:r>
            <a:r>
              <a:rPr kumimoji="1" lang="ko-KR" altLang="ko-KR" sz="1100" b="0" i="0" u="none" strike="noStrike" cap="none" normalizeH="0" baseline="-3000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x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굴림" pitchFamily="50" charset="-127"/>
                <a:cs typeface="굴림" pitchFamily="50" charset="-127"/>
              </a:rPr>
              <a:t> 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× b</a:t>
            </a:r>
            <a:r>
              <a:rPr kumimoji="1" lang="ko-KR" altLang="ko-KR" sz="1100" b="0" i="0" u="none" strike="noStrike" cap="none" normalizeH="0" baseline="-3000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x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굴림" pitchFamily="50" charset="-127"/>
                <a:cs typeface="굴림" pitchFamily="50" charset="-127"/>
              </a:rPr>
              <a:t> 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+ a</a:t>
            </a:r>
            <a:r>
              <a:rPr kumimoji="1" lang="ko-KR" altLang="ko-KR" sz="1100" b="0" i="0" u="none" strike="noStrike" cap="none" normalizeH="0" baseline="-3000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y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굴림" pitchFamily="50" charset="-127"/>
                <a:cs typeface="굴림" pitchFamily="50" charset="-127"/>
              </a:rPr>
              <a:t> 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× b</a:t>
            </a:r>
            <a:r>
              <a:rPr kumimoji="1" lang="ko-KR" altLang="ko-KR" sz="1100" b="0" i="0" u="none" strike="noStrike" cap="none" normalizeH="0" baseline="-3000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y</a:t>
            </a:r>
            <a:endParaRPr kumimoji="1" lang="ko-KR" altLang="ko-KR" sz="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300" b="1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a </a:t>
            </a:r>
            <a:r>
              <a:rPr kumimoji="1" lang="ko-KR" altLang="ko-KR" sz="1300" b="1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Arial"/>
                <a:ea typeface="굴림" pitchFamily="50" charset="-127"/>
                <a:cs typeface="굴림" pitchFamily="50" charset="-127"/>
              </a:rPr>
              <a:t>·</a:t>
            </a:r>
            <a:r>
              <a:rPr kumimoji="1" lang="ko-KR" altLang="ko-KR" sz="1300" b="1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 b</a:t>
            </a:r>
            <a:r>
              <a:rPr kumimoji="1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Arial"/>
                <a:ea typeface="굴림" pitchFamily="50" charset="-127"/>
                <a:cs typeface="굴림" pitchFamily="50" charset="-127"/>
              </a:rPr>
              <a:t> </a:t>
            </a:r>
            <a:r>
              <a:rPr kumimoji="1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= -6</a:t>
            </a:r>
            <a:r>
              <a:rPr kumimoji="1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Arial"/>
                <a:ea typeface="굴림" pitchFamily="50" charset="-127"/>
                <a:cs typeface="굴림" pitchFamily="50" charset="-127"/>
              </a:rPr>
              <a:t> </a:t>
            </a:r>
            <a:r>
              <a:rPr kumimoji="1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× 5 + 8 × 12</a:t>
            </a:r>
            <a:endParaRPr kumimoji="1" lang="ko-KR" altLang="ko-KR" sz="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300" b="1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a </a:t>
            </a:r>
            <a:r>
              <a:rPr kumimoji="1" lang="ko-KR" altLang="ko-KR" sz="1300" b="1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Arial"/>
                <a:ea typeface="굴림" pitchFamily="50" charset="-127"/>
                <a:cs typeface="굴림" pitchFamily="50" charset="-127"/>
              </a:rPr>
              <a:t>·</a:t>
            </a:r>
            <a:r>
              <a:rPr kumimoji="1" lang="ko-KR" altLang="ko-KR" sz="1300" b="1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 b</a:t>
            </a:r>
            <a:r>
              <a:rPr kumimoji="1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Arial"/>
                <a:ea typeface="굴림" pitchFamily="50" charset="-127"/>
                <a:cs typeface="굴림" pitchFamily="50" charset="-127"/>
              </a:rPr>
              <a:t> </a:t>
            </a:r>
            <a:r>
              <a:rPr kumimoji="1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= -30 + 96</a:t>
            </a:r>
            <a:endParaRPr kumimoji="1" lang="ko-KR" altLang="ko-KR" sz="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300" b="1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a </a:t>
            </a:r>
            <a:r>
              <a:rPr kumimoji="1" lang="ko-KR" altLang="ko-KR" sz="1300" b="1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Arial"/>
                <a:ea typeface="굴림" pitchFamily="50" charset="-127"/>
                <a:cs typeface="굴림" pitchFamily="50" charset="-127"/>
              </a:rPr>
              <a:t>·</a:t>
            </a:r>
            <a:r>
              <a:rPr kumimoji="1" lang="ko-KR" altLang="ko-KR" sz="1300" b="1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 b</a:t>
            </a:r>
            <a:r>
              <a:rPr kumimoji="1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Arial"/>
                <a:ea typeface="굴림" pitchFamily="50" charset="-127"/>
                <a:cs typeface="굴림" pitchFamily="50" charset="-127"/>
              </a:rPr>
              <a:t> </a:t>
            </a:r>
            <a:r>
              <a:rPr kumimoji="1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= 66</a:t>
            </a:r>
            <a:endParaRPr kumimoji="1" lang="ko-KR" altLang="ko-KR" sz="121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Verdana" pitchFamily="34" charset="0"/>
              <a:ea typeface="굴림" pitchFamily="50" charset="-127"/>
              <a:cs typeface="굴림" pitchFamily="50" charset="-127"/>
            </a:endParaRPr>
          </a:p>
        </p:txBody>
      </p:sp>
      <p:pic>
        <p:nvPicPr>
          <p:cNvPr id="24580" name="Picture 4" descr="https://www.mathsisfun.com/algebra/images/dot-product-ex1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3429000"/>
            <a:ext cx="2038350" cy="1924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204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1502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</a:t>
            </a:r>
            <a:r>
              <a:rPr lang="ko-KR" altLang="en-US" dirty="0" smtClean="0"/>
              <a:t>차원 내적 예시 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201304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Dot </a:t>
            </a:r>
            <a:r>
              <a:rPr lang="ko-KR" altLang="en-US" dirty="0" smtClean="0"/>
              <a:t>연산을 통한 계산</a:t>
            </a:r>
            <a:endParaRPr lang="ko-KR" altLang="en-US" dirty="0"/>
          </a:p>
        </p:txBody>
      </p:sp>
      <p:pic>
        <p:nvPicPr>
          <p:cNvPr id="25602" name="Picture 2" descr="https://www.mathsisfun.com/algebra/images/dot-product-ex2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3573016"/>
            <a:ext cx="3019425" cy="2486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4355976" y="4149080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b="1" dirty="0"/>
              <a:t>a · b</a:t>
            </a:r>
            <a:r>
              <a:rPr lang="en-US" altLang="ko-KR" dirty="0"/>
              <a:t> = a</a:t>
            </a:r>
            <a:r>
              <a:rPr lang="en-US" altLang="ko-KR" baseline="-25000" dirty="0"/>
              <a:t>x</a:t>
            </a:r>
            <a:r>
              <a:rPr lang="en-US" altLang="ko-KR" dirty="0"/>
              <a:t> × </a:t>
            </a:r>
            <a:r>
              <a:rPr lang="en-US" altLang="ko-KR" dirty="0" err="1"/>
              <a:t>b</a:t>
            </a:r>
            <a:r>
              <a:rPr lang="en-US" altLang="ko-KR" baseline="-25000" dirty="0" err="1"/>
              <a:t>x</a:t>
            </a:r>
            <a:r>
              <a:rPr lang="en-US" altLang="ko-KR" dirty="0"/>
              <a:t> + a</a:t>
            </a:r>
            <a:r>
              <a:rPr lang="en-US" altLang="ko-KR" baseline="-25000" dirty="0"/>
              <a:t>y</a:t>
            </a:r>
            <a:r>
              <a:rPr lang="en-US" altLang="ko-KR" dirty="0"/>
              <a:t> × b</a:t>
            </a:r>
            <a:r>
              <a:rPr lang="en-US" altLang="ko-KR" baseline="-25000" dirty="0"/>
              <a:t>y</a:t>
            </a:r>
            <a:r>
              <a:rPr lang="en-US" altLang="ko-KR" dirty="0"/>
              <a:t> + </a:t>
            </a:r>
            <a:r>
              <a:rPr lang="en-US" altLang="ko-KR" dirty="0" err="1"/>
              <a:t>a</a:t>
            </a:r>
            <a:r>
              <a:rPr lang="en-US" altLang="ko-KR" baseline="-25000" dirty="0" err="1"/>
              <a:t>z</a:t>
            </a:r>
            <a:r>
              <a:rPr lang="en-US" altLang="ko-KR" dirty="0"/>
              <a:t> × </a:t>
            </a:r>
            <a:r>
              <a:rPr lang="en-US" altLang="ko-KR" dirty="0" err="1"/>
              <a:t>b</a:t>
            </a:r>
            <a:r>
              <a:rPr lang="en-US" altLang="ko-KR" baseline="-25000" dirty="0" err="1"/>
              <a:t>z</a:t>
            </a:r>
            <a:endParaRPr lang="en-US" altLang="ko-KR" dirty="0"/>
          </a:p>
          <a:p>
            <a:r>
              <a:rPr lang="en-US" altLang="ko-KR" b="1" dirty="0"/>
              <a:t>a · b</a:t>
            </a:r>
            <a:r>
              <a:rPr lang="en-US" altLang="ko-KR" dirty="0"/>
              <a:t> = 9 × 4 + 2 × 8 + 7 × 10</a:t>
            </a:r>
          </a:p>
          <a:p>
            <a:r>
              <a:rPr lang="en-US" altLang="ko-KR" b="1" dirty="0"/>
              <a:t>a · b</a:t>
            </a:r>
            <a:r>
              <a:rPr lang="en-US" altLang="ko-KR" dirty="0"/>
              <a:t> = 36 + 16 + 70</a:t>
            </a:r>
          </a:p>
          <a:p>
            <a:r>
              <a:rPr lang="en-US" altLang="ko-KR" b="1" dirty="0"/>
              <a:t>a · b</a:t>
            </a:r>
            <a:r>
              <a:rPr lang="en-US" altLang="ko-KR" dirty="0"/>
              <a:t> = 122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205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75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r>
              <a:rPr lang="ko-KR" altLang="en-US" dirty="0"/>
              <a:t>차원 내적 </a:t>
            </a:r>
            <a:r>
              <a:rPr lang="ko-KR" altLang="en-US" dirty="0" smtClean="0"/>
              <a:t>예시 </a:t>
            </a:r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201304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err="1" smtClean="0"/>
              <a:t>두벡터</a:t>
            </a:r>
            <a:r>
              <a:rPr lang="ko-KR" altLang="en-US" dirty="0" smtClean="0"/>
              <a:t> 사이의 각 구하기</a:t>
            </a:r>
            <a:endParaRPr lang="ko-KR" altLang="en-US" dirty="0"/>
          </a:p>
        </p:txBody>
      </p:sp>
      <p:pic>
        <p:nvPicPr>
          <p:cNvPr id="25602" name="Picture 2" descr="https://www.mathsisfun.com/algebra/images/dot-product-ex2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3573016"/>
            <a:ext cx="3019425" cy="2486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4211960" y="2852936"/>
            <a:ext cx="4572000" cy="34163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200" dirty="0" smtClean="0"/>
              <a:t>a</a:t>
            </a:r>
            <a:r>
              <a:rPr lang="ko-KR" altLang="en-US" sz="1200" dirty="0" smtClean="0"/>
              <a:t>벡터의 크기</a:t>
            </a:r>
            <a:endParaRPr lang="en-US" altLang="ko-KR" sz="1200" dirty="0" smtClean="0"/>
          </a:p>
          <a:p>
            <a:r>
              <a:rPr lang="en-US" altLang="ko-KR" sz="1200" dirty="0" smtClean="0"/>
              <a:t>  |</a:t>
            </a:r>
            <a:r>
              <a:rPr lang="en-US" altLang="ko-KR" sz="1200" b="1" dirty="0"/>
              <a:t>a</a:t>
            </a:r>
            <a:r>
              <a:rPr lang="en-US" altLang="ko-KR" sz="1200" dirty="0"/>
              <a:t>| = √(4</a:t>
            </a:r>
            <a:r>
              <a:rPr lang="en-US" altLang="ko-KR" sz="1200" baseline="30000" dirty="0"/>
              <a:t>2</a:t>
            </a:r>
            <a:r>
              <a:rPr lang="en-US" altLang="ko-KR" sz="1200" dirty="0"/>
              <a:t> + 8</a:t>
            </a:r>
            <a:r>
              <a:rPr lang="en-US" altLang="ko-KR" sz="1200" baseline="30000" dirty="0"/>
              <a:t>2</a:t>
            </a:r>
            <a:r>
              <a:rPr lang="en-US" altLang="ko-KR" sz="1200" dirty="0"/>
              <a:t> + 10</a:t>
            </a:r>
            <a:r>
              <a:rPr lang="en-US" altLang="ko-KR" sz="1200" baseline="30000" dirty="0"/>
              <a:t>2</a:t>
            </a:r>
            <a:r>
              <a:rPr lang="en-US" altLang="ko-KR" sz="1200" dirty="0"/>
              <a:t>)</a:t>
            </a:r>
          </a:p>
          <a:p>
            <a:r>
              <a:rPr lang="en-US" altLang="ko-KR" sz="1200" dirty="0" smtClean="0"/>
              <a:t>        = </a:t>
            </a:r>
            <a:r>
              <a:rPr lang="en-US" altLang="ko-KR" sz="1200" dirty="0"/>
              <a:t>√(16 + 64 + 100)</a:t>
            </a:r>
          </a:p>
          <a:p>
            <a:r>
              <a:rPr lang="en-US" altLang="ko-KR" sz="1200" dirty="0" smtClean="0"/>
              <a:t>        = </a:t>
            </a:r>
            <a:r>
              <a:rPr lang="en-US" altLang="ko-KR" sz="1200" dirty="0"/>
              <a:t>√</a:t>
            </a:r>
            <a:r>
              <a:rPr lang="en-US" altLang="ko-KR" sz="1200" dirty="0" smtClean="0"/>
              <a:t>180</a:t>
            </a:r>
          </a:p>
          <a:p>
            <a:r>
              <a:rPr lang="en-US" altLang="ko-KR" sz="1200" dirty="0" smtClean="0"/>
              <a:t>b</a:t>
            </a:r>
            <a:r>
              <a:rPr lang="ko-KR" altLang="en-US" sz="1200" dirty="0" smtClean="0"/>
              <a:t>벡터의 크기</a:t>
            </a:r>
            <a:endParaRPr lang="en-US" altLang="ko-KR" sz="1200" dirty="0"/>
          </a:p>
          <a:p>
            <a:r>
              <a:rPr lang="en-US" altLang="ko-KR" sz="1200" dirty="0" smtClean="0"/>
              <a:t>  |</a:t>
            </a:r>
            <a:r>
              <a:rPr lang="en-US" altLang="ko-KR" sz="1200" b="1" dirty="0" smtClean="0"/>
              <a:t>b</a:t>
            </a:r>
            <a:r>
              <a:rPr lang="en-US" altLang="ko-KR" sz="1200" dirty="0"/>
              <a:t>| = √(9</a:t>
            </a:r>
            <a:r>
              <a:rPr lang="en-US" altLang="ko-KR" sz="1200" baseline="30000" dirty="0"/>
              <a:t>2</a:t>
            </a:r>
            <a:r>
              <a:rPr lang="en-US" altLang="ko-KR" sz="1200" dirty="0"/>
              <a:t> + 2</a:t>
            </a:r>
            <a:r>
              <a:rPr lang="en-US" altLang="ko-KR" sz="1200" baseline="30000" dirty="0"/>
              <a:t>2</a:t>
            </a:r>
            <a:r>
              <a:rPr lang="en-US" altLang="ko-KR" sz="1200" dirty="0"/>
              <a:t> + 7</a:t>
            </a:r>
            <a:r>
              <a:rPr lang="en-US" altLang="ko-KR" sz="1200" baseline="30000" dirty="0"/>
              <a:t>2</a:t>
            </a:r>
            <a:r>
              <a:rPr lang="en-US" altLang="ko-KR" sz="1200" dirty="0"/>
              <a:t>)</a:t>
            </a:r>
          </a:p>
          <a:p>
            <a:r>
              <a:rPr lang="en-US" altLang="ko-KR" sz="1200" dirty="0" smtClean="0"/>
              <a:t>       = </a:t>
            </a:r>
            <a:r>
              <a:rPr lang="en-US" altLang="ko-KR" sz="1200" dirty="0"/>
              <a:t>√(81 + 4 + 49)</a:t>
            </a:r>
          </a:p>
          <a:p>
            <a:r>
              <a:rPr lang="en-US" altLang="ko-KR" sz="1200" dirty="0" smtClean="0"/>
              <a:t>       = </a:t>
            </a:r>
            <a:r>
              <a:rPr lang="en-US" altLang="ko-KR" sz="1200" dirty="0"/>
              <a:t>√</a:t>
            </a:r>
            <a:r>
              <a:rPr lang="en-US" altLang="ko-KR" sz="1200" dirty="0" smtClean="0"/>
              <a:t>134</a:t>
            </a:r>
          </a:p>
          <a:p>
            <a:r>
              <a:rPr lang="ko-KR" altLang="en-US" sz="1200" dirty="0" smtClean="0"/>
              <a:t>내적 구하기</a:t>
            </a:r>
            <a:endParaRPr lang="en-US" altLang="ko-KR" sz="1200" dirty="0"/>
          </a:p>
          <a:p>
            <a:r>
              <a:rPr lang="en-US" altLang="ko-KR" sz="1200" dirty="0"/>
              <a:t> </a:t>
            </a:r>
            <a:r>
              <a:rPr lang="en-US" altLang="ko-KR" sz="1200" b="1" dirty="0"/>
              <a:t>a · b</a:t>
            </a:r>
            <a:r>
              <a:rPr lang="en-US" altLang="ko-KR" sz="1200" dirty="0"/>
              <a:t> = </a:t>
            </a:r>
            <a:r>
              <a:rPr lang="en-US" altLang="ko-KR" sz="1200" dirty="0" smtClean="0"/>
              <a:t>9*4+ 2*8+ 7*10 = 36+16+70 = 122</a:t>
            </a:r>
          </a:p>
          <a:p>
            <a:endParaRPr lang="en-US" altLang="ko-KR" sz="1200" dirty="0"/>
          </a:p>
          <a:p>
            <a:r>
              <a:rPr lang="ko-KR" altLang="en-US" sz="1200" dirty="0" smtClean="0"/>
              <a:t>각 구하기</a:t>
            </a:r>
            <a:endParaRPr lang="en-US" altLang="ko-KR" sz="1200" dirty="0"/>
          </a:p>
          <a:p>
            <a:r>
              <a:rPr lang="en-US" altLang="ko-KR" sz="1200" b="1" dirty="0"/>
              <a:t>a · b</a:t>
            </a:r>
            <a:r>
              <a:rPr lang="en-US" altLang="ko-KR" sz="1200" dirty="0"/>
              <a:t> = |</a:t>
            </a:r>
            <a:r>
              <a:rPr lang="en-US" altLang="ko-KR" sz="1200" b="1" dirty="0"/>
              <a:t>a</a:t>
            </a:r>
            <a:r>
              <a:rPr lang="en-US" altLang="ko-KR" sz="1200" dirty="0"/>
              <a:t>| × |</a:t>
            </a:r>
            <a:r>
              <a:rPr lang="en-US" altLang="ko-KR" sz="1200" b="1" dirty="0"/>
              <a:t>b</a:t>
            </a:r>
            <a:r>
              <a:rPr lang="en-US" altLang="ko-KR" sz="1200" dirty="0"/>
              <a:t>| × cos(</a:t>
            </a:r>
            <a:r>
              <a:rPr lang="el-GR" altLang="ko-KR" sz="1200" dirty="0"/>
              <a:t>θ</a:t>
            </a:r>
            <a:r>
              <a:rPr lang="el-GR" altLang="ko-KR" sz="1200" dirty="0" smtClean="0"/>
              <a:t>)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산식에 대입</a:t>
            </a:r>
            <a:endParaRPr lang="en-US" altLang="ko-KR" sz="1200" dirty="0" smtClean="0"/>
          </a:p>
          <a:p>
            <a:endParaRPr lang="el-GR" altLang="ko-KR" sz="1200" dirty="0"/>
          </a:p>
          <a:p>
            <a:r>
              <a:rPr lang="el-GR" altLang="ko-KR" sz="1200" dirty="0"/>
              <a:t>122 = √180 × √134 × </a:t>
            </a:r>
            <a:r>
              <a:rPr lang="en-US" altLang="ko-KR" sz="1200" dirty="0"/>
              <a:t>cos(</a:t>
            </a:r>
            <a:r>
              <a:rPr lang="el-GR" altLang="ko-KR" sz="1200" dirty="0"/>
              <a:t>θ)</a:t>
            </a:r>
          </a:p>
          <a:p>
            <a:r>
              <a:rPr lang="en-US" altLang="ko-KR" sz="1200" dirty="0"/>
              <a:t>cos(</a:t>
            </a:r>
            <a:r>
              <a:rPr lang="el-GR" altLang="ko-KR" sz="1200" dirty="0"/>
              <a:t>θ) = 122 / (√180 × √134)</a:t>
            </a:r>
          </a:p>
          <a:p>
            <a:r>
              <a:rPr lang="en-US" altLang="ko-KR" sz="1200" dirty="0"/>
              <a:t>cos(</a:t>
            </a:r>
            <a:r>
              <a:rPr lang="el-GR" altLang="ko-KR" sz="1200" dirty="0"/>
              <a:t>θ) = 0.7855...</a:t>
            </a:r>
          </a:p>
          <a:p>
            <a:r>
              <a:rPr lang="el-GR" altLang="ko-KR" sz="1200" dirty="0"/>
              <a:t>θ = </a:t>
            </a:r>
            <a:r>
              <a:rPr lang="en-US" altLang="ko-KR" sz="1200" dirty="0"/>
              <a:t>cos</a:t>
            </a:r>
            <a:r>
              <a:rPr lang="en-US" altLang="ko-KR" sz="1200" baseline="30000" dirty="0"/>
              <a:t>-1</a:t>
            </a:r>
            <a:r>
              <a:rPr lang="en-US" altLang="ko-KR" sz="1200" dirty="0"/>
              <a:t>(0.7855...) = 38.2...°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206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7873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내적</a:t>
            </a:r>
            <a:r>
              <a:rPr lang="en-US" altLang="ko-KR" dirty="0" smtClean="0"/>
              <a:t>(dot) </a:t>
            </a:r>
            <a:r>
              <a:rPr lang="ko-KR" altLang="en-US" dirty="0" smtClean="0"/>
              <a:t>예시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993392"/>
          </a:xfrm>
        </p:spPr>
        <p:txBody>
          <a:bodyPr>
            <a:noAutofit/>
          </a:bodyPr>
          <a:lstStyle/>
          <a:p>
            <a:pPr marL="457200" lvl="1" indent="0" fontAlgn="base">
              <a:buNone/>
            </a:pPr>
            <a:r>
              <a:rPr lang="ko-KR" altLang="en-US" sz="2800" dirty="0" err="1" smtClean="0"/>
              <a:t>두벡터에</a:t>
            </a:r>
            <a:r>
              <a:rPr lang="ko-KR" altLang="en-US" sz="2800" dirty="0" smtClean="0"/>
              <a:t> 대한 내적</a:t>
            </a:r>
            <a:r>
              <a:rPr lang="en-US" altLang="ko-KR" sz="2800" dirty="0" smtClean="0"/>
              <a:t>(dot) </a:t>
            </a:r>
            <a:r>
              <a:rPr lang="ko-KR" altLang="en-US" sz="2800" dirty="0" smtClean="0"/>
              <a:t>연산은</a:t>
            </a:r>
            <a:r>
              <a:rPr lang="en-US" altLang="ko-KR" sz="2800" dirty="0"/>
              <a:t> </a:t>
            </a:r>
            <a:r>
              <a:rPr lang="ko-KR" altLang="en-US" sz="2800" dirty="0" smtClean="0"/>
              <a:t>같은 위치의 원소를 곱해서 합산함</a:t>
            </a:r>
            <a:endParaRPr lang="en-US" altLang="ko-KR" sz="2800" dirty="0" smtClean="0"/>
          </a:p>
          <a:p>
            <a:pPr marL="457200" lvl="1" indent="0" fontAlgn="base">
              <a:buNone/>
            </a:pPr>
            <a:r>
              <a:rPr lang="ko-KR" altLang="en-US" sz="2800" dirty="0" err="1" smtClean="0"/>
              <a:t>두벡터의</a:t>
            </a:r>
            <a:r>
              <a:rPr lang="ko-KR" altLang="en-US" sz="2800" dirty="0" smtClean="0"/>
              <a:t> 곱셈은 단순히 원소를 곱해서 벡터를 유지</a:t>
            </a:r>
            <a:endParaRPr lang="en-US" altLang="ko-KR" sz="2800" dirty="0"/>
          </a:p>
        </p:txBody>
      </p:sp>
      <p:pic>
        <p:nvPicPr>
          <p:cNvPr id="665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3645024"/>
            <a:ext cx="3312368" cy="2704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207</a:t>
            </a:fld>
            <a:endParaRPr lang="ko-KR" altLang="en-US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3520" y="3751492"/>
            <a:ext cx="3780928" cy="2568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66986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Vector product(</a:t>
            </a:r>
            <a:r>
              <a:rPr lang="ko-KR" altLang="en-US" dirty="0" smtClean="0"/>
              <a:t>외적</a:t>
            </a:r>
            <a:r>
              <a:rPr lang="en-US" altLang="ko-KR" dirty="0" smtClean="0"/>
              <a:t>)</a:t>
            </a:r>
            <a:r>
              <a:rPr lang="ko-KR" altLang="en-US" dirty="0" smtClean="0"/>
              <a:t>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208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6707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 </a:t>
            </a:r>
            <a:r>
              <a:rPr lang="ko-KR" altLang="en-US" dirty="0" smtClean="0"/>
              <a:t>외</a:t>
            </a:r>
            <a:r>
              <a:rPr lang="ko-KR" altLang="en-US" dirty="0"/>
              <a:t>적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63335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/>
              <a:t>벡터 </a:t>
            </a:r>
            <a:r>
              <a:rPr lang="en-US" altLang="ko-KR" dirty="0"/>
              <a:t>a </a:t>
            </a:r>
            <a:r>
              <a:rPr lang="ko-KR" altLang="en-US" dirty="0"/>
              <a:t>와 </a:t>
            </a:r>
            <a:r>
              <a:rPr lang="en-US" altLang="ko-KR" dirty="0"/>
              <a:t>b </a:t>
            </a:r>
            <a:r>
              <a:rPr lang="ko-KR" altLang="en-US" dirty="0"/>
              <a:t>의 외적은 </a:t>
            </a:r>
            <a:r>
              <a:rPr lang="en-US" altLang="ko-KR" dirty="0"/>
              <a:t>a × b </a:t>
            </a:r>
            <a:r>
              <a:rPr lang="ko-KR" altLang="en-US" dirty="0"/>
              <a:t>로 정의된다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pPr marL="457200" lvl="1" indent="0" fontAlgn="base">
              <a:buNone/>
            </a:pPr>
            <a:r>
              <a:rPr lang="ko-KR" altLang="en-US" dirty="0"/>
              <a:t>외적의 결과로 나온 벡터 </a:t>
            </a:r>
            <a:r>
              <a:rPr lang="en-US" altLang="ko-KR" dirty="0"/>
              <a:t>c </a:t>
            </a:r>
            <a:r>
              <a:rPr lang="ko-KR" altLang="en-US" dirty="0"/>
              <a:t>는 벡터 </a:t>
            </a:r>
            <a:r>
              <a:rPr lang="en-US" altLang="ko-KR" dirty="0"/>
              <a:t>a </a:t>
            </a:r>
            <a:r>
              <a:rPr lang="ko-KR" altLang="en-US" dirty="0"/>
              <a:t>와 </a:t>
            </a:r>
            <a:r>
              <a:rPr lang="en-US" altLang="ko-KR" dirty="0"/>
              <a:t>b </a:t>
            </a:r>
            <a:r>
              <a:rPr lang="ko-KR" altLang="en-US" dirty="0"/>
              <a:t>의 수직인 벡터로 오른손 법칙의 </a:t>
            </a:r>
            <a:r>
              <a:rPr lang="ko-KR" altLang="en-US" dirty="0" smtClean="0"/>
              <a:t>방향</a:t>
            </a:r>
            <a:endParaRPr lang="en-US" altLang="ko-KR" dirty="0"/>
          </a:p>
        </p:txBody>
      </p:sp>
      <p:pic>
        <p:nvPicPr>
          <p:cNvPr id="26626" name="Picture 2" descr="https://www.mathsisfun.com/algebra/images/vectors-ab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4316303"/>
            <a:ext cx="1104900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27" name="Picture 3" descr="https://www.mathsisfun.com/algebra/images/cross-product-simple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4194026"/>
            <a:ext cx="1543050" cy="163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오른쪽 화살표 5"/>
          <p:cNvSpPr/>
          <p:nvPr/>
        </p:nvSpPr>
        <p:spPr>
          <a:xfrm>
            <a:off x="4139952" y="5013176"/>
            <a:ext cx="978408" cy="484632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491880" y="4283360"/>
            <a:ext cx="20162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Vector product</a:t>
            </a:r>
          </a:p>
          <a:p>
            <a:pPr algn="ctr"/>
            <a:r>
              <a:rPr lang="en-US" altLang="ko-KR" dirty="0" smtClean="0"/>
              <a:t>Cross product</a:t>
            </a:r>
            <a:endParaRPr lang="ko-KR" altLang="en-US" dirty="0"/>
          </a:p>
        </p:txBody>
      </p:sp>
      <p:pic>
        <p:nvPicPr>
          <p:cNvPr id="26629" name="Picture 5" descr="A 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8" y="6021288"/>
            <a:ext cx="2057400" cy="19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209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8769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함수와 </a:t>
            </a:r>
            <a:r>
              <a:rPr lang="ko-KR" altLang="en-US" dirty="0" err="1" smtClean="0"/>
              <a:t>메소드</a:t>
            </a:r>
            <a:r>
              <a:rPr lang="ko-KR" altLang="en-US" dirty="0"/>
              <a:t> </a:t>
            </a:r>
            <a:r>
              <a:rPr lang="ko-KR" altLang="en-US" dirty="0" smtClean="0"/>
              <a:t>지원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 </a:t>
            </a:r>
            <a:r>
              <a:rPr lang="en-US" altLang="ko-KR" dirty="0" err="1" smtClean="0"/>
              <a:t>numpy</a:t>
            </a:r>
            <a:r>
              <a:rPr lang="en-US" altLang="ko-KR" dirty="0" smtClean="0"/>
              <a:t> </a:t>
            </a:r>
            <a:r>
              <a:rPr lang="ko-KR" altLang="en-US" dirty="0" smtClean="0"/>
              <a:t>모듈에 함수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ndarray</a:t>
            </a:r>
            <a:r>
              <a:rPr lang="en-US" altLang="ko-KR" dirty="0" smtClean="0"/>
              <a:t> </a:t>
            </a:r>
            <a:r>
              <a:rPr lang="ko-KR" altLang="en-US" dirty="0" smtClean="0"/>
              <a:t>내의 </a:t>
            </a:r>
            <a:r>
              <a:rPr lang="ko-KR" altLang="en-US" dirty="0" err="1" smtClean="0"/>
              <a:t>메소드가</a:t>
            </a:r>
            <a:r>
              <a:rPr lang="ko-KR" altLang="en-US" dirty="0" smtClean="0"/>
              <a:t> 이중으로 지원하는 함수와 </a:t>
            </a:r>
            <a:r>
              <a:rPr lang="ko-KR" altLang="en-US" dirty="0" err="1" smtClean="0"/>
              <a:t>메소드가</a:t>
            </a:r>
            <a:r>
              <a:rPr lang="ko-KR" altLang="en-US" dirty="0" smtClean="0"/>
              <a:t> 많지만 용도에 </a:t>
            </a:r>
            <a:r>
              <a:rPr lang="ko-KR" altLang="en-US" dirty="0" err="1" smtClean="0"/>
              <a:t>맞춰사용</a:t>
            </a:r>
            <a:r>
              <a:rPr lang="en-US" altLang="ko-KR" dirty="0" smtClean="0"/>
              <a:t>-&gt;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사용을 권고</a:t>
            </a:r>
            <a:endParaRPr lang="en-US" altLang="ko-KR" dirty="0"/>
          </a:p>
        </p:txBody>
      </p:sp>
      <p:sp>
        <p:nvSpPr>
          <p:cNvPr id="6" name="직사각형 5"/>
          <p:cNvSpPr/>
          <p:nvPr/>
        </p:nvSpPr>
        <p:spPr>
          <a:xfrm>
            <a:off x="1259632" y="3573016"/>
            <a:ext cx="2736304" cy="223224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tx1"/>
                </a:solidFill>
              </a:rPr>
              <a:t>n</a:t>
            </a:r>
            <a:r>
              <a:rPr lang="en-US" altLang="ko-KR" dirty="0" err="1" smtClean="0">
                <a:solidFill>
                  <a:schemeClr val="tx1"/>
                </a:solidFill>
              </a:rPr>
              <a:t>umpy</a:t>
            </a:r>
            <a:r>
              <a:rPr lang="en-US" altLang="ko-KR" dirty="0" smtClean="0">
                <a:solidFill>
                  <a:schemeClr val="tx1"/>
                </a:solidFill>
              </a:rPr>
              <a:t> module</a:t>
            </a: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함</a:t>
            </a:r>
            <a:r>
              <a:rPr lang="ko-KR" altLang="en-US" dirty="0">
                <a:solidFill>
                  <a:schemeClr val="tx1"/>
                </a:solidFill>
              </a:rPr>
              <a:t>수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4644008" y="3548675"/>
            <a:ext cx="2736304" cy="223224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tx1"/>
                </a:solidFill>
              </a:rPr>
              <a:t>n</a:t>
            </a:r>
            <a:r>
              <a:rPr lang="en-US" altLang="ko-KR" dirty="0" err="1" smtClean="0">
                <a:solidFill>
                  <a:schemeClr val="tx1"/>
                </a:solidFill>
              </a:rPr>
              <a:t>darray</a:t>
            </a:r>
            <a:r>
              <a:rPr lang="en-US" altLang="ko-KR" dirty="0" smtClean="0">
                <a:solidFill>
                  <a:schemeClr val="tx1"/>
                </a:solidFill>
              </a:rPr>
              <a:t> class</a:t>
            </a: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 err="1" smtClean="0">
                <a:solidFill>
                  <a:schemeClr val="tx1"/>
                </a:solidFill>
              </a:rPr>
              <a:t>메소</a:t>
            </a:r>
            <a:r>
              <a:rPr lang="ko-KR" altLang="en-US" dirty="0" err="1">
                <a:solidFill>
                  <a:schemeClr val="tx1"/>
                </a:solidFill>
              </a:rPr>
              <a:t>드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2171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 </a:t>
            </a:r>
            <a:r>
              <a:rPr lang="ko-KR" altLang="en-US" dirty="0" smtClean="0"/>
              <a:t>외적 산식 </a:t>
            </a:r>
            <a:r>
              <a:rPr lang="en-US" altLang="ko-KR" dirty="0" smtClean="0"/>
              <a:t>: 2</a:t>
            </a:r>
            <a:r>
              <a:rPr lang="ko-KR" altLang="en-US" dirty="0" smtClean="0"/>
              <a:t>차원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697248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벡터의 원소간의 </a:t>
            </a:r>
            <a:r>
              <a:rPr lang="en-US" altLang="ko-KR" dirty="0" smtClean="0"/>
              <a:t>cross </a:t>
            </a:r>
            <a:r>
              <a:rPr lang="ko-KR" altLang="en-US" dirty="0" smtClean="0"/>
              <a:t>적을 처리</a:t>
            </a:r>
            <a:endParaRPr lang="en-US" altLang="ko-KR" dirty="0"/>
          </a:p>
        </p:txBody>
      </p:sp>
      <p:sp>
        <p:nvSpPr>
          <p:cNvPr id="6" name="TextBox 5"/>
          <p:cNvSpPr txBox="1"/>
          <p:nvPr/>
        </p:nvSpPr>
        <p:spPr>
          <a:xfrm>
            <a:off x="1068962" y="2206605"/>
            <a:ext cx="34563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v = [a1,a2]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u = [b1,b2] 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501010" y="3502749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 a1  a2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492288" y="4104732"/>
            <a:ext cx="1995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 b1  b2</a:t>
            </a:r>
            <a:endParaRPr lang="ko-KR" altLang="en-US" dirty="0"/>
          </a:p>
        </p:txBody>
      </p:sp>
      <p:cxnSp>
        <p:nvCxnSpPr>
          <p:cNvPr id="9" name="직선 연결선 8"/>
          <p:cNvCxnSpPr/>
          <p:nvPr/>
        </p:nvCxnSpPr>
        <p:spPr>
          <a:xfrm>
            <a:off x="1789042" y="3825914"/>
            <a:ext cx="360040" cy="32316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 flipH="1">
            <a:off x="1789042" y="3825914"/>
            <a:ext cx="288032" cy="255262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332044" y="4870901"/>
            <a:ext cx="3096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a1*b2 – a2*b1</a:t>
            </a:r>
            <a:endParaRPr lang="ko-KR" altLang="en-US" dirty="0"/>
          </a:p>
        </p:txBody>
      </p:sp>
      <p:sp>
        <p:nvSpPr>
          <p:cNvPr id="30" name="직사각형 29"/>
          <p:cNvSpPr/>
          <p:nvPr/>
        </p:nvSpPr>
        <p:spPr>
          <a:xfrm>
            <a:off x="4716016" y="5013176"/>
            <a:ext cx="403244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/>
              <a:t>Example: The cross product of </a:t>
            </a:r>
            <a:r>
              <a:rPr lang="en-US" altLang="ko-KR" sz="1000" b="1" dirty="0"/>
              <a:t>a</a:t>
            </a:r>
            <a:r>
              <a:rPr lang="en-US" altLang="ko-KR" sz="1000" dirty="0"/>
              <a:t> = (</a:t>
            </a:r>
            <a:r>
              <a:rPr lang="en-US" altLang="ko-KR" sz="1000" dirty="0" smtClean="0"/>
              <a:t>2,3) </a:t>
            </a:r>
            <a:r>
              <a:rPr lang="en-US" altLang="ko-KR" sz="1000" dirty="0"/>
              <a:t>and </a:t>
            </a:r>
            <a:r>
              <a:rPr lang="en-US" altLang="ko-KR" sz="1000" b="1" dirty="0"/>
              <a:t>b</a:t>
            </a:r>
            <a:r>
              <a:rPr lang="en-US" altLang="ko-KR" sz="1000" dirty="0"/>
              <a:t> = (</a:t>
            </a:r>
            <a:r>
              <a:rPr lang="en-US" altLang="ko-KR" sz="1000" dirty="0" smtClean="0"/>
              <a:t>5,6)</a:t>
            </a:r>
            <a:endParaRPr lang="en-US" altLang="ko-KR" sz="1000" dirty="0"/>
          </a:p>
          <a:p>
            <a:r>
              <a:rPr lang="en-US" altLang="ko-KR" sz="1000" dirty="0" smtClean="0"/>
              <a:t>c</a:t>
            </a:r>
            <a:r>
              <a:rPr lang="en-US" altLang="ko-KR" sz="1000" dirty="0"/>
              <a:t> = </a:t>
            </a:r>
            <a:r>
              <a:rPr lang="en-US" altLang="ko-KR" sz="1000" dirty="0" smtClean="0"/>
              <a:t>a</a:t>
            </a:r>
            <a:r>
              <a:rPr lang="en-US" altLang="ko-KR" sz="1000" baseline="-25000" dirty="0" smtClean="0"/>
              <a:t>1</a:t>
            </a:r>
            <a:r>
              <a:rPr lang="en-US" altLang="ko-KR" sz="1000" dirty="0" smtClean="0"/>
              <a:t>b</a:t>
            </a:r>
            <a:r>
              <a:rPr lang="en-US" altLang="ko-KR" sz="1000" baseline="-25000" dirty="0"/>
              <a:t>2</a:t>
            </a:r>
            <a:r>
              <a:rPr lang="en-US" altLang="ko-KR" sz="1000" dirty="0"/>
              <a:t> − </a:t>
            </a:r>
            <a:r>
              <a:rPr lang="en-US" altLang="ko-KR" sz="1000" dirty="0" smtClean="0"/>
              <a:t>a</a:t>
            </a:r>
            <a:r>
              <a:rPr lang="en-US" altLang="ko-KR" sz="1000" baseline="-25000" dirty="0" smtClean="0"/>
              <a:t>2</a:t>
            </a:r>
            <a:r>
              <a:rPr lang="en-US" altLang="ko-KR" sz="1000" dirty="0" smtClean="0"/>
              <a:t>b</a:t>
            </a:r>
            <a:r>
              <a:rPr lang="en-US" altLang="ko-KR" sz="1000" baseline="-25000" dirty="0"/>
              <a:t>1</a:t>
            </a:r>
            <a:r>
              <a:rPr lang="en-US" altLang="ko-KR" sz="1000" dirty="0"/>
              <a:t> = </a:t>
            </a:r>
            <a:r>
              <a:rPr lang="en-US" altLang="ko-KR" sz="1000" dirty="0" smtClean="0"/>
              <a:t>2×6− 3×5 </a:t>
            </a:r>
            <a:r>
              <a:rPr lang="en-US" altLang="ko-KR" sz="1000" dirty="0"/>
              <a:t>= </a:t>
            </a:r>
            <a:r>
              <a:rPr lang="en-US" altLang="ko-KR" sz="1000" dirty="0" smtClean="0"/>
              <a:t>−3</a:t>
            </a:r>
            <a:endParaRPr lang="en-US" altLang="ko-KR" sz="1000" dirty="0"/>
          </a:p>
          <a:p>
            <a:endParaRPr lang="en-US" altLang="ko-KR" sz="1000" dirty="0"/>
          </a:p>
          <a:p>
            <a:r>
              <a:rPr lang="en-US" altLang="ko-KR" sz="1000" dirty="0"/>
              <a:t>Answer: </a:t>
            </a:r>
            <a:r>
              <a:rPr lang="en-US" altLang="ko-KR" sz="1000" b="1" dirty="0"/>
              <a:t>a × b</a:t>
            </a:r>
            <a:r>
              <a:rPr lang="en-US" altLang="ko-KR" sz="1000" dirty="0"/>
              <a:t> = </a:t>
            </a:r>
            <a:r>
              <a:rPr lang="en-US" altLang="ko-KR" sz="1000" dirty="0" smtClean="0"/>
              <a:t>-3</a:t>
            </a:r>
            <a:endParaRPr lang="en-US" altLang="ko-KR" sz="1000" dirty="0"/>
          </a:p>
        </p:txBody>
      </p:sp>
      <p:pic>
        <p:nvPicPr>
          <p:cNvPr id="22" name="Picture 2" descr="https://www.mathsisfun.com/algebra/images/vectors-ab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7340" y="3458245"/>
            <a:ext cx="1104900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0109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 </a:t>
            </a:r>
            <a:r>
              <a:rPr lang="ko-KR" altLang="en-US" dirty="0" smtClean="0"/>
              <a:t>외적 산식 </a:t>
            </a:r>
            <a:r>
              <a:rPr lang="en-US" altLang="ko-KR" dirty="0" smtClean="0"/>
              <a:t>: 3</a:t>
            </a:r>
            <a:r>
              <a:rPr lang="ko-KR" altLang="en-US" dirty="0" smtClean="0"/>
              <a:t>차원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697248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벡터의 원소간의 </a:t>
            </a:r>
            <a:r>
              <a:rPr lang="en-US" altLang="ko-KR" dirty="0" smtClean="0"/>
              <a:t>cross </a:t>
            </a:r>
            <a:r>
              <a:rPr lang="ko-KR" altLang="en-US" dirty="0" smtClean="0"/>
              <a:t>적을 처리</a:t>
            </a:r>
            <a:endParaRPr lang="en-US" altLang="ko-KR" dirty="0"/>
          </a:p>
        </p:txBody>
      </p:sp>
      <p:sp>
        <p:nvSpPr>
          <p:cNvPr id="6" name="TextBox 5"/>
          <p:cNvSpPr txBox="1"/>
          <p:nvPr/>
        </p:nvSpPr>
        <p:spPr>
          <a:xfrm>
            <a:off x="1068962" y="2206605"/>
            <a:ext cx="34563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v = [a1,a2,a3]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u = [b1,b2,b3] 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501010" y="3502749"/>
            <a:ext cx="180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 a2  a3  a1  a2</a:t>
            </a:r>
          </a:p>
          <a:p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492288" y="4104732"/>
            <a:ext cx="19959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 b2  b3  b1  b2</a:t>
            </a:r>
          </a:p>
          <a:p>
            <a:endParaRPr lang="ko-KR" altLang="en-US" dirty="0"/>
          </a:p>
        </p:txBody>
      </p:sp>
      <p:cxnSp>
        <p:nvCxnSpPr>
          <p:cNvPr id="9" name="직선 연결선 8"/>
          <p:cNvCxnSpPr/>
          <p:nvPr/>
        </p:nvCxnSpPr>
        <p:spPr>
          <a:xfrm>
            <a:off x="1789042" y="3825914"/>
            <a:ext cx="360040" cy="32316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 flipH="1">
            <a:off x="1789042" y="3825914"/>
            <a:ext cx="288032" cy="255262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2297830" y="3825914"/>
            <a:ext cx="360040" cy="32316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 flipH="1">
            <a:off x="2297830" y="3825914"/>
            <a:ext cx="283300" cy="278818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2797154" y="3802358"/>
            <a:ext cx="360040" cy="32316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 flipH="1">
            <a:off x="2797154" y="3802358"/>
            <a:ext cx="288032" cy="278818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332044" y="4870901"/>
            <a:ext cx="3096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x </a:t>
            </a:r>
            <a:r>
              <a:rPr lang="ko-KR" altLang="en-US" dirty="0" smtClean="0"/>
              <a:t>측 </a:t>
            </a:r>
            <a:r>
              <a:rPr lang="en-US" altLang="ko-KR" dirty="0" smtClean="0"/>
              <a:t>: a2*b3 – a3*b2</a:t>
            </a:r>
            <a:endParaRPr lang="ko-KR" alt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1332044" y="5252995"/>
            <a:ext cx="3096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y </a:t>
            </a:r>
            <a:r>
              <a:rPr lang="ko-KR" altLang="en-US" dirty="0" smtClean="0"/>
              <a:t>측 </a:t>
            </a:r>
            <a:r>
              <a:rPr lang="en-US" altLang="ko-KR" dirty="0" smtClean="0"/>
              <a:t>: a3*b1 – a1*b2</a:t>
            </a:r>
            <a:endParaRPr lang="ko-KR" alt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332044" y="5692606"/>
            <a:ext cx="3096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z</a:t>
            </a:r>
            <a:r>
              <a:rPr lang="en-US" altLang="ko-KR" dirty="0" smtClean="0"/>
              <a:t> </a:t>
            </a:r>
            <a:r>
              <a:rPr lang="ko-KR" altLang="en-US" dirty="0" smtClean="0"/>
              <a:t>측 </a:t>
            </a:r>
            <a:r>
              <a:rPr lang="en-US" altLang="ko-KR" dirty="0" smtClean="0"/>
              <a:t>: a1*b2 – a2*b1</a:t>
            </a:r>
            <a:endParaRPr lang="ko-KR" altLang="en-US" dirty="0"/>
          </a:p>
        </p:txBody>
      </p:sp>
      <p:pic>
        <p:nvPicPr>
          <p:cNvPr id="28" name="Picture 2" descr="https://www.mathsisfun.com/algebra/images/cross-product-components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2420888"/>
            <a:ext cx="2592288" cy="1835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직사각형 29"/>
          <p:cNvSpPr/>
          <p:nvPr/>
        </p:nvSpPr>
        <p:spPr>
          <a:xfrm>
            <a:off x="4716016" y="5013176"/>
            <a:ext cx="4032448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/>
              <a:t>Example: The cross product of </a:t>
            </a:r>
            <a:r>
              <a:rPr lang="en-US" altLang="ko-KR" sz="1000" b="1" dirty="0"/>
              <a:t>a</a:t>
            </a:r>
            <a:r>
              <a:rPr lang="en-US" altLang="ko-KR" sz="1000" dirty="0"/>
              <a:t> = (2,3,4) and </a:t>
            </a:r>
            <a:r>
              <a:rPr lang="en-US" altLang="ko-KR" sz="1000" b="1" dirty="0"/>
              <a:t>b</a:t>
            </a:r>
            <a:r>
              <a:rPr lang="en-US" altLang="ko-KR" sz="1000" dirty="0"/>
              <a:t> = (5,6,7)</a:t>
            </a:r>
          </a:p>
          <a:p>
            <a:r>
              <a:rPr lang="en-US" altLang="ko-KR" sz="1000" dirty="0"/>
              <a:t>c</a:t>
            </a:r>
            <a:r>
              <a:rPr lang="en-US" altLang="ko-KR" sz="1000" baseline="-25000" dirty="0"/>
              <a:t>x</a:t>
            </a:r>
            <a:r>
              <a:rPr lang="en-US" altLang="ko-KR" sz="1000" dirty="0"/>
              <a:t> = </a:t>
            </a:r>
            <a:r>
              <a:rPr lang="en-US" altLang="ko-KR" sz="1000" dirty="0" err="1"/>
              <a:t>a</a:t>
            </a:r>
            <a:r>
              <a:rPr lang="en-US" altLang="ko-KR" sz="1000" baseline="-25000" dirty="0" err="1"/>
              <a:t>y</a:t>
            </a:r>
            <a:r>
              <a:rPr lang="en-US" altLang="ko-KR" sz="1000" dirty="0" err="1"/>
              <a:t>b</a:t>
            </a:r>
            <a:r>
              <a:rPr lang="en-US" altLang="ko-KR" sz="1000" baseline="-25000" dirty="0" err="1"/>
              <a:t>z</a:t>
            </a:r>
            <a:r>
              <a:rPr lang="en-US" altLang="ko-KR" sz="1000" dirty="0"/>
              <a:t> − </a:t>
            </a:r>
            <a:r>
              <a:rPr lang="en-US" altLang="ko-KR" sz="1000" dirty="0" err="1"/>
              <a:t>a</a:t>
            </a:r>
            <a:r>
              <a:rPr lang="en-US" altLang="ko-KR" sz="1000" baseline="-25000" dirty="0" err="1"/>
              <a:t>z</a:t>
            </a:r>
            <a:r>
              <a:rPr lang="en-US" altLang="ko-KR" sz="1000" dirty="0" err="1"/>
              <a:t>b</a:t>
            </a:r>
            <a:r>
              <a:rPr lang="en-US" altLang="ko-KR" sz="1000" baseline="-25000" dirty="0" err="1"/>
              <a:t>y</a:t>
            </a:r>
            <a:r>
              <a:rPr lang="en-US" altLang="ko-KR" sz="1000" dirty="0"/>
              <a:t> = 3×7 − 4×6 = −3</a:t>
            </a:r>
          </a:p>
          <a:p>
            <a:r>
              <a:rPr lang="en-US" altLang="ko-KR" sz="1000" dirty="0"/>
              <a:t>c</a:t>
            </a:r>
            <a:r>
              <a:rPr lang="en-US" altLang="ko-KR" sz="1000" baseline="-25000" dirty="0"/>
              <a:t>y</a:t>
            </a:r>
            <a:r>
              <a:rPr lang="en-US" altLang="ko-KR" sz="1000" dirty="0"/>
              <a:t> = </a:t>
            </a:r>
            <a:r>
              <a:rPr lang="en-US" altLang="ko-KR" sz="1000" dirty="0" err="1"/>
              <a:t>a</a:t>
            </a:r>
            <a:r>
              <a:rPr lang="en-US" altLang="ko-KR" sz="1000" baseline="-25000" dirty="0" err="1"/>
              <a:t>z</a:t>
            </a:r>
            <a:r>
              <a:rPr lang="en-US" altLang="ko-KR" sz="1000" dirty="0" err="1"/>
              <a:t>b</a:t>
            </a:r>
            <a:r>
              <a:rPr lang="en-US" altLang="ko-KR" sz="1000" baseline="-25000" dirty="0" err="1"/>
              <a:t>x</a:t>
            </a:r>
            <a:r>
              <a:rPr lang="en-US" altLang="ko-KR" sz="1000" dirty="0"/>
              <a:t> − </a:t>
            </a:r>
            <a:r>
              <a:rPr lang="en-US" altLang="ko-KR" sz="1000" dirty="0" err="1"/>
              <a:t>a</a:t>
            </a:r>
            <a:r>
              <a:rPr lang="en-US" altLang="ko-KR" sz="1000" baseline="-25000" dirty="0" err="1"/>
              <a:t>x</a:t>
            </a:r>
            <a:r>
              <a:rPr lang="en-US" altLang="ko-KR" sz="1000" dirty="0" err="1"/>
              <a:t>b</a:t>
            </a:r>
            <a:r>
              <a:rPr lang="en-US" altLang="ko-KR" sz="1000" baseline="-25000" dirty="0" err="1"/>
              <a:t>z</a:t>
            </a:r>
            <a:r>
              <a:rPr lang="en-US" altLang="ko-KR" sz="1000" dirty="0"/>
              <a:t> = 4×5 − 2×7 = 6</a:t>
            </a:r>
          </a:p>
          <a:p>
            <a:r>
              <a:rPr lang="en-US" altLang="ko-KR" sz="1000" dirty="0" err="1"/>
              <a:t>c</a:t>
            </a:r>
            <a:r>
              <a:rPr lang="en-US" altLang="ko-KR" sz="1000" baseline="-25000" dirty="0" err="1"/>
              <a:t>z</a:t>
            </a:r>
            <a:r>
              <a:rPr lang="en-US" altLang="ko-KR" sz="1000" dirty="0"/>
              <a:t> = </a:t>
            </a:r>
            <a:r>
              <a:rPr lang="en-US" altLang="ko-KR" sz="1000" dirty="0" err="1"/>
              <a:t>a</a:t>
            </a:r>
            <a:r>
              <a:rPr lang="en-US" altLang="ko-KR" sz="1000" baseline="-25000" dirty="0" err="1"/>
              <a:t>x</a:t>
            </a:r>
            <a:r>
              <a:rPr lang="en-US" altLang="ko-KR" sz="1000" dirty="0" err="1"/>
              <a:t>b</a:t>
            </a:r>
            <a:r>
              <a:rPr lang="en-US" altLang="ko-KR" sz="1000" baseline="-25000" dirty="0" err="1"/>
              <a:t>y</a:t>
            </a:r>
            <a:r>
              <a:rPr lang="en-US" altLang="ko-KR" sz="1000" dirty="0"/>
              <a:t> − </a:t>
            </a:r>
            <a:r>
              <a:rPr lang="en-US" altLang="ko-KR" sz="1000" dirty="0" err="1"/>
              <a:t>a</a:t>
            </a:r>
            <a:r>
              <a:rPr lang="en-US" altLang="ko-KR" sz="1000" baseline="-25000" dirty="0" err="1"/>
              <a:t>y</a:t>
            </a:r>
            <a:r>
              <a:rPr lang="en-US" altLang="ko-KR" sz="1000" dirty="0" err="1"/>
              <a:t>b</a:t>
            </a:r>
            <a:r>
              <a:rPr lang="en-US" altLang="ko-KR" sz="1000" baseline="-25000" dirty="0" err="1"/>
              <a:t>x</a:t>
            </a:r>
            <a:r>
              <a:rPr lang="en-US" altLang="ko-KR" sz="1000" dirty="0"/>
              <a:t> = 2×6 − 3×5 = −3</a:t>
            </a:r>
          </a:p>
          <a:p>
            <a:r>
              <a:rPr lang="en-US" altLang="ko-KR" sz="1000" dirty="0"/>
              <a:t>Answer: </a:t>
            </a:r>
            <a:r>
              <a:rPr lang="en-US" altLang="ko-KR" sz="1000" b="1" dirty="0"/>
              <a:t>a × b</a:t>
            </a:r>
            <a:r>
              <a:rPr lang="en-US" altLang="ko-KR" sz="1000" dirty="0"/>
              <a:t> = (−3,6,−3)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5792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외적 </a:t>
            </a:r>
            <a:r>
              <a:rPr lang="ko-KR" altLang="en-US" dirty="0" smtClean="0"/>
              <a:t>산식예</a:t>
            </a:r>
            <a:r>
              <a:rPr lang="ko-KR" altLang="en-US" dirty="0"/>
              <a:t>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993392"/>
          </a:xfrm>
        </p:spPr>
        <p:txBody>
          <a:bodyPr>
            <a:noAutofit/>
          </a:bodyPr>
          <a:lstStyle/>
          <a:p>
            <a:pPr marL="457200" lvl="1" indent="0" fontAlgn="base">
              <a:buNone/>
            </a:pPr>
            <a:r>
              <a:rPr lang="ko-KR" altLang="en-US" sz="2800" dirty="0" err="1"/>
              <a:t>두벡터에</a:t>
            </a:r>
            <a:r>
              <a:rPr lang="ko-KR" altLang="en-US" sz="2800" dirty="0"/>
              <a:t> 대한 </a:t>
            </a:r>
            <a:r>
              <a:rPr lang="ko-KR" altLang="en-US" sz="2800" dirty="0" smtClean="0"/>
              <a:t>외적</a:t>
            </a:r>
            <a:r>
              <a:rPr lang="en-US" altLang="ko-KR" sz="2800" dirty="0" smtClean="0"/>
              <a:t>(cross) </a:t>
            </a:r>
            <a:r>
              <a:rPr lang="ko-KR" altLang="en-US" sz="2800" dirty="0"/>
              <a:t>연산은</a:t>
            </a:r>
            <a:r>
              <a:rPr lang="en-US" altLang="ko-KR" sz="2800" dirty="0"/>
              <a:t> </a:t>
            </a:r>
            <a:r>
              <a:rPr lang="ko-KR" altLang="en-US" sz="2800" dirty="0" smtClean="0"/>
              <a:t>다</a:t>
            </a:r>
            <a:r>
              <a:rPr lang="ko-KR" altLang="en-US" sz="2800" dirty="0"/>
              <a:t>른</a:t>
            </a:r>
            <a:r>
              <a:rPr lang="ko-KR" altLang="en-US" sz="2800" dirty="0" smtClean="0"/>
              <a:t> </a:t>
            </a:r>
            <a:r>
              <a:rPr lang="ko-KR" altLang="en-US" sz="2800" dirty="0"/>
              <a:t>위치의 원소를 곱해서 </a:t>
            </a:r>
            <a:r>
              <a:rPr lang="ko-KR" altLang="en-US" sz="2800" dirty="0" smtClean="0"/>
              <a:t>뺄셈</a:t>
            </a:r>
            <a:endParaRPr lang="en-US" altLang="ko-KR" sz="2800" dirty="0" smtClean="0"/>
          </a:p>
          <a:p>
            <a:pPr marL="457200" lvl="1" indent="0" fontAlgn="base">
              <a:buNone/>
            </a:pPr>
            <a:r>
              <a:rPr lang="en-US" altLang="ko-KR" sz="2800" dirty="0" smtClean="0"/>
              <a:t>2</a:t>
            </a:r>
            <a:r>
              <a:rPr lang="ko-KR" altLang="en-US" sz="2800" dirty="0" smtClean="0"/>
              <a:t>차원 벡터는 스칼라 값으로 나옴 </a:t>
            </a:r>
            <a:r>
              <a:rPr lang="en-US" altLang="ko-KR" sz="2800" dirty="0" smtClean="0"/>
              <a:t>3</a:t>
            </a:r>
            <a:r>
              <a:rPr lang="ko-KR" altLang="en-US" sz="2800" dirty="0" smtClean="0"/>
              <a:t>차원 벡터이상 표시 됨</a:t>
            </a:r>
            <a:endParaRPr lang="en-US" altLang="ko-KR" sz="2800" dirty="0"/>
          </a:p>
        </p:txBody>
      </p:sp>
      <p:pic>
        <p:nvPicPr>
          <p:cNvPr id="686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3683201"/>
            <a:ext cx="4104456" cy="266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9726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Inner/outer </a:t>
            </a:r>
            <a:r>
              <a:rPr lang="ko-KR" altLang="en-US" dirty="0" smtClean="0"/>
              <a:t>함수 이해하기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1184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inner </a:t>
            </a:r>
            <a:r>
              <a:rPr lang="en-US" altLang="ko-KR" dirty="0"/>
              <a:t> </a:t>
            </a:r>
            <a:r>
              <a:rPr lang="ko-KR" altLang="en-US" dirty="0" smtClean="0"/>
              <a:t>계산 방식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241847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sz="2400" dirty="0" smtClean="0"/>
              <a:t>A </a:t>
            </a:r>
            <a:r>
              <a:rPr lang="en-US" altLang="ko-KR" sz="2400" dirty="0"/>
              <a:t>= [[a1,b1</a:t>
            </a:r>
            <a:r>
              <a:rPr lang="en-US" altLang="ko-KR" sz="2400" dirty="0" smtClean="0"/>
              <a:t>] B </a:t>
            </a:r>
            <a:r>
              <a:rPr lang="en-US" altLang="ko-KR" sz="2400" dirty="0"/>
              <a:t>= [[a2,b2</a:t>
            </a:r>
            <a:r>
              <a:rPr lang="en-US" altLang="ko-KR" sz="2400" dirty="0" smtClean="0"/>
              <a:t>]]</a:t>
            </a:r>
          </a:p>
          <a:p>
            <a:pPr marL="457200" lvl="1" indent="0" fontAlgn="base">
              <a:buNone/>
            </a:pPr>
            <a:r>
              <a:rPr lang="en-US" altLang="ko-KR" sz="2400" dirty="0" err="1" smtClean="0"/>
              <a:t>numpy.inner</a:t>
            </a:r>
            <a:r>
              <a:rPr lang="en-US" altLang="ko-KR" sz="2400" dirty="0" smtClean="0"/>
              <a:t>(A,B</a:t>
            </a:r>
            <a:r>
              <a:rPr lang="en-US" altLang="ko-KR" sz="2400" dirty="0"/>
              <a:t>) </a:t>
            </a:r>
            <a:endParaRPr lang="en-US" altLang="ko-KR" sz="2400" dirty="0" smtClean="0"/>
          </a:p>
          <a:p>
            <a:pPr marL="457200" lvl="1" indent="0" fontAlgn="base">
              <a:buNone/>
            </a:pPr>
            <a:r>
              <a:rPr lang="en-US" altLang="ko-KR" sz="2400" dirty="0" smtClean="0"/>
              <a:t>array</a:t>
            </a:r>
            <a:r>
              <a:rPr lang="en-US" altLang="ko-KR" sz="2400" dirty="0"/>
              <a:t>([[a1*a2 + </a:t>
            </a:r>
            <a:r>
              <a:rPr lang="en-US" altLang="ko-KR" sz="2400" dirty="0" smtClean="0"/>
              <a:t>b1*b2]])</a:t>
            </a:r>
          </a:p>
          <a:p>
            <a:pPr marL="457200" lvl="1" indent="0" fontAlgn="base">
              <a:buNone/>
            </a:pPr>
            <a:r>
              <a:rPr lang="en-US" altLang="ko-KR" sz="2400" dirty="0" smtClean="0">
                <a:sym typeface="Wingdings" panose="05000000000000000000" pitchFamily="2" charset="2"/>
              </a:rPr>
              <a:t>[[1*4+0*1]]</a:t>
            </a:r>
            <a:endParaRPr lang="en-US" altLang="ko-KR" sz="2400" dirty="0"/>
          </a:p>
        </p:txBody>
      </p:sp>
      <p:sp>
        <p:nvSpPr>
          <p:cNvPr id="39" name="직사각형 38"/>
          <p:cNvSpPr/>
          <p:nvPr/>
        </p:nvSpPr>
        <p:spPr>
          <a:xfrm>
            <a:off x="1148071" y="4841164"/>
            <a:ext cx="615617" cy="5154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41" name="직사각형 40"/>
          <p:cNvSpPr/>
          <p:nvPr/>
        </p:nvSpPr>
        <p:spPr>
          <a:xfrm>
            <a:off x="1828598" y="4841164"/>
            <a:ext cx="615617" cy="5154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0</a:t>
            </a:r>
            <a:endParaRPr lang="ko-KR" altLang="en-US" dirty="0"/>
          </a:p>
        </p:txBody>
      </p:sp>
      <p:sp>
        <p:nvSpPr>
          <p:cNvPr id="46" name="직사각형 45"/>
          <p:cNvSpPr/>
          <p:nvPr/>
        </p:nvSpPr>
        <p:spPr>
          <a:xfrm>
            <a:off x="3059832" y="4841164"/>
            <a:ext cx="615617" cy="515467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4</a:t>
            </a:r>
            <a:endParaRPr lang="ko-KR" altLang="en-US" dirty="0"/>
          </a:p>
        </p:txBody>
      </p:sp>
      <p:sp>
        <p:nvSpPr>
          <p:cNvPr id="47" name="직사각형 46"/>
          <p:cNvSpPr/>
          <p:nvPr/>
        </p:nvSpPr>
        <p:spPr>
          <a:xfrm>
            <a:off x="3740359" y="4841164"/>
            <a:ext cx="615617" cy="515467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grpSp>
        <p:nvGrpSpPr>
          <p:cNvPr id="51" name="그룹 50"/>
          <p:cNvGrpSpPr/>
          <p:nvPr/>
        </p:nvGrpSpPr>
        <p:grpSpPr>
          <a:xfrm>
            <a:off x="5733803" y="5233292"/>
            <a:ext cx="1119455" cy="402790"/>
            <a:chOff x="1763688" y="4221088"/>
            <a:chExt cx="1925214" cy="914400"/>
          </a:xfrm>
        </p:grpSpPr>
        <p:sp>
          <p:nvSpPr>
            <p:cNvPr id="66" name="직사각형 65"/>
            <p:cNvSpPr/>
            <p:nvPr/>
          </p:nvSpPr>
          <p:spPr>
            <a:xfrm>
              <a:off x="1763688" y="4221088"/>
              <a:ext cx="914400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  <p:sp>
          <p:nvSpPr>
            <p:cNvPr id="67" name="직사각형 66"/>
            <p:cNvSpPr/>
            <p:nvPr/>
          </p:nvSpPr>
          <p:spPr>
            <a:xfrm>
              <a:off x="2774502" y="4221088"/>
              <a:ext cx="914400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0</a:t>
              </a:r>
              <a:endParaRPr lang="ko-KR" altLang="en-US" dirty="0"/>
            </a:p>
          </p:txBody>
        </p:sp>
      </p:grpSp>
      <p:grpSp>
        <p:nvGrpSpPr>
          <p:cNvPr id="52" name="그룹 51"/>
          <p:cNvGrpSpPr/>
          <p:nvPr/>
        </p:nvGrpSpPr>
        <p:grpSpPr>
          <a:xfrm>
            <a:off x="7412985" y="3979490"/>
            <a:ext cx="1119455" cy="402790"/>
            <a:chOff x="1763688" y="4221088"/>
            <a:chExt cx="1925214" cy="914400"/>
          </a:xfrm>
          <a:solidFill>
            <a:schemeClr val="bg2">
              <a:lumMod val="75000"/>
            </a:schemeClr>
          </a:solidFill>
        </p:grpSpPr>
        <p:sp>
          <p:nvSpPr>
            <p:cNvPr id="62" name="직사각형 61"/>
            <p:cNvSpPr/>
            <p:nvPr/>
          </p:nvSpPr>
          <p:spPr>
            <a:xfrm>
              <a:off x="1763688" y="4221088"/>
              <a:ext cx="9144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4</a:t>
              </a:r>
              <a:endParaRPr lang="ko-KR" altLang="en-US" dirty="0"/>
            </a:p>
          </p:txBody>
        </p:sp>
        <p:sp>
          <p:nvSpPr>
            <p:cNvPr id="63" name="직사각형 62"/>
            <p:cNvSpPr/>
            <p:nvPr/>
          </p:nvSpPr>
          <p:spPr>
            <a:xfrm>
              <a:off x="2774502" y="4221088"/>
              <a:ext cx="9144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</p:grpSp>
      <p:sp>
        <p:nvSpPr>
          <p:cNvPr id="58" name="직사각형 57"/>
          <p:cNvSpPr/>
          <p:nvPr/>
        </p:nvSpPr>
        <p:spPr>
          <a:xfrm>
            <a:off x="7412986" y="5186858"/>
            <a:ext cx="531697" cy="402790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4</a:t>
            </a:r>
            <a:endParaRPr lang="ko-KR" altLang="en-US" dirty="0"/>
          </a:p>
        </p:txBody>
      </p:sp>
      <p:sp>
        <p:nvSpPr>
          <p:cNvPr id="54" name="직사각형 53"/>
          <p:cNvSpPr/>
          <p:nvPr/>
        </p:nvSpPr>
        <p:spPr>
          <a:xfrm>
            <a:off x="5652120" y="5205938"/>
            <a:ext cx="1226758" cy="417904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/>
          <p:cNvSpPr/>
          <p:nvPr/>
        </p:nvSpPr>
        <p:spPr>
          <a:xfrm>
            <a:off x="7350792" y="3933056"/>
            <a:ext cx="1253655" cy="479363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아래쪽 화살표 55"/>
          <p:cNvSpPr/>
          <p:nvPr/>
        </p:nvSpPr>
        <p:spPr>
          <a:xfrm>
            <a:off x="7508421" y="4876847"/>
            <a:ext cx="418567" cy="263488"/>
          </a:xfrm>
          <a:prstGeom prst="down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아래쪽 화살표 56"/>
          <p:cNvSpPr/>
          <p:nvPr/>
        </p:nvSpPr>
        <p:spPr>
          <a:xfrm rot="16040858">
            <a:off x="7008589" y="5228933"/>
            <a:ext cx="312511" cy="352908"/>
          </a:xfrm>
          <a:prstGeom prst="down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TextBox 69"/>
          <p:cNvSpPr txBox="1"/>
          <p:nvPr/>
        </p:nvSpPr>
        <p:spPr>
          <a:xfrm>
            <a:off x="4644008" y="5222936"/>
            <a:ext cx="216024" cy="3047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=</a:t>
            </a:r>
            <a:endParaRPr lang="ko-KR" altLang="en-US" dirty="0"/>
          </a:p>
        </p:txBody>
      </p:sp>
      <p:sp>
        <p:nvSpPr>
          <p:cNvPr id="71" name="TextBox 70"/>
          <p:cNvSpPr txBox="1"/>
          <p:nvPr/>
        </p:nvSpPr>
        <p:spPr>
          <a:xfrm>
            <a:off x="2627784" y="5222936"/>
            <a:ext cx="216024" cy="3047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7168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Inner </a:t>
            </a:r>
            <a:r>
              <a:rPr lang="ko-KR" altLang="en-US" dirty="0" smtClean="0"/>
              <a:t>예시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85280"/>
          </a:xfrm>
        </p:spPr>
        <p:txBody>
          <a:bodyPr>
            <a:noAutofit/>
          </a:bodyPr>
          <a:lstStyle/>
          <a:p>
            <a:pPr marL="457200" lvl="1" indent="0" fontAlgn="base">
              <a:buNone/>
            </a:pPr>
            <a:r>
              <a:rPr lang="ko-KR" altLang="en-US" sz="2800" dirty="0" smtClean="0"/>
              <a:t>벡터의 내부 곱한 것을 더해서 값을 표현</a:t>
            </a:r>
            <a:endParaRPr lang="en-US" altLang="ko-KR" sz="2800" dirty="0"/>
          </a:p>
        </p:txBody>
      </p:sp>
      <p:pic>
        <p:nvPicPr>
          <p:cNvPr id="696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3007832"/>
            <a:ext cx="3744416" cy="3143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215</a:t>
            </a:fld>
            <a:endParaRPr lang="ko-KR" altLang="en-US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007832"/>
            <a:ext cx="4104456" cy="3013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14520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outer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99339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/>
              <a:t>A = [[a1,b1</a:t>
            </a:r>
            <a:r>
              <a:rPr lang="en-US" altLang="ko-KR" dirty="0" smtClean="0"/>
              <a:t>]] </a:t>
            </a:r>
            <a:r>
              <a:rPr lang="en-US" altLang="ko-KR" dirty="0"/>
              <a:t>B = [[a2,b2</a:t>
            </a:r>
            <a:r>
              <a:rPr lang="en-US" altLang="ko-KR" dirty="0" smtClean="0"/>
              <a:t>]]</a:t>
            </a:r>
          </a:p>
          <a:p>
            <a:pPr marL="457200" lvl="1" indent="0" fontAlgn="base">
              <a:buNone/>
            </a:pPr>
            <a:r>
              <a:rPr lang="en-US" altLang="ko-KR" dirty="0" err="1" smtClean="0"/>
              <a:t>numpy.outer</a:t>
            </a:r>
            <a:r>
              <a:rPr lang="en-US" altLang="ko-KR" dirty="0" smtClean="0"/>
              <a:t>(A,B</a:t>
            </a:r>
            <a:r>
              <a:rPr lang="en-US" altLang="ko-KR" dirty="0"/>
              <a:t>) </a:t>
            </a:r>
          </a:p>
          <a:p>
            <a:pPr marL="457200" lvl="1" indent="0" fontAlgn="base">
              <a:buNone/>
            </a:pPr>
            <a:r>
              <a:rPr lang="en-US" altLang="ko-KR" dirty="0"/>
              <a:t>array([[a1*a2 </a:t>
            </a:r>
            <a:r>
              <a:rPr lang="en-US" altLang="ko-KR" dirty="0" smtClean="0"/>
              <a:t>, a1*b2][ b1*a2, b1*b2]])</a:t>
            </a:r>
          </a:p>
          <a:p>
            <a:pPr marL="457200" lvl="1" indent="0" fontAlgn="base">
              <a:buNone/>
            </a:pPr>
            <a:r>
              <a:rPr lang="en-US" altLang="ko-KR" dirty="0" smtClean="0">
                <a:sym typeface="Wingdings" panose="05000000000000000000" pitchFamily="2" charset="2"/>
              </a:rPr>
              <a:t> [[1*4,1*1] [0*4+0*1]]</a:t>
            </a:r>
            <a:endParaRPr lang="en-US" altLang="ko-KR" dirty="0"/>
          </a:p>
        </p:txBody>
      </p:sp>
      <p:grpSp>
        <p:nvGrpSpPr>
          <p:cNvPr id="6" name="그룹 5"/>
          <p:cNvGrpSpPr/>
          <p:nvPr/>
        </p:nvGrpSpPr>
        <p:grpSpPr>
          <a:xfrm>
            <a:off x="1148071" y="4618339"/>
            <a:ext cx="1296144" cy="624633"/>
            <a:chOff x="1763688" y="4221088"/>
            <a:chExt cx="1925214" cy="914400"/>
          </a:xfrm>
        </p:grpSpPr>
        <p:sp>
          <p:nvSpPr>
            <p:cNvPr id="5" name="직사각형 4"/>
            <p:cNvSpPr/>
            <p:nvPr/>
          </p:nvSpPr>
          <p:spPr>
            <a:xfrm>
              <a:off x="1763688" y="4221088"/>
              <a:ext cx="914400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2774502" y="4221088"/>
              <a:ext cx="914400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0</a:t>
              </a:r>
              <a:endParaRPr lang="ko-KR" altLang="en-US" dirty="0"/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2987824" y="4618339"/>
            <a:ext cx="1296144" cy="624633"/>
            <a:chOff x="1763688" y="4221088"/>
            <a:chExt cx="1925214" cy="914400"/>
          </a:xfrm>
          <a:solidFill>
            <a:schemeClr val="bg2">
              <a:lumMod val="75000"/>
            </a:schemeClr>
          </a:solidFill>
        </p:grpSpPr>
        <p:sp>
          <p:nvSpPr>
            <p:cNvPr id="17" name="직사각형 16"/>
            <p:cNvSpPr/>
            <p:nvPr/>
          </p:nvSpPr>
          <p:spPr>
            <a:xfrm>
              <a:off x="1763688" y="4221088"/>
              <a:ext cx="9144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4</a:t>
              </a:r>
              <a:endParaRPr lang="ko-KR" altLang="en-US" dirty="0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2774502" y="4221088"/>
              <a:ext cx="9144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5364089" y="4684050"/>
            <a:ext cx="531697" cy="1012709"/>
            <a:chOff x="1763688" y="4221088"/>
            <a:chExt cx="914400" cy="1897221"/>
          </a:xfrm>
        </p:grpSpPr>
        <p:sp>
          <p:nvSpPr>
            <p:cNvPr id="23" name="직사각형 22"/>
            <p:cNvSpPr/>
            <p:nvPr/>
          </p:nvSpPr>
          <p:spPr>
            <a:xfrm>
              <a:off x="1763688" y="4221088"/>
              <a:ext cx="914400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1763688" y="5203909"/>
              <a:ext cx="914400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0</a:t>
              </a:r>
              <a:endParaRPr lang="ko-KR" altLang="en-US" dirty="0"/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6920233" y="3630526"/>
            <a:ext cx="1119455" cy="488093"/>
            <a:chOff x="1763688" y="4221088"/>
            <a:chExt cx="1925214" cy="914400"/>
          </a:xfrm>
          <a:solidFill>
            <a:schemeClr val="bg2">
              <a:lumMod val="75000"/>
            </a:schemeClr>
          </a:solidFill>
        </p:grpSpPr>
        <p:sp>
          <p:nvSpPr>
            <p:cNvPr id="28" name="직사각형 27"/>
            <p:cNvSpPr/>
            <p:nvPr/>
          </p:nvSpPr>
          <p:spPr>
            <a:xfrm>
              <a:off x="1763688" y="4221088"/>
              <a:ext cx="9144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4</a:t>
              </a:r>
              <a:endParaRPr lang="ko-KR" altLang="en-US" dirty="0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2774502" y="4221088"/>
              <a:ext cx="9144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6948264" y="4643452"/>
            <a:ext cx="1119455" cy="1012709"/>
            <a:chOff x="1763688" y="4221088"/>
            <a:chExt cx="1925214" cy="1897221"/>
          </a:xfrm>
          <a:solidFill>
            <a:srgbClr val="7030A0"/>
          </a:solidFill>
        </p:grpSpPr>
        <p:sp>
          <p:nvSpPr>
            <p:cNvPr id="33" name="직사각형 32"/>
            <p:cNvSpPr/>
            <p:nvPr/>
          </p:nvSpPr>
          <p:spPr>
            <a:xfrm>
              <a:off x="1763688" y="4221088"/>
              <a:ext cx="9144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4</a:t>
              </a:r>
              <a:endParaRPr lang="ko-KR" altLang="en-US" dirty="0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2774502" y="4221088"/>
              <a:ext cx="9144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1763688" y="5203909"/>
              <a:ext cx="9144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0</a:t>
              </a:r>
              <a:endParaRPr lang="ko-KR" altLang="en-US" dirty="0"/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2774502" y="5203909"/>
              <a:ext cx="9144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0</a:t>
              </a:r>
              <a:endParaRPr lang="ko-KR" altLang="en-US" dirty="0"/>
            </a:p>
          </p:txBody>
        </p:sp>
      </p:grpSp>
      <p:sp>
        <p:nvSpPr>
          <p:cNvPr id="9" name="직사각형 8"/>
          <p:cNvSpPr/>
          <p:nvPr/>
        </p:nvSpPr>
        <p:spPr>
          <a:xfrm>
            <a:off x="5076056" y="4677153"/>
            <a:ext cx="1008112" cy="506409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아래쪽 화살표 9"/>
          <p:cNvSpPr/>
          <p:nvPr/>
        </p:nvSpPr>
        <p:spPr>
          <a:xfrm>
            <a:off x="7242646" y="4277605"/>
            <a:ext cx="418567" cy="319290"/>
          </a:xfrm>
          <a:prstGeom prst="down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아래쪽 화살표 39"/>
          <p:cNvSpPr/>
          <p:nvPr/>
        </p:nvSpPr>
        <p:spPr>
          <a:xfrm rot="16200000">
            <a:off x="6295871" y="4733791"/>
            <a:ext cx="378695" cy="352908"/>
          </a:xfrm>
          <a:prstGeom prst="down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4535996" y="4738224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=</a:t>
            </a:r>
            <a:endParaRPr lang="ko-KR" altLang="en-US" dirty="0"/>
          </a:p>
        </p:txBody>
      </p:sp>
      <p:sp>
        <p:nvSpPr>
          <p:cNvPr id="37" name="직사각형 36"/>
          <p:cNvSpPr/>
          <p:nvPr/>
        </p:nvSpPr>
        <p:spPr>
          <a:xfrm>
            <a:off x="6793758" y="3561852"/>
            <a:ext cx="689321" cy="631243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7517171" y="3571851"/>
            <a:ext cx="689321" cy="631243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6953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outer</a:t>
            </a:r>
            <a:r>
              <a:rPr lang="en-US" altLang="ko-KR" dirty="0" smtClean="0"/>
              <a:t> </a:t>
            </a:r>
            <a:r>
              <a:rPr lang="ko-KR" altLang="en-US" dirty="0" smtClean="0"/>
              <a:t>예시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85280"/>
          </a:xfrm>
        </p:spPr>
        <p:txBody>
          <a:bodyPr>
            <a:noAutofit/>
          </a:bodyPr>
          <a:lstStyle/>
          <a:p>
            <a:pPr marL="457200" lvl="1" indent="0" fontAlgn="base">
              <a:buNone/>
            </a:pPr>
            <a:r>
              <a:rPr lang="ko-KR" altLang="en-US" sz="2800" dirty="0" smtClean="0"/>
              <a:t>벡터의 내부 곱한 것을 더해서 값을 표현</a:t>
            </a:r>
            <a:endParaRPr lang="en-US" altLang="ko-KR" sz="2800" dirty="0" smtClean="0"/>
          </a:p>
          <a:p>
            <a:pPr marL="457200" lvl="1" indent="0" fontAlgn="base">
              <a:buNone/>
            </a:pPr>
            <a:r>
              <a:rPr lang="ko-KR" altLang="en-US" sz="2800" dirty="0" err="1" smtClean="0"/>
              <a:t>첫번째</a:t>
            </a:r>
            <a:r>
              <a:rPr lang="ko-KR" altLang="en-US" sz="2800" dirty="0" smtClean="0"/>
              <a:t> 벡터의 전치와 </a:t>
            </a:r>
            <a:r>
              <a:rPr lang="ko-KR" altLang="en-US" sz="2800" dirty="0" err="1" smtClean="0"/>
              <a:t>두번째</a:t>
            </a:r>
            <a:r>
              <a:rPr lang="ko-KR" altLang="en-US" sz="2800" dirty="0" smtClean="0"/>
              <a:t> 벡터와의 </a:t>
            </a:r>
            <a:r>
              <a:rPr lang="en-US" altLang="ko-KR" sz="2800" dirty="0" smtClean="0"/>
              <a:t>Dot </a:t>
            </a:r>
            <a:r>
              <a:rPr lang="ko-KR" altLang="en-US" sz="2800" dirty="0" smtClean="0"/>
              <a:t>연산과 같은 결과</a:t>
            </a:r>
            <a:endParaRPr lang="en-US" altLang="ko-KR" sz="2800" dirty="0"/>
          </a:p>
        </p:txBody>
      </p:sp>
      <p:pic>
        <p:nvPicPr>
          <p:cNvPr id="716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3309035"/>
            <a:ext cx="4320480" cy="258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3254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827584" y="908720"/>
            <a:ext cx="7579568" cy="4454624"/>
          </a:xfrm>
        </p:spPr>
        <p:txBody>
          <a:bodyPr>
            <a:normAutofit fontScale="90000"/>
          </a:bodyPr>
          <a:lstStyle/>
          <a:p>
            <a:pPr algn="r"/>
            <a:r>
              <a:rPr lang="ko-KR" altLang="en-US" sz="9600" dirty="0" smtClean="0"/>
              <a:t> </a:t>
            </a:r>
            <a:r>
              <a:rPr lang="en-US" altLang="ko-KR" sz="9600" dirty="0" smtClean="0"/>
              <a:t/>
            </a:r>
            <a:br>
              <a:rPr lang="en-US" altLang="ko-KR" sz="9600" dirty="0" smtClean="0"/>
            </a:br>
            <a:r>
              <a:rPr lang="en-US" altLang="ko-KR" sz="9600" dirty="0" smtClean="0"/>
              <a:t/>
            </a:r>
            <a:br>
              <a:rPr lang="en-US" altLang="ko-KR" sz="9600" dirty="0" smtClean="0"/>
            </a:br>
            <a:r>
              <a:rPr lang="ko-KR" altLang="en-US" sz="6700" dirty="0" smtClean="0"/>
              <a:t>행렬 </a:t>
            </a:r>
            <a:r>
              <a:rPr lang="en-US" altLang="ko-KR" sz="6700" dirty="0"/>
              <a:t> </a:t>
            </a:r>
            <a:r>
              <a:rPr lang="en-US" altLang="ko-KR" sz="6700" dirty="0" smtClean="0"/>
              <a:t/>
            </a:r>
            <a:br>
              <a:rPr lang="en-US" altLang="ko-KR" sz="6700" dirty="0" smtClean="0"/>
            </a:br>
            <a:r>
              <a:rPr lang="ko-KR" altLang="en-US" sz="6700" dirty="0" smtClean="0"/>
              <a:t>이해하기</a:t>
            </a:r>
            <a:endParaRPr lang="ko-KR" altLang="en-US" sz="67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2182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행렬이란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841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함수와 </a:t>
            </a:r>
            <a:r>
              <a:rPr lang="ko-KR" altLang="en-US" dirty="0" err="1" smtClean="0"/>
              <a:t>메소드를</a:t>
            </a:r>
            <a:r>
              <a:rPr lang="ko-KR" altLang="en-US" dirty="0" smtClean="0"/>
              <a:t> 동일하게 처리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 python</a:t>
            </a:r>
            <a:r>
              <a:rPr lang="ko-KR" altLang="en-US" dirty="0" smtClean="0"/>
              <a:t>은 외부 함수를 클래스 내부 변수에 할당하면 </a:t>
            </a:r>
            <a:r>
              <a:rPr lang="ko-KR" altLang="en-US" dirty="0" err="1" smtClean="0"/>
              <a:t>메소드로</a:t>
            </a:r>
            <a:r>
              <a:rPr lang="ko-KR" altLang="en-US" dirty="0" smtClean="0"/>
              <a:t> 인식하므로 함수와 </a:t>
            </a:r>
            <a:r>
              <a:rPr lang="ko-KR" altLang="en-US" dirty="0" err="1" smtClean="0"/>
              <a:t>메소드를</a:t>
            </a:r>
            <a:r>
              <a:rPr lang="ko-KR" altLang="en-US" dirty="0" smtClean="0"/>
              <a:t> 동일하게 처리가 가능한 구조임</a:t>
            </a:r>
            <a:endParaRPr lang="en-US" altLang="ko-KR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3368351"/>
            <a:ext cx="4176464" cy="291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2296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행렬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39552" y="1700808"/>
            <a:ext cx="80648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매트릭스라고도 하는데 행렬의 가로 줄을 행</a:t>
            </a:r>
            <a:r>
              <a:rPr lang="en-US" altLang="ko-KR" sz="2800" dirty="0"/>
              <a:t>, </a:t>
            </a:r>
            <a:r>
              <a:rPr lang="ko-KR" altLang="en-US" sz="2800" dirty="0"/>
              <a:t>세로 줄을 </a:t>
            </a:r>
            <a:r>
              <a:rPr lang="ko-KR" altLang="en-US" sz="2800" dirty="0" smtClean="0"/>
              <a:t>열로 표시함</a:t>
            </a:r>
            <a:endParaRPr lang="ko-KR" altLang="en-US" sz="2800" dirty="0"/>
          </a:p>
        </p:txBody>
      </p:sp>
      <p:pic>
        <p:nvPicPr>
          <p:cNvPr id="35842" name="Picture 2" descr="http://cfile8.uf.tistory.com/original/123F40044B5CF5BCC17A1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3356992"/>
            <a:ext cx="5184576" cy="2814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0582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Diagonal matrix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8529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대각행렬 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diag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39552" y="1700808"/>
            <a:ext cx="806489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/>
              <a:t>정사각행렬</a:t>
            </a:r>
            <a:r>
              <a:rPr lang="ko-KR" altLang="en-US" sz="2800" dirty="0"/>
              <a:t> </a:t>
            </a:r>
            <a:r>
              <a:rPr lang="en-US" altLang="ko-KR" sz="2800" dirty="0"/>
              <a:t>A</a:t>
            </a:r>
            <a:r>
              <a:rPr lang="ko-KR" altLang="en-US" sz="2800" dirty="0"/>
              <a:t>＝</a:t>
            </a:r>
            <a:r>
              <a:rPr lang="en-US" altLang="ko-KR" sz="2800" dirty="0"/>
              <a:t>(</a:t>
            </a:r>
            <a:r>
              <a:rPr lang="en-US" altLang="ko-KR" sz="2800" dirty="0" err="1"/>
              <a:t>aij</a:t>
            </a:r>
            <a:r>
              <a:rPr lang="en-US" altLang="ko-KR" sz="2800" dirty="0"/>
              <a:t>)(</a:t>
            </a:r>
            <a:r>
              <a:rPr lang="en-US" altLang="ko-KR" sz="2800" dirty="0" err="1"/>
              <a:t>i</a:t>
            </a:r>
            <a:r>
              <a:rPr lang="en-US" altLang="ko-KR" sz="2800" dirty="0"/>
              <a:t>, j</a:t>
            </a:r>
            <a:r>
              <a:rPr lang="ko-KR" altLang="en-US" sz="2800" dirty="0"/>
              <a:t>＝</a:t>
            </a:r>
            <a:r>
              <a:rPr lang="en-US" altLang="ko-KR" sz="2800" dirty="0"/>
              <a:t>1, 2, 3,…, n)</a:t>
            </a:r>
            <a:r>
              <a:rPr lang="ko-KR" altLang="en-US" sz="2800" dirty="0"/>
              <a:t>의 원소 </a:t>
            </a:r>
            <a:r>
              <a:rPr lang="en-US" altLang="ko-KR" sz="2800" dirty="0" err="1"/>
              <a:t>aij</a:t>
            </a:r>
            <a:r>
              <a:rPr lang="ko-KR" altLang="en-US" sz="2800" dirty="0"/>
              <a:t>가 </a:t>
            </a:r>
            <a:r>
              <a:rPr lang="en-US" altLang="ko-KR" sz="2800" dirty="0" err="1"/>
              <a:t>aij</a:t>
            </a:r>
            <a:r>
              <a:rPr lang="en-US" altLang="ko-KR" sz="2800" dirty="0"/>
              <a:t>=0(</a:t>
            </a:r>
            <a:r>
              <a:rPr lang="en-US" altLang="ko-KR" sz="2800" dirty="0" err="1"/>
              <a:t>i≠j</a:t>
            </a:r>
            <a:r>
              <a:rPr lang="en-US" altLang="ko-KR" sz="2800" dirty="0"/>
              <a:t>)</a:t>
            </a:r>
            <a:r>
              <a:rPr lang="ko-KR" altLang="en-US" sz="2800" dirty="0"/>
              <a:t>을 </a:t>
            </a:r>
            <a:r>
              <a:rPr lang="ko-KR" altLang="en-US" sz="2800" dirty="0" smtClean="0"/>
              <a:t>만족시키는 행렬</a:t>
            </a:r>
            <a:endParaRPr lang="en-US" altLang="ko-KR" sz="2800" dirty="0"/>
          </a:p>
          <a:p>
            <a:r>
              <a:rPr lang="en-US" altLang="ko-KR" sz="2800" dirty="0" smtClean="0"/>
              <a:t>A</a:t>
            </a:r>
            <a:r>
              <a:rPr lang="ko-KR" altLang="en-US" sz="2800" dirty="0"/>
              <a:t>의 </a:t>
            </a:r>
            <a:r>
              <a:rPr lang="ko-KR" altLang="en-US" sz="2800" dirty="0" err="1"/>
              <a:t>주대각선</a:t>
            </a:r>
            <a:r>
              <a:rPr lang="ko-KR" altLang="en-US" sz="2800" dirty="0"/>
              <a:t> 위에 있는 원소</a:t>
            </a:r>
            <a:r>
              <a:rPr lang="en-US" altLang="ko-KR" sz="2800" dirty="0"/>
              <a:t>(</a:t>
            </a:r>
            <a:r>
              <a:rPr lang="ko-KR" altLang="en-US" sz="2800" dirty="0"/>
              <a:t>대각선원소</a:t>
            </a:r>
            <a:r>
              <a:rPr lang="en-US" altLang="ko-KR" sz="2800" dirty="0"/>
              <a:t>) </a:t>
            </a:r>
            <a:r>
              <a:rPr lang="en-US" altLang="ko-KR" sz="2800" dirty="0" err="1"/>
              <a:t>aij</a:t>
            </a:r>
            <a:r>
              <a:rPr lang="en-US" altLang="ko-KR" sz="2800" dirty="0"/>
              <a:t>(</a:t>
            </a:r>
            <a:r>
              <a:rPr lang="en-US" altLang="ko-KR" sz="2800" dirty="0" err="1"/>
              <a:t>i</a:t>
            </a:r>
            <a:r>
              <a:rPr lang="ko-KR" altLang="en-US" sz="2800" dirty="0"/>
              <a:t>＝</a:t>
            </a:r>
            <a:r>
              <a:rPr lang="en-US" altLang="ko-KR" sz="2800" dirty="0"/>
              <a:t>j) </a:t>
            </a:r>
            <a:r>
              <a:rPr lang="ko-KR" altLang="en-US" sz="2800" dirty="0"/>
              <a:t>외의 원소 </a:t>
            </a:r>
            <a:r>
              <a:rPr lang="en-US" altLang="ko-KR" sz="2800" dirty="0" err="1"/>
              <a:t>aij</a:t>
            </a:r>
            <a:r>
              <a:rPr lang="en-US" altLang="ko-KR" sz="2800" dirty="0"/>
              <a:t>(</a:t>
            </a:r>
            <a:r>
              <a:rPr lang="en-US" altLang="ko-KR" sz="2800" dirty="0" err="1"/>
              <a:t>i≠j</a:t>
            </a:r>
            <a:r>
              <a:rPr lang="en-US" altLang="ko-KR" sz="2800" dirty="0"/>
              <a:t>)</a:t>
            </a:r>
            <a:r>
              <a:rPr lang="ko-KR" altLang="en-US" sz="2800" dirty="0"/>
              <a:t>가 모두 </a:t>
            </a:r>
            <a:r>
              <a:rPr lang="en-US" altLang="ko-KR" sz="2800" dirty="0"/>
              <a:t>0</a:t>
            </a:r>
            <a:r>
              <a:rPr lang="ko-KR" altLang="en-US" sz="2800" dirty="0"/>
              <a:t>인 </a:t>
            </a:r>
            <a:r>
              <a:rPr lang="ko-KR" altLang="en-US" sz="2800" dirty="0" smtClean="0"/>
              <a:t>행렬</a:t>
            </a:r>
            <a:endParaRPr lang="ko-KR" altLang="en-US" sz="2800" dirty="0"/>
          </a:p>
        </p:txBody>
      </p:sp>
      <p:sp>
        <p:nvSpPr>
          <p:cNvPr id="4" name="AutoShape 7" descr="data:image/jpeg;base64,/9j/4AAQSkZJRgABAQAAAQABAAD/2wCEAAkGBxISEhQTExQWFhUWFhcbGBQVGBgVGRwUFhgZHRojHBcaHCggGBslHhobITEhJTUrLi8uGB8zOj8sNygtLisBCgoKDA0OFRAQFzQfHB0sNDc3LCwsLCwrLDYyLC01MjQsLCwrLCwsLCwsLCwrLCwsLCwsLCswOCwsLCwsLCs3K//AABEIAGsAvgMBIgACEQEDEQH/xAAbAAEAAwEBAQEAAAAAAAAAAAAAAwQFAgEGB//EADUQAAIBAwMCAwYGAgEFAAAAAAECAwAREgQFIRMxIkFRBjIzYXOyQnFygZGzFCNSFTREocH/xAAVAQEBAAAAAAAAAAAAAAAAAAAAAf/EABgRAQADAQAAAAAAAAAAAAAAAAABETEh/9oADAMBAAIRAxEAPwD9xpSlApSlApSlApSlBUg3KJ3aNSSykg+F8QR3Gdsb/K9Wr1j6DULHFKzdv8iUADklmlKqAPMliAPzrnbt7zaVZVjiEUiRZdYNlM4DBOQLNi8XHmzsBfG7BtXr2vmds3HCVuoQE1EzGNnlv4hhGqqje4rYrxe5d24Fxf6UUHtKVm7yx/0pcgSS4NYkHHpyNYEci5UdvK9BpUrP2OQtGbm+MsyAnk4xyMq3PmbAc1oUCleM1gT6VRg3VH6dklHUjMgyjdbAY8NceB/ELKbE2PoaC/SodHqRLGsgDAMoIDqUYA/8lblT8jU1ApWb7QzskIKmxabToT54yzxxtb0OLGx8jXGxyHLUxXJWGYIlySQhghksWPJ8UjcnytQWtduMcNs8hcE3VHcWHe5VTb96sxuGAINwQCD8jUG5D/VJ+hvtNNt+DF9NPtFBZpSlApSlApSlApSlBkbfpUljlRxdTqJTa5HKykggjkEEA3HpUWu2JViK6aONSZoZGyJUHpzLKeQrHkhvLu7HuTe1snuyfXm/sNWNx1ZjUWXJ3bFFJxBcgnlrHEWBJNieOATxQZe47KuFoEjD9SBruzDwQzJJiGsxC+AgKPCMia3RVfQanqJe1iGZWF72ZCVax8xcd6s0CotTp1kUq4uD5fkbggjkEEAgjkEA1IxqvpNYkq5Rurrx4kYMOQGHIJHKsD+RFBNDEqKFUWAFgB6V3WZtu6iWSaM4Bo3IUBwzNGLDMrYFB1BJHbkXjNia06BXlq9pQBSlKDiWMMpVgCpBBB5BB71zptOsahUFlF+O/JNySTySSSSTySSa6lJCkiwNu57fv8qrbRO0kMTu0bsyKS8JJiYkC5Qkm6HuOTxQd7j8KT9Dfaabb8GL6afaKbj8KT9Dfaabb8GL6afaKCTUzrGjO5sqKWY+iqLk/wAVlar2k08ekXWEs0BQPmgyshANyAb/AC4p7RiVljjiU3aRCXKZogjYN4l6iMbkC2J8vTv8Xue1a4aLctAIDIr86Z4gEQiXxOmDyExqrXtckWewsFoPu9LvMckzQWdJVjEmDrYmMsVuCCQeRb+K0ga+X2TSSrrZpOnJ0nhjHUns0gkDOMEIJPTx8RB4yb5mra6HU9XKwwzv/wB1L7uX/Do27fhvbyv50E+t3xIpkgKSGSRXZAq3DLHjnY38sl7+vnXLe0WnGlk1ZciKPMOSDdWjYqwK97hgRWR7RaSSTX6SRY5zHDFqVd4iFOUvRKAeIE+41/yqrtm36pYNNpjGqYvMzSSRiVTHeRU6oWVCZnVs3PuklrjkUH28TggEEEEAgg3BB7EHzFd18r7HwaqPSyaaZCGhZ0hkLFRJDz0yDdmS18eciMQeb1obXo9Qr3kAxsf/ACJJef0NEo/e9BY2T3ZPrzf2Gptz0zOFKWzjcOobhSQCLMQCQCCRcXsbGxtYw7J7sn15v7DVzWapIo3kkYKiKzMx7BFBLE/kATQR7bpTGhBN2ZndrdsnYsQPkL2q1XEModQym6sAQfUEXFd0GdvGlkkRQgU+MF0clVdLG4JCni5BtaxxseDXz6TPohFHLqIOvPqicQoTq9WZFY8nI4q3AHIPTUswUlvsDXDcDk8UHzP+G2nR55pYYEjViZAMjkxGcju1hmVAVVIaxAJMnCjd2bV9WCOS6tmoOS8gg9iCOP44rvQatJo0liYMjqGVhexUjgi9WqDl1uCPWqMG1InTs0h6cZjGUjtdWtctdvG3hHiNzyfU1fZrAk9hUGh1sc0aSxtkjqGVh2KsLg/vQe6LTCKNY1LEIAAWYu1h6sxJY/M1PQUoOJQSCBa9vPt+/wAqr7VC6RRq4jDqihhCCsYYDnBTyF9B6VZdwASewFz+QqLQ6xJo0ljYMjqGVh2KsLg8+ooOdx+FJ+hvtNNt+DF9NPtFNx+FJ+hvtNNt+DF9NPtFBYxpjXtKDnGuhSlB5jTGvaUHONdUpQZuye7J9eb+w1NvM2EEz9QRYxu3VZcxHipORX8QXvbztaodk92T6839hrSoINE940OWV1U5gWyuBzbyv3tU9KUCuJTYenzrulBQ2HUdTTxP1RNkinrKvTD3A8QT8IPe1X6UoPGqpKj9RX6gEao+UeAJZjjZs73UABuLc5D0q5XlqCDb9Wk0aSxtkjqGRh2KkXB/irFKUHE7WUm9rA897fO3nVTY5+pp4X6omyjQ9ZVwD3A8QT8IPe3ler1KCtuPwpP0N9pptvwYvpp9opuPwpP0N9pptvwYvpp9ooLNKUoFKUoFKUoFKUoM3ZPdk+vN/Yak3adlCKhxMkgTOwJUFWJIB4LWUgXuLkEg2sauy6kBpYisgbqytcxSBCpckESFcDcHyNaGt0okWxJUg3V1tkrC9iLgi/PYgg3INxQRbTqGdDlyVd0J7XwYre3kTa9qu1Bo9MI1xFzySSe5Zjck/Mnnip6BVafcIULh5UUonUcMygrFz42BPhTwt4jx4T6VZqCTSoxYsiksuLEqDdOfCb915PHbk0CPWRs2CuhfAPiGBbpsSFa174kggHsbGp6iXTqDkFUHELcAA4jsL+guePnUtB4Tbk1Wi3KFsMZY26iF0s6nKMWuy2PiUZDkccj1qyReoU0kYxsijFSq2UCynuB6DgcD0oO9NqEkVXjZXRgCrqQylT2II4IPqKTTKoLMQAouSeAAK9hiVFCqAqgWCgWAA8gB2FVd124Tx9MuyeONwyY5BopFkW2asPeQXuDxQc6DcVmLqocGMgMHUrYsMgL9icSrEDkB1vbtVLSbtfUyxkvgZBHGSoCdRIi8gVwPGOGB72aKUG3Aqjq9s1GmUnSPK7STM8jSCOS4ey+ZU+G4IN+Fit4gFQ2NftDxxu8DyNKGYxA4FEaaQF2KEKHHLFixL4lwpBag2Nf8KT9Dfaa9234MX00+0Vly69k0qidZDM8JyEcEr+PHniIOE5Pa5/M961dvUiKMEWIRbg8G+IoLFKUoFKVXm1GLKvJLkgAc9hyT6Af/AEetBYpWVs++xarq9Isek5RgyleR5i48SHmzDg2Nu1R6H2hilkEahxdpVVmWys8LYuAb+Rv3te3F6DZpWTo/aHSyMEE8XULFel1UzyBItje9+O1X9TIyqSq5EeVwv/s9uKCYCvaytNvCt0s7RmUuEVnXxFf+Jv4rjkWvwK5fecDKZEwSJcmcupAF/wARv4ePFz2FBr0qpqdcqRNNfJFUtdLNdQL8c2NxUH/U+UBR1LG1mxuObc2J4/eg0qVlybmyyMhQ2VGfIOp8K9rr3W9ja/ofSq+p9pIV6JBzWa3TdJIcWLcALlIC5vbhb9xQblKxpd8URPJixwKDEcks5UAAKCSbsBYc3qHR+0qySJEY5EkdJHwYBXCxsVv02s4uRwSoB45pHcG/So4ZAwDDsRepKBSlKDnGmNdUoPMa9pSgUpSgVk73pZmB6BCyGOVFc9kZ8SrEeYBXsPUVrUoPm9B7Of4s0b6e5TpLFIsju5KIR0yCxIGAMn551W2z2WkjlzLqB1NQxZC2bJOSQvIslrg5LckqO1fW0oPnNJpWJCumsU3ILCc4WubH4xNrW8vOtnXaMSxtG3Y+dlNj5GzAqfyIIq1SgytLoJUkBaaSVcWH+wQi3a1unGh5/ftUEuyuoPTmlC5A9ELp8DyCQSYcjf1yv863KUFPctIZYpIwcS6MoYjKxIte1xf8risufbZ2lheUpIyN78atEoBI/A0jEnjvevoKVJixiarZW/2GKaWPK56arpyrNa3JeEsb9uT/ABXG/aKRkUot24DWuRj3s0YljEgv5Frc+db1KUPm9r2s/wCPMskCBnctZR082UAqxUvIEbIDnI+6Dxewpez2l1SSKZElwVXOLmBvGQOxSNCCeR3Ir7GlUVtviKxqp7gcj5nmrNKUClKUClKUClKUH//Z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" name="AutoShape 9" descr="data:image/jpeg;base64,/9j/4AAQSkZJRgABAQAAAQABAAD/2wCEAAkGBxISEhQTExQWFhUWFhcbGBQVGBgVGRwUFhgZHRojHBcaHCggGBslHhobITEhJTUrLi8uGB8zOj8sNygtLisBCgoKDA0OFRAQFzQfHB0sNDc3LCwsLCwrLDYyLC01MjQsLCwrLCwsLCwsLCwrLCwsLCwsLCswOCwsLCwsLCs3K//AABEIAGsAvgMBIgACEQEDEQH/xAAbAAEAAwEBAQEAAAAAAAAAAAAAAwQFAgEGB//EADUQAAIBAwMCAwYGAgEFAAAAAAECAwAREgQFIRMxIkFRBjIzYXOyQnFygZGzFCNSFTREocH/xAAVAQEBAAAAAAAAAAAAAAAAAAAAAf/EABgRAQADAQAAAAAAAAAAAAAAAAABETEh/9oADAMBAAIRAxEAPwD9xpSlApSlApSlApSlBUg3KJ3aNSSykg+F8QR3Gdsb/K9Wr1j6DULHFKzdv8iUADklmlKqAPMliAPzrnbt7zaVZVjiEUiRZdYNlM4DBOQLNi8XHmzsBfG7BtXr2vmds3HCVuoQE1EzGNnlv4hhGqqje4rYrxe5d24Fxf6UUHtKVm7yx/0pcgSS4NYkHHpyNYEci5UdvK9BpUrP2OQtGbm+MsyAnk4xyMq3PmbAc1oUCleM1gT6VRg3VH6dklHUjMgyjdbAY8NceB/ELKbE2PoaC/SodHqRLGsgDAMoIDqUYA/8lblT8jU1ApWb7QzskIKmxabToT54yzxxtb0OLGx8jXGxyHLUxXJWGYIlySQhghksWPJ8UjcnytQWtduMcNs8hcE3VHcWHe5VTb96sxuGAINwQCD8jUG5D/VJ+hvtNNt+DF9NPtFBZpSlApSlApSlApSlBkbfpUljlRxdTqJTa5HKykggjkEEA3HpUWu2JViK6aONSZoZGyJUHpzLKeQrHkhvLu7HuTe1snuyfXm/sNWNx1ZjUWXJ3bFFJxBcgnlrHEWBJNieOATxQZe47KuFoEjD9SBruzDwQzJJiGsxC+AgKPCMia3RVfQanqJe1iGZWF72ZCVax8xcd6s0CotTp1kUq4uD5fkbggjkEEAgjkEA1IxqvpNYkq5Rurrx4kYMOQGHIJHKsD+RFBNDEqKFUWAFgB6V3WZtu6iWSaM4Bo3IUBwzNGLDMrYFB1BJHbkXjNia06BXlq9pQBSlKDiWMMpVgCpBBB5BB71zptOsahUFlF+O/JNySTySSSSTySSa6lJCkiwNu57fv8qrbRO0kMTu0bsyKS8JJiYkC5Qkm6HuOTxQd7j8KT9Dfaabb8GL6afaKbj8KT9Dfaabb8GL6afaKCTUzrGjO5sqKWY+iqLk/wAVlar2k08ekXWEs0BQPmgyshANyAb/AC4p7RiVljjiU3aRCXKZogjYN4l6iMbkC2J8vTv8Xue1a4aLctAIDIr86Z4gEQiXxOmDyExqrXtckWewsFoPu9LvMckzQWdJVjEmDrYmMsVuCCQeRb+K0ga+X2TSSrrZpOnJ0nhjHUns0gkDOMEIJPTx8RB4yb5mra6HU9XKwwzv/wB1L7uX/Do27fhvbyv50E+t3xIpkgKSGSRXZAq3DLHjnY38sl7+vnXLe0WnGlk1ZciKPMOSDdWjYqwK97hgRWR7RaSSTX6SRY5zHDFqVd4iFOUvRKAeIE+41/yqrtm36pYNNpjGqYvMzSSRiVTHeRU6oWVCZnVs3PuklrjkUH28TggEEEEAgg3BB7EHzFd18r7HwaqPSyaaZCGhZ0hkLFRJDz0yDdmS18eciMQeb1obXo9Qr3kAxsf/ACJJef0NEo/e9BY2T3ZPrzf2Gptz0zOFKWzjcOobhSQCLMQCQCCRcXsbGxtYw7J7sn15v7DVzWapIo3kkYKiKzMx7BFBLE/kATQR7bpTGhBN2ZndrdsnYsQPkL2q1XEModQym6sAQfUEXFd0GdvGlkkRQgU+MF0clVdLG4JCni5BtaxxseDXz6TPohFHLqIOvPqicQoTq9WZFY8nI4q3AHIPTUswUlvsDXDcDk8UHzP+G2nR55pYYEjViZAMjkxGcju1hmVAVVIaxAJMnCjd2bV9WCOS6tmoOS8gg9iCOP44rvQatJo0liYMjqGVhexUjgi9WqDl1uCPWqMG1InTs0h6cZjGUjtdWtctdvG3hHiNzyfU1fZrAk9hUGh1sc0aSxtkjqGVh2KsLg/vQe6LTCKNY1LEIAAWYu1h6sxJY/M1PQUoOJQSCBa9vPt+/wAqr7VC6RRq4jDqihhCCsYYDnBTyF9B6VZdwASewFz+QqLQ6xJo0ljYMjqGVh2KsLg8+ooOdx+FJ+hvtNNt+DF9NPtFNx+FJ+hvtNNt+DF9NPtFBYxpjXtKDnGuhSlB5jTGvaUHONdUpQZuye7J9eb+w1NvM2EEz9QRYxu3VZcxHipORX8QXvbztaodk92T6839hrSoINE940OWV1U5gWyuBzbyv3tU9KUCuJTYenzrulBQ2HUdTTxP1RNkinrKvTD3A8QT8IPe1X6UoPGqpKj9RX6gEao+UeAJZjjZs73UABuLc5D0q5XlqCDb9Wk0aSxtkjqGRh2KkXB/irFKUHE7WUm9rA897fO3nVTY5+pp4X6omyjQ9ZVwD3A8QT8IPe3ler1KCtuPwpP0N9pptvwYvpp9opuPwpP0N9pptvwYvpp9ooLNKUoFKUoFKUoFKUoM3ZPdk+vN/Yak3adlCKhxMkgTOwJUFWJIB4LWUgXuLkEg2sauy6kBpYisgbqytcxSBCpckESFcDcHyNaGt0okWxJUg3V1tkrC9iLgi/PYgg3INxQRbTqGdDlyVd0J7XwYre3kTa9qu1Bo9MI1xFzySSe5Zjck/Mnnip6BVafcIULh5UUonUcMygrFz42BPhTwt4jx4T6VZqCTSoxYsiksuLEqDdOfCb915PHbk0CPWRs2CuhfAPiGBbpsSFa174kggHsbGp6iXTqDkFUHELcAA4jsL+guePnUtB4Tbk1Wi3KFsMZY26iF0s6nKMWuy2PiUZDkccj1qyReoU0kYxsijFSq2UCynuB6DgcD0oO9NqEkVXjZXRgCrqQylT2II4IPqKTTKoLMQAouSeAAK9hiVFCqAqgWCgWAA8gB2FVd124Tx9MuyeONwyY5BopFkW2asPeQXuDxQc6DcVmLqocGMgMHUrYsMgL9icSrEDkB1vbtVLSbtfUyxkvgZBHGSoCdRIi8gVwPGOGB72aKUG3Aqjq9s1GmUnSPK7STM8jSCOS4ey+ZU+G4IN+Fit4gFQ2NftDxxu8DyNKGYxA4FEaaQF2KEKHHLFixL4lwpBag2Nf8KT9Dfaa9234MX00+0Vly69k0qidZDM8JyEcEr+PHniIOE5Pa5/M961dvUiKMEWIRbg8G+IoLFKUoFKVXm1GLKvJLkgAc9hyT6Af/AEetBYpWVs++xarq9Isek5RgyleR5i48SHmzDg2Nu1R6H2hilkEahxdpVVmWys8LYuAb+Rv3te3F6DZpWTo/aHSyMEE8XULFel1UzyBItje9+O1X9TIyqSq5EeVwv/s9uKCYCvaytNvCt0s7RmUuEVnXxFf+Jv4rjkWvwK5fecDKZEwSJcmcupAF/wARv4ePFz2FBr0qpqdcqRNNfJFUtdLNdQL8c2NxUH/U+UBR1LG1mxuObc2J4/eg0qVlybmyyMhQ2VGfIOp8K9rr3W9ja/ofSq+p9pIV6JBzWa3TdJIcWLcALlIC5vbhb9xQblKxpd8URPJixwKDEcks5UAAKCSbsBYc3qHR+0qySJEY5EkdJHwYBXCxsVv02s4uRwSoB45pHcG/So4ZAwDDsRepKBSlKDnGmNdUoPMa9pSgUpSgVk73pZmB6BCyGOVFc9kZ8SrEeYBXsPUVrUoPm9B7Of4s0b6e5TpLFIsju5KIR0yCxIGAMn551W2z2WkjlzLqB1NQxZC2bJOSQvIslrg5LckqO1fW0oPnNJpWJCumsU3ILCc4WubH4xNrW8vOtnXaMSxtG3Y+dlNj5GzAqfyIIq1SgytLoJUkBaaSVcWH+wQi3a1unGh5/ftUEuyuoPTmlC5A9ELp8DyCQSYcjf1yv863KUFPctIZYpIwcS6MoYjKxIte1xf8risufbZ2lheUpIyN78atEoBI/A0jEnjvevoKVJixiarZW/2GKaWPK56arpyrNa3JeEsb9uT/ABXG/aKRkUot24DWuRj3s0YljEgv5Frc+db1KUPm9r2s/wCPMskCBnctZR082UAqxUvIEbIDnI+6Dxewpez2l1SSKZElwVXOLmBvGQOxSNCCeR3Ir7GlUVtviKxqp7gcj5nmrNKUClKUClKUClKUH//Z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3018" name="Picture 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4077072"/>
            <a:ext cx="3384375" cy="2016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222</a:t>
            </a:fld>
            <a:endParaRPr lang="ko-KR" altLang="en-US"/>
          </a:p>
        </p:txBody>
      </p:sp>
      <p:pic>
        <p:nvPicPr>
          <p:cNvPr id="27853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3789040"/>
            <a:ext cx="2876550" cy="2880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82773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Identity matrix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1876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항등행렬</a:t>
            </a:r>
            <a:r>
              <a:rPr lang="en-US" altLang="ko-KR" dirty="0" smtClean="0"/>
              <a:t>: identity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39552" y="1700808"/>
            <a:ext cx="80648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/>
              <a:t>모든 행렬과 </a:t>
            </a:r>
            <a:r>
              <a:rPr lang="en-US" altLang="ko-KR" sz="2800" dirty="0" smtClean="0"/>
              <a:t>dot</a:t>
            </a:r>
            <a:r>
              <a:rPr lang="ko-KR" altLang="en-US" sz="2800" dirty="0" smtClean="0"/>
              <a:t> </a:t>
            </a:r>
            <a:r>
              <a:rPr lang="ko-KR" altLang="en-US" sz="2800" dirty="0" err="1" smtClean="0"/>
              <a:t>연산시</a:t>
            </a:r>
            <a:r>
              <a:rPr lang="ko-KR" altLang="en-US" sz="2800" dirty="0" smtClean="0"/>
              <a:t> 자기 자신이 나오게 하는 단위행렬</a:t>
            </a:r>
            <a:endParaRPr lang="ko-KR" altLang="en-US" sz="2800" dirty="0"/>
          </a:p>
        </p:txBody>
      </p:sp>
      <p:pic>
        <p:nvPicPr>
          <p:cNvPr id="44035" name="Picture 3" descr="&#10;I_1 = \begin{bmatrix}&#10;1 \end{bmatrix}&#10;,\ &#10;I_2 = \begin{bmatrix}&#10;1 &amp; 0 \\&#10;0 &amp; 1 \end{bmatrix}&#10;,\ &#10;I_3 = \begin{bmatrix}&#10;1 &amp; 0 &amp; 0 \\&#10;0 &amp; 1 &amp; 0 \\&#10;0 &amp; 0 &amp; 1 \end{bmatrix}&#10;,\ \cdots ,\ &#10;I_n = \begin{bmatrix}&#10;1 &amp; 0 &amp; 0 &amp; \cdots &amp; 0 \\&#10;0 &amp; 1 &amp; 0 &amp; \cdots &amp; 0 \\&#10;0 &amp; 0 &amp; 1 &amp; \cdots &amp; 0 \\&#10;\vdots &amp; \vdots &amp; \vdots &amp; \ddots &amp; \vdots \\&#10;0 &amp; 0 &amp; 0 &amp; \cdots &amp; 1 \end{bmatrix}&#10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4119762"/>
            <a:ext cx="4176464" cy="1266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224</a:t>
            </a:fld>
            <a:endParaRPr lang="ko-KR" altLang="en-US"/>
          </a:p>
        </p:txBody>
      </p:sp>
      <p:pic>
        <p:nvPicPr>
          <p:cNvPr id="27955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2924944"/>
            <a:ext cx="2409825" cy="283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92752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Triangular matrix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4639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삼각행렬 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tril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triu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39552" y="1700808"/>
            <a:ext cx="806489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/>
              <a:t>상삼각</a:t>
            </a:r>
            <a:r>
              <a:rPr lang="ko-KR" altLang="en-US" sz="2800" dirty="0"/>
              <a:t> </a:t>
            </a:r>
            <a:r>
              <a:rPr lang="ko-KR" altLang="en-US" sz="2800" dirty="0" smtClean="0"/>
              <a:t>행렬</a:t>
            </a:r>
            <a:r>
              <a:rPr lang="en-US" altLang="ko-KR" sz="2800" dirty="0" smtClean="0"/>
              <a:t>(</a:t>
            </a:r>
            <a:r>
              <a:rPr lang="en-US" altLang="ko-KR" sz="2800" dirty="0"/>
              <a:t>Upper triangular </a:t>
            </a:r>
            <a:r>
              <a:rPr lang="en-US" altLang="ko-KR" sz="2800" dirty="0" smtClean="0"/>
              <a:t>matrix)</a:t>
            </a:r>
            <a:endParaRPr lang="ko-KR" altLang="en-US" sz="2800" dirty="0"/>
          </a:p>
          <a:p>
            <a:r>
              <a:rPr lang="ko-KR" altLang="en-US" sz="2800" dirty="0" smtClean="0"/>
              <a:t>과 </a:t>
            </a:r>
            <a:r>
              <a:rPr lang="ko-KR" altLang="en-US" sz="2800" dirty="0" err="1"/>
              <a:t>하삼각</a:t>
            </a:r>
            <a:r>
              <a:rPr lang="ko-KR" altLang="en-US" sz="2800" dirty="0"/>
              <a:t> </a:t>
            </a:r>
            <a:r>
              <a:rPr lang="ko-KR" altLang="en-US" sz="2800" dirty="0" smtClean="0"/>
              <a:t>행렬</a:t>
            </a:r>
            <a:r>
              <a:rPr lang="en-US" altLang="ko-KR" sz="2800" dirty="0" smtClean="0"/>
              <a:t>(</a:t>
            </a:r>
            <a:r>
              <a:rPr lang="en-US" altLang="ko-KR" sz="2800" dirty="0"/>
              <a:t>lower triangular matrix</a:t>
            </a:r>
            <a:endParaRPr lang="ko-KR" altLang="en-US" sz="2800" dirty="0"/>
          </a:p>
          <a:p>
            <a:r>
              <a:rPr lang="en-US" altLang="ko-KR" sz="2800" dirty="0" smtClean="0"/>
              <a:t>)</a:t>
            </a:r>
            <a:r>
              <a:rPr lang="ko-KR" altLang="en-US" sz="2800" dirty="0" smtClean="0"/>
              <a:t>을 </a:t>
            </a:r>
            <a:r>
              <a:rPr lang="ko-KR" altLang="en-US" sz="2800" dirty="0"/>
              <a:t>총칭하여 일컫는 말</a:t>
            </a:r>
            <a:r>
              <a:rPr lang="en-US" altLang="ko-KR" sz="2800" dirty="0"/>
              <a:t>.</a:t>
            </a:r>
            <a:endParaRPr lang="ko-KR" altLang="en-US" sz="2800" dirty="0"/>
          </a:p>
        </p:txBody>
      </p:sp>
      <p:sp>
        <p:nvSpPr>
          <p:cNvPr id="4" name="AutoShape 7" descr="data:image/jpeg;base64,/9j/4AAQSkZJRgABAQAAAQABAAD/2wCEAAkGBxISEhQTExQWFhUWFhcbGBQVGBgVGRwUFhgZHRojHBcaHCggGBslHhobITEhJTUrLi8uGB8zOj8sNygtLisBCgoKDA0OFRAQFzQfHB0sNDc3LCwsLCwrLDYyLC01MjQsLCwrLCwsLCwsLCwrLCwsLCwsLCswOCwsLCwsLCs3K//AABEIAGsAvgMBIgACEQEDEQH/xAAbAAEAAwEBAQEAAAAAAAAAAAAAAwQFAgEGB//EADUQAAIBAwMCAwYGAgEFAAAAAAECAwAREgQFIRMxIkFRBjIzYXOyQnFygZGzFCNSFTREocH/xAAVAQEBAAAAAAAAAAAAAAAAAAAAAf/EABgRAQADAQAAAAAAAAAAAAAAAAABETEh/9oADAMBAAIRAxEAPwD9xpSlApSlApSlApSlBUg3KJ3aNSSykg+F8QR3Gdsb/K9Wr1j6DULHFKzdv8iUADklmlKqAPMliAPzrnbt7zaVZVjiEUiRZdYNlM4DBOQLNi8XHmzsBfG7BtXr2vmds3HCVuoQE1EzGNnlv4hhGqqje4rYrxe5d24Fxf6UUHtKVm7yx/0pcgSS4NYkHHpyNYEci5UdvK9BpUrP2OQtGbm+MsyAnk4xyMq3PmbAc1oUCleM1gT6VRg3VH6dklHUjMgyjdbAY8NceB/ELKbE2PoaC/SodHqRLGsgDAMoIDqUYA/8lblT8jU1ApWb7QzskIKmxabToT54yzxxtb0OLGx8jXGxyHLUxXJWGYIlySQhghksWPJ8UjcnytQWtduMcNs8hcE3VHcWHe5VTb96sxuGAINwQCD8jUG5D/VJ+hvtNNt+DF9NPtFBZpSlApSlApSlApSlBkbfpUljlRxdTqJTa5HKykggjkEEA3HpUWu2JViK6aONSZoZGyJUHpzLKeQrHkhvLu7HuTe1snuyfXm/sNWNx1ZjUWXJ3bFFJxBcgnlrHEWBJNieOATxQZe47KuFoEjD9SBruzDwQzJJiGsxC+AgKPCMia3RVfQanqJe1iGZWF72ZCVax8xcd6s0CotTp1kUq4uD5fkbggjkEEAgjkEA1IxqvpNYkq5Rurrx4kYMOQGHIJHKsD+RFBNDEqKFUWAFgB6V3WZtu6iWSaM4Bo3IUBwzNGLDMrYFB1BJHbkXjNia06BXlq9pQBSlKDiWMMpVgCpBBB5BB71zptOsahUFlF+O/JNySTySSSSTySSa6lJCkiwNu57fv8qrbRO0kMTu0bsyKS8JJiYkC5Qkm6HuOTxQd7j8KT9Dfaabb8GL6afaKbj8KT9Dfaabb8GL6afaKCTUzrGjO5sqKWY+iqLk/wAVlar2k08ekXWEs0BQPmgyshANyAb/AC4p7RiVljjiU3aRCXKZogjYN4l6iMbkC2J8vTv8Xue1a4aLctAIDIr86Z4gEQiXxOmDyExqrXtckWewsFoPu9LvMckzQWdJVjEmDrYmMsVuCCQeRb+K0ga+X2TSSrrZpOnJ0nhjHUns0gkDOMEIJPTx8RB4yb5mra6HU9XKwwzv/wB1L7uX/Do27fhvbyv50E+t3xIpkgKSGSRXZAq3DLHjnY38sl7+vnXLe0WnGlk1ZciKPMOSDdWjYqwK97hgRWR7RaSSTX6SRY5zHDFqVd4iFOUvRKAeIE+41/yqrtm36pYNNpjGqYvMzSSRiVTHeRU6oWVCZnVs3PuklrjkUH28TggEEEEAgg3BB7EHzFd18r7HwaqPSyaaZCGhZ0hkLFRJDz0yDdmS18eciMQeb1obXo9Qr3kAxsf/ACJJef0NEo/e9BY2T3ZPrzf2Gptz0zOFKWzjcOobhSQCLMQCQCCRcXsbGxtYw7J7sn15v7DVzWapIo3kkYKiKzMx7BFBLE/kATQR7bpTGhBN2ZndrdsnYsQPkL2q1XEModQym6sAQfUEXFd0GdvGlkkRQgU+MF0clVdLG4JCni5BtaxxseDXz6TPohFHLqIOvPqicQoTq9WZFY8nI4q3AHIPTUswUlvsDXDcDk8UHzP+G2nR55pYYEjViZAMjkxGcju1hmVAVVIaxAJMnCjd2bV9WCOS6tmoOS8gg9iCOP44rvQatJo0liYMjqGVhexUjgi9WqDl1uCPWqMG1InTs0h6cZjGUjtdWtctdvG3hHiNzyfU1fZrAk9hUGh1sc0aSxtkjqGVh2KsLg/vQe6LTCKNY1LEIAAWYu1h6sxJY/M1PQUoOJQSCBa9vPt+/wAqr7VC6RRq4jDqihhCCsYYDnBTyF9B6VZdwASewFz+QqLQ6xJo0ljYMjqGVh2KsLg8+ooOdx+FJ+hvtNNt+DF9NPtFNx+FJ+hvtNNt+DF9NPtFBYxpjXtKDnGuhSlB5jTGvaUHONdUpQZuye7J9eb+w1NvM2EEz9QRYxu3VZcxHipORX8QXvbztaodk92T6839hrSoINE940OWV1U5gWyuBzbyv3tU9KUCuJTYenzrulBQ2HUdTTxP1RNkinrKvTD3A8QT8IPe1X6UoPGqpKj9RX6gEao+UeAJZjjZs73UABuLc5D0q5XlqCDb9Wk0aSxtkjqGRh2KkXB/irFKUHE7WUm9rA897fO3nVTY5+pp4X6omyjQ9ZVwD3A8QT8IPe3ler1KCtuPwpP0N9pptvwYvpp9opuPwpP0N9pptvwYvpp9ooLNKUoFKUoFKUoFKUoM3ZPdk+vN/Yak3adlCKhxMkgTOwJUFWJIB4LWUgXuLkEg2sauy6kBpYisgbqytcxSBCpckESFcDcHyNaGt0okWxJUg3V1tkrC9iLgi/PYgg3INxQRbTqGdDlyVd0J7XwYre3kTa9qu1Bo9MI1xFzySSe5Zjck/Mnnip6BVafcIULh5UUonUcMygrFz42BPhTwt4jx4T6VZqCTSoxYsiksuLEqDdOfCb915PHbk0CPWRs2CuhfAPiGBbpsSFa174kggHsbGp6iXTqDkFUHELcAA4jsL+guePnUtB4Tbk1Wi3KFsMZY26iF0s6nKMWuy2PiUZDkccj1qyReoU0kYxsijFSq2UCynuB6DgcD0oO9NqEkVXjZXRgCrqQylT2II4IPqKTTKoLMQAouSeAAK9hiVFCqAqgWCgWAA8gB2FVd124Tx9MuyeONwyY5BopFkW2asPeQXuDxQc6DcVmLqocGMgMHUrYsMgL9icSrEDkB1vbtVLSbtfUyxkvgZBHGSoCdRIi8gVwPGOGB72aKUG3Aqjq9s1GmUnSPK7STM8jSCOS4ey+ZU+G4IN+Fit4gFQ2NftDxxu8DyNKGYxA4FEaaQF2KEKHHLFixL4lwpBag2Nf8KT9Dfaa9234MX00+0Vly69k0qidZDM8JyEcEr+PHniIOE5Pa5/M961dvUiKMEWIRbg8G+IoLFKUoFKVXm1GLKvJLkgAc9hyT6Af/AEetBYpWVs++xarq9Isek5RgyleR5i48SHmzDg2Nu1R6H2hilkEahxdpVVmWys8LYuAb+Rv3te3F6DZpWTo/aHSyMEE8XULFel1UzyBItje9+O1X9TIyqSq5EeVwv/s9uKCYCvaytNvCt0s7RmUuEVnXxFf+Jv4rjkWvwK5fecDKZEwSJcmcupAF/wARv4ePFz2FBr0qpqdcqRNNfJFUtdLNdQL8c2NxUH/U+UBR1LG1mxuObc2J4/eg0qVlybmyyMhQ2VGfIOp8K9rr3W9ja/ofSq+p9pIV6JBzWa3TdJIcWLcALlIC5vbhb9xQblKxpd8URPJixwKDEcks5UAAKCSbsBYc3qHR+0qySJEY5EkdJHwYBXCxsVv02s4uRwSoB45pHcG/So4ZAwDDsRepKBSlKDnGmNdUoPMa9pSgUpSgVk73pZmB6BCyGOVFc9kZ8SrEeYBXsPUVrUoPm9B7Of4s0b6e5TpLFIsju5KIR0yCxIGAMn551W2z2WkjlzLqB1NQxZC2bJOSQvIslrg5LckqO1fW0oPnNJpWJCumsU3ILCc4WubH4xNrW8vOtnXaMSxtG3Y+dlNj5GzAqfyIIq1SgytLoJUkBaaSVcWH+wQi3a1unGh5/ftUEuyuoPTmlC5A9ELp8DyCQSYcjf1yv863KUFPctIZYpIwcS6MoYjKxIte1xf8risufbZ2lheUpIyN78atEoBI/A0jEnjvevoKVJixiarZW/2GKaWPK56arpyrNa3JeEsb9uT/ABXG/aKRkUot24DWuRj3s0YljEgv5Frc+db1KUPm9r2s/wCPMskCBnctZR082UAqxUvIEbIDnI+6Dxewpez2l1SSKZElwVXOLmBvGQOxSNCCeR3Ir7GlUVtviKxqp7gcj5nmrNKUClKUClKUClKUH//Z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" name="AutoShape 9" descr="data:image/jpeg;base64,/9j/4AAQSkZJRgABAQAAAQABAAD/2wCEAAkGBxISEhQTExQWFhUWFhcbGBQVGBgVGRwUFhgZHRojHBcaHCggGBslHhobITEhJTUrLi8uGB8zOj8sNygtLisBCgoKDA0OFRAQFzQfHB0sNDc3LCwsLCwrLDYyLC01MjQsLCwrLCwsLCwsLCwrLCwsLCwsLCswOCwsLCwsLCs3K//AABEIAGsAvgMBIgACEQEDEQH/xAAbAAEAAwEBAQEAAAAAAAAAAAAAAwQFAgEGB//EADUQAAIBAwMCAwYGAgEFAAAAAAECAwAREgQFIRMxIkFRBjIzYXOyQnFygZGzFCNSFTREocH/xAAVAQEBAAAAAAAAAAAAAAAAAAAAAf/EABgRAQADAQAAAAAAAAAAAAAAAAABETEh/9oADAMBAAIRAxEAPwD9xpSlApSlApSlApSlBUg3KJ3aNSSykg+F8QR3Gdsb/K9Wr1j6DULHFKzdv8iUADklmlKqAPMliAPzrnbt7zaVZVjiEUiRZdYNlM4DBOQLNi8XHmzsBfG7BtXr2vmds3HCVuoQE1EzGNnlv4hhGqqje4rYrxe5d24Fxf6UUHtKVm7yx/0pcgSS4NYkHHpyNYEci5UdvK9BpUrP2OQtGbm+MsyAnk4xyMq3PmbAc1oUCleM1gT6VRg3VH6dklHUjMgyjdbAY8NceB/ELKbE2PoaC/SodHqRLGsgDAMoIDqUYA/8lblT8jU1ApWb7QzskIKmxabToT54yzxxtb0OLGx8jXGxyHLUxXJWGYIlySQhghksWPJ8UjcnytQWtduMcNs8hcE3VHcWHe5VTb96sxuGAINwQCD8jUG5D/VJ+hvtNNt+DF9NPtFBZpSlApSlApSlApSlBkbfpUljlRxdTqJTa5HKykggjkEEA3HpUWu2JViK6aONSZoZGyJUHpzLKeQrHkhvLu7HuTe1snuyfXm/sNWNx1ZjUWXJ3bFFJxBcgnlrHEWBJNieOATxQZe47KuFoEjD9SBruzDwQzJJiGsxC+AgKPCMia3RVfQanqJe1iGZWF72ZCVax8xcd6s0CotTp1kUq4uD5fkbggjkEEAgjkEA1IxqvpNYkq5Rurrx4kYMOQGHIJHKsD+RFBNDEqKFUWAFgB6V3WZtu6iWSaM4Bo3IUBwzNGLDMrYFB1BJHbkXjNia06BXlq9pQBSlKDiWMMpVgCpBBB5BB71zptOsahUFlF+O/JNySTySSSSTySSa6lJCkiwNu57fv8qrbRO0kMTu0bsyKS8JJiYkC5Qkm6HuOTxQd7j8KT9Dfaabb8GL6afaKbj8KT9Dfaabb8GL6afaKCTUzrGjO5sqKWY+iqLk/wAVlar2k08ekXWEs0BQPmgyshANyAb/AC4p7RiVljjiU3aRCXKZogjYN4l6iMbkC2J8vTv8Xue1a4aLctAIDIr86Z4gEQiXxOmDyExqrXtckWewsFoPu9LvMckzQWdJVjEmDrYmMsVuCCQeRb+K0ga+X2TSSrrZpOnJ0nhjHUns0gkDOMEIJPTx8RB4yb5mra6HU9XKwwzv/wB1L7uX/Do27fhvbyv50E+t3xIpkgKSGSRXZAq3DLHjnY38sl7+vnXLe0WnGlk1ZciKPMOSDdWjYqwK97hgRWR7RaSSTX6SRY5zHDFqVd4iFOUvRKAeIE+41/yqrtm36pYNNpjGqYvMzSSRiVTHeRU6oWVCZnVs3PuklrjkUH28TggEEEEAgg3BB7EHzFd18r7HwaqPSyaaZCGhZ0hkLFRJDz0yDdmS18eciMQeb1obXo9Qr3kAxsf/ACJJef0NEo/e9BY2T3ZPrzf2Gptz0zOFKWzjcOobhSQCLMQCQCCRcXsbGxtYw7J7sn15v7DVzWapIo3kkYKiKzMx7BFBLE/kATQR7bpTGhBN2ZndrdsnYsQPkL2q1XEModQym6sAQfUEXFd0GdvGlkkRQgU+MF0clVdLG4JCni5BtaxxseDXz6TPohFHLqIOvPqicQoTq9WZFY8nI4q3AHIPTUswUlvsDXDcDk8UHzP+G2nR55pYYEjViZAMjkxGcju1hmVAVVIaxAJMnCjd2bV9WCOS6tmoOS8gg9iCOP44rvQatJo0liYMjqGVhexUjgi9WqDl1uCPWqMG1InTs0h6cZjGUjtdWtctdvG3hHiNzyfU1fZrAk9hUGh1sc0aSxtkjqGVh2KsLg/vQe6LTCKNY1LEIAAWYu1h6sxJY/M1PQUoOJQSCBa9vPt+/wAqr7VC6RRq4jDqihhCCsYYDnBTyF9B6VZdwASewFz+QqLQ6xJo0ljYMjqGVh2KsLg8+ooOdx+FJ+hvtNNt+DF9NPtFNx+FJ+hvtNNt+DF9NPtFBYxpjXtKDnGuhSlB5jTGvaUHONdUpQZuye7J9eb+w1NvM2EEz9QRYxu3VZcxHipORX8QXvbztaodk92T6839hrSoINE940OWV1U5gWyuBzbyv3tU9KUCuJTYenzrulBQ2HUdTTxP1RNkinrKvTD3A8QT8IPe1X6UoPGqpKj9RX6gEao+UeAJZjjZs73UABuLc5D0q5XlqCDb9Wk0aSxtkjqGRh2KkXB/irFKUHE7WUm9rA897fO3nVTY5+pp4X6omyjQ9ZVwD3A8QT8IPe3ler1KCtuPwpP0N9pptvwYvpp9opuPwpP0N9pptvwYvpp9ooLNKUoFKUoFKUoFKUoM3ZPdk+vN/Yak3adlCKhxMkgTOwJUFWJIB4LWUgXuLkEg2sauy6kBpYisgbqytcxSBCpckESFcDcHyNaGt0okWxJUg3V1tkrC9iLgi/PYgg3INxQRbTqGdDlyVd0J7XwYre3kTa9qu1Bo9MI1xFzySSe5Zjck/Mnnip6BVafcIULh5UUonUcMygrFz42BPhTwt4jx4T6VZqCTSoxYsiksuLEqDdOfCb915PHbk0CPWRs2CuhfAPiGBbpsSFa174kggHsbGp6iXTqDkFUHELcAA4jsL+guePnUtB4Tbk1Wi3KFsMZY26iF0s6nKMWuy2PiUZDkccj1qyReoU0kYxsijFSq2UCynuB6DgcD0oO9NqEkVXjZXRgCrqQylT2II4IPqKTTKoLMQAouSeAAK9hiVFCqAqgWCgWAA8gB2FVd124Tx9MuyeONwyY5BopFkW2asPeQXuDxQc6DcVmLqocGMgMHUrYsMgL9icSrEDkB1vbtVLSbtfUyxkvgZBHGSoCdRIi8gVwPGOGB72aKUG3Aqjq9s1GmUnSPK7STM8jSCOS4ey+ZU+G4IN+Fit4gFQ2NftDxxu8DyNKGYxA4FEaaQF2KEKHHLFixL4lwpBag2Nf8KT9Dfaa9234MX00+0Vly69k0qidZDM8JyEcEr+PHniIOE5Pa5/M961dvUiKMEWIRbg8G+IoLFKUoFKVXm1GLKvJLkgAc9hyT6Af/AEetBYpWVs++xarq9Isek5RgyleR5i48SHmzDg2Nu1R6H2hilkEahxdpVVmWys8LYuAb+Rv3te3F6DZpWTo/aHSyMEE8XULFel1UzyBItje9+O1X9TIyqSq5EeVwv/s9uKCYCvaytNvCt0s7RmUuEVnXxFf+Jv4rjkWvwK5fecDKZEwSJcmcupAF/wARv4ePFz2FBr0qpqdcqRNNfJFUtdLNdQL8c2NxUH/U+UBR1LG1mxuObc2J4/eg0qVlybmyyMhQ2VGfIOp8K9rr3W9ja/ofSq+p9pIV6JBzWa3TdJIcWLcALlIC5vbhb9xQblKxpd8URPJixwKDEcks5UAAKCSbsBYc3qHR+0qySJEY5EkdJHwYBXCxsVv02s4uRwSoB45pHcG/So4ZAwDDsRepKBSlKDnGmNdUoPMa9pSgUpSgVk73pZmB6BCyGOVFc9kZ8SrEeYBXsPUVrUoPm9B7Of4s0b6e5TpLFIsju5KIR0yCxIGAMn551W2z2WkjlzLqB1NQxZC2bJOSQvIslrg5LckqO1fW0oPnNJpWJCumsU3ILCc4WubH4xNrW8vOtnXaMSxtG3Y+dlNj5GzAqfyIIq1SgytLoJUkBaaSVcWH+wQi3a1unGh5/ftUEuyuoPTmlC5A9ELp8DyCQSYcjf1yv863KUFPctIZYpIwcS6MoYjKxIte1xf8risufbZ2lheUpIyN78atEoBI/A0jEnjvevoKVJixiarZW/2GKaWPK56arpyrNa3JeEsb9uT/ABXG/aKRkUot24DWuRj3s0YljEgv5Frc+db1KUPm9r2s/wCPMskCBnctZR082UAqxUvIEbIDnI+6Dxewpez2l1SSKZElwVXOLmBvGQOxSNCCeR3Ir7GlUVtviKxqp7gcj5nmrNKUClKUClKUClKUH//Z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5059" name="Picture 3" descr="&#10;\begin{bmatrix}&#10;1 &amp; 4 &amp; 100 \\&#10;0 &amp; 3 &amp; 4 \\&#10;0 &amp; 0 &amp; 1 \\&#10;\end{bmatrix}&#10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4038744"/>
            <a:ext cx="923925" cy="69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060" name="Picture 4" descr="&#10;\begin{bmatrix}&#10;1 &amp; 0 &amp; 0 \\&#10;2 &amp; 8 &amp; 0 \\&#10;4 &amp; 9 &amp; 7 \\&#10;\end{bmatrix}&#10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5513" y="5432844"/>
            <a:ext cx="733425" cy="69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971600" y="3390672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Upper triangular matrix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57401" y="4928789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lower triangular matrix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226</a:t>
            </a:fld>
            <a:endParaRPr lang="ko-KR" altLang="en-US"/>
          </a:p>
        </p:txBody>
      </p:sp>
      <p:pic>
        <p:nvPicPr>
          <p:cNvPr id="28057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3975217"/>
            <a:ext cx="4238625" cy="227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49186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행렬 산술연산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5972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행렬 산술연</a:t>
            </a:r>
            <a:r>
              <a:rPr lang="ko-KR" altLang="en-US" dirty="0"/>
              <a:t>산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9552" y="1700808"/>
            <a:ext cx="80648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/>
              <a:t>두 행렬의 </a:t>
            </a:r>
            <a:r>
              <a:rPr lang="ko-KR" altLang="en-US" sz="2800" dirty="0" err="1" smtClean="0"/>
              <a:t>원소별로</a:t>
            </a:r>
            <a:r>
              <a:rPr lang="ko-KR" altLang="en-US" sz="2800" dirty="0" smtClean="0"/>
              <a:t> 산술연산</a:t>
            </a:r>
            <a:r>
              <a:rPr lang="en-US" altLang="ko-KR" sz="2800" dirty="0" smtClean="0"/>
              <a:t>(+/-/*) </a:t>
            </a:r>
            <a:r>
              <a:rPr lang="ko-KR" altLang="en-US" sz="2800" dirty="0" smtClean="0"/>
              <a:t>처리</a:t>
            </a:r>
            <a:endParaRPr lang="ko-KR" altLang="en-US" sz="2800" dirty="0"/>
          </a:p>
        </p:txBody>
      </p:sp>
      <p:sp>
        <p:nvSpPr>
          <p:cNvPr id="3" name="직사각형 2"/>
          <p:cNvSpPr/>
          <p:nvPr/>
        </p:nvSpPr>
        <p:spPr>
          <a:xfrm>
            <a:off x="954655" y="3700234"/>
            <a:ext cx="304977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408296" y="3700234"/>
            <a:ext cx="304977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861938" y="3700234"/>
            <a:ext cx="304977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954655" y="4213284"/>
            <a:ext cx="304977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1408296" y="4213284"/>
            <a:ext cx="304977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861938" y="4213284"/>
            <a:ext cx="304977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2883354" y="3700234"/>
            <a:ext cx="304977" cy="36004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3336995" y="3700234"/>
            <a:ext cx="304977" cy="36004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3790637" y="3700234"/>
            <a:ext cx="304977" cy="36004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2883354" y="4213284"/>
            <a:ext cx="304977" cy="36004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3336995" y="4213284"/>
            <a:ext cx="304977" cy="36004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3790637" y="4213284"/>
            <a:ext cx="304977" cy="36004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4827557" y="3701454"/>
            <a:ext cx="304977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4827557" y="4214504"/>
            <a:ext cx="304977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5408950" y="3702064"/>
            <a:ext cx="304977" cy="36004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5408950" y="4215114"/>
            <a:ext cx="304977" cy="36004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326749" y="3702064"/>
            <a:ext cx="3659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+</a:t>
            </a:r>
          </a:p>
          <a:p>
            <a:r>
              <a:rPr lang="en-US" altLang="ko-KR" dirty="0" smtClean="0"/>
              <a:t>-</a:t>
            </a:r>
          </a:p>
          <a:p>
            <a:r>
              <a:rPr lang="en-US" altLang="ko-KR" dirty="0" smtClean="0"/>
              <a:t>*</a:t>
            </a:r>
          </a:p>
          <a:p>
            <a:r>
              <a:rPr lang="en-US" altLang="ko-KR" dirty="0"/>
              <a:t>/</a:t>
            </a:r>
            <a:endParaRPr lang="ko-KR" alt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4339595" y="3880254"/>
            <a:ext cx="304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=</a:t>
            </a:r>
            <a:endParaRPr lang="ko-KR" alt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5125187" y="3589696"/>
            <a:ext cx="3659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smtClean="0"/>
              <a:t>+</a:t>
            </a:r>
          </a:p>
          <a:p>
            <a:r>
              <a:rPr lang="en-US" altLang="ko-KR" sz="800" dirty="0" smtClean="0"/>
              <a:t>-</a:t>
            </a:r>
          </a:p>
          <a:p>
            <a:r>
              <a:rPr lang="en-US" altLang="ko-KR" sz="800" dirty="0" smtClean="0"/>
              <a:t>*</a:t>
            </a:r>
          </a:p>
          <a:p>
            <a:r>
              <a:rPr lang="en-US" altLang="ko-KR" sz="800" dirty="0"/>
              <a:t>/</a:t>
            </a:r>
            <a:endParaRPr lang="ko-KR" altLang="en-US" sz="800" dirty="0"/>
          </a:p>
        </p:txBody>
      </p:sp>
      <p:sp>
        <p:nvSpPr>
          <p:cNvPr id="38" name="TextBox 37"/>
          <p:cNvSpPr txBox="1"/>
          <p:nvPr/>
        </p:nvSpPr>
        <p:spPr>
          <a:xfrm>
            <a:off x="5125187" y="4174471"/>
            <a:ext cx="3659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smtClean="0"/>
              <a:t>+</a:t>
            </a:r>
          </a:p>
          <a:p>
            <a:r>
              <a:rPr lang="en-US" altLang="ko-KR" sz="800" dirty="0" smtClean="0"/>
              <a:t>-</a:t>
            </a:r>
          </a:p>
          <a:p>
            <a:r>
              <a:rPr lang="en-US" altLang="ko-KR" sz="800" dirty="0" smtClean="0"/>
              <a:t>*</a:t>
            </a:r>
          </a:p>
          <a:p>
            <a:r>
              <a:rPr lang="en-US" altLang="ko-KR" sz="800" dirty="0"/>
              <a:t>/</a:t>
            </a:r>
            <a:endParaRPr lang="ko-KR" altLang="en-US" sz="800" dirty="0"/>
          </a:p>
        </p:txBody>
      </p:sp>
      <p:sp>
        <p:nvSpPr>
          <p:cNvPr id="39" name="직사각형 38"/>
          <p:cNvSpPr/>
          <p:nvPr/>
        </p:nvSpPr>
        <p:spPr>
          <a:xfrm>
            <a:off x="5989886" y="3690863"/>
            <a:ext cx="304977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/>
          <p:cNvSpPr/>
          <p:nvPr/>
        </p:nvSpPr>
        <p:spPr>
          <a:xfrm>
            <a:off x="5989886" y="4203913"/>
            <a:ext cx="304977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/>
          <p:cNvSpPr/>
          <p:nvPr/>
        </p:nvSpPr>
        <p:spPr>
          <a:xfrm>
            <a:off x="6571279" y="3691473"/>
            <a:ext cx="304977" cy="36004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/>
          <p:cNvSpPr/>
          <p:nvPr/>
        </p:nvSpPr>
        <p:spPr>
          <a:xfrm>
            <a:off x="6571279" y="4204523"/>
            <a:ext cx="304977" cy="36004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/>
          <p:cNvSpPr txBox="1"/>
          <p:nvPr/>
        </p:nvSpPr>
        <p:spPr>
          <a:xfrm>
            <a:off x="6287516" y="3579105"/>
            <a:ext cx="3659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smtClean="0"/>
              <a:t>+</a:t>
            </a:r>
          </a:p>
          <a:p>
            <a:r>
              <a:rPr lang="en-US" altLang="ko-KR" sz="800" dirty="0" smtClean="0"/>
              <a:t>-</a:t>
            </a:r>
          </a:p>
          <a:p>
            <a:r>
              <a:rPr lang="en-US" altLang="ko-KR" sz="800" dirty="0" smtClean="0"/>
              <a:t>*</a:t>
            </a:r>
          </a:p>
          <a:p>
            <a:r>
              <a:rPr lang="en-US" altLang="ko-KR" sz="800" dirty="0"/>
              <a:t>/</a:t>
            </a:r>
            <a:endParaRPr lang="ko-KR" altLang="en-US" sz="800" dirty="0"/>
          </a:p>
        </p:txBody>
      </p:sp>
      <p:sp>
        <p:nvSpPr>
          <p:cNvPr id="44" name="TextBox 43"/>
          <p:cNvSpPr txBox="1"/>
          <p:nvPr/>
        </p:nvSpPr>
        <p:spPr>
          <a:xfrm>
            <a:off x="6287516" y="4163880"/>
            <a:ext cx="3659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smtClean="0"/>
              <a:t>+</a:t>
            </a:r>
          </a:p>
          <a:p>
            <a:r>
              <a:rPr lang="en-US" altLang="ko-KR" sz="800" dirty="0" smtClean="0"/>
              <a:t>-</a:t>
            </a:r>
          </a:p>
          <a:p>
            <a:r>
              <a:rPr lang="en-US" altLang="ko-KR" sz="800" dirty="0" smtClean="0"/>
              <a:t>*</a:t>
            </a:r>
          </a:p>
          <a:p>
            <a:r>
              <a:rPr lang="en-US" altLang="ko-KR" sz="800" dirty="0"/>
              <a:t>/</a:t>
            </a:r>
            <a:endParaRPr lang="ko-KR" altLang="en-US" sz="800" dirty="0"/>
          </a:p>
        </p:txBody>
      </p:sp>
      <p:sp>
        <p:nvSpPr>
          <p:cNvPr id="45" name="직사각형 44"/>
          <p:cNvSpPr/>
          <p:nvPr/>
        </p:nvSpPr>
        <p:spPr>
          <a:xfrm>
            <a:off x="7142014" y="3702036"/>
            <a:ext cx="304977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/>
          <p:cNvSpPr/>
          <p:nvPr/>
        </p:nvSpPr>
        <p:spPr>
          <a:xfrm>
            <a:off x="7142014" y="4215086"/>
            <a:ext cx="304977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/>
          <p:cNvSpPr/>
          <p:nvPr/>
        </p:nvSpPr>
        <p:spPr>
          <a:xfrm>
            <a:off x="7723407" y="3702646"/>
            <a:ext cx="304977" cy="36004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/>
          <p:cNvSpPr/>
          <p:nvPr/>
        </p:nvSpPr>
        <p:spPr>
          <a:xfrm>
            <a:off x="7723407" y="4215696"/>
            <a:ext cx="304977" cy="36004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/>
          <p:cNvSpPr txBox="1"/>
          <p:nvPr/>
        </p:nvSpPr>
        <p:spPr>
          <a:xfrm>
            <a:off x="7439644" y="3590278"/>
            <a:ext cx="3659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smtClean="0"/>
              <a:t>+</a:t>
            </a:r>
          </a:p>
          <a:p>
            <a:r>
              <a:rPr lang="en-US" altLang="ko-KR" sz="800" dirty="0" smtClean="0"/>
              <a:t>-</a:t>
            </a:r>
          </a:p>
          <a:p>
            <a:r>
              <a:rPr lang="en-US" altLang="ko-KR" sz="800" dirty="0" smtClean="0"/>
              <a:t>*</a:t>
            </a:r>
          </a:p>
          <a:p>
            <a:r>
              <a:rPr lang="en-US" altLang="ko-KR" sz="800" dirty="0"/>
              <a:t>/</a:t>
            </a:r>
            <a:endParaRPr lang="ko-KR" altLang="en-US" sz="800" dirty="0"/>
          </a:p>
        </p:txBody>
      </p:sp>
      <p:sp>
        <p:nvSpPr>
          <p:cNvPr id="50" name="TextBox 49"/>
          <p:cNvSpPr txBox="1"/>
          <p:nvPr/>
        </p:nvSpPr>
        <p:spPr>
          <a:xfrm>
            <a:off x="7439644" y="4175053"/>
            <a:ext cx="3659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smtClean="0"/>
              <a:t>+</a:t>
            </a:r>
          </a:p>
          <a:p>
            <a:r>
              <a:rPr lang="en-US" altLang="ko-KR" sz="800" dirty="0" smtClean="0"/>
              <a:t>-</a:t>
            </a:r>
          </a:p>
          <a:p>
            <a:r>
              <a:rPr lang="en-US" altLang="ko-KR" sz="800" dirty="0" smtClean="0"/>
              <a:t>*</a:t>
            </a:r>
          </a:p>
          <a:p>
            <a:r>
              <a:rPr lang="en-US" altLang="ko-KR" sz="800" dirty="0"/>
              <a:t>/</a:t>
            </a:r>
            <a:endParaRPr lang="ko-KR" altLang="en-US" sz="800" dirty="0"/>
          </a:p>
        </p:txBody>
      </p:sp>
      <p:sp>
        <p:nvSpPr>
          <p:cNvPr id="51" name="TextBox 50"/>
          <p:cNvSpPr txBox="1"/>
          <p:nvPr/>
        </p:nvSpPr>
        <p:spPr>
          <a:xfrm>
            <a:off x="726755" y="5085184"/>
            <a:ext cx="1440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1 2 3</a:t>
            </a:r>
          </a:p>
          <a:p>
            <a:pPr algn="ctr"/>
            <a:r>
              <a:rPr lang="en-US" altLang="ko-KR" dirty="0" smtClean="0"/>
              <a:t>4 5 6</a:t>
            </a:r>
            <a:endParaRPr lang="ko-KR" alt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2769403" y="5106469"/>
            <a:ext cx="1440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1 2 3</a:t>
            </a:r>
          </a:p>
          <a:p>
            <a:pPr algn="ctr"/>
            <a:r>
              <a:rPr lang="en-US" altLang="ko-KR" dirty="0" smtClean="0"/>
              <a:t>4 5 6</a:t>
            </a:r>
            <a:endParaRPr lang="ko-KR" alt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2326749" y="5244969"/>
            <a:ext cx="365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+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4491995" y="5223683"/>
            <a:ext cx="304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=</a:t>
            </a:r>
            <a:endParaRPr lang="ko-KR" alt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5261581" y="5106468"/>
            <a:ext cx="21854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1+1  2+2  3+3</a:t>
            </a:r>
          </a:p>
          <a:p>
            <a:pPr algn="ctr"/>
            <a:r>
              <a:rPr lang="en-US" altLang="ko-KR" dirty="0" smtClean="0"/>
              <a:t>4+4  5+5  6+6</a:t>
            </a:r>
            <a:endParaRPr lang="ko-KR" alt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4620615" y="6028147"/>
            <a:ext cx="304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=</a:t>
            </a:r>
            <a:endParaRPr lang="ko-KR" alt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5390201" y="5910932"/>
            <a:ext cx="21854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2   4   6</a:t>
            </a:r>
          </a:p>
          <a:p>
            <a:pPr algn="ctr"/>
            <a:r>
              <a:rPr lang="en-US" altLang="ko-KR" dirty="0" smtClean="0"/>
              <a:t>8 10 12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9527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행렬 산술연산 예시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39552" y="1700808"/>
            <a:ext cx="80648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/>
              <a:t>행렬에 대한 산술연식은 각 </a:t>
            </a:r>
            <a:r>
              <a:rPr lang="ko-KR" altLang="en-US" sz="2800" dirty="0" err="1" smtClean="0"/>
              <a:t>원소별로</a:t>
            </a:r>
            <a:r>
              <a:rPr lang="ko-KR" altLang="en-US" sz="2800" dirty="0" smtClean="0"/>
              <a:t> </a:t>
            </a:r>
            <a:r>
              <a:rPr lang="en-US" altLang="ko-KR" sz="2800" dirty="0" smtClean="0"/>
              <a:t>+/-/* </a:t>
            </a:r>
            <a:r>
              <a:rPr lang="ko-KR" altLang="en-US" sz="2800" dirty="0" smtClean="0"/>
              <a:t>처리</a:t>
            </a:r>
            <a:endParaRPr lang="ko-KR" altLang="en-US" sz="2800" dirty="0"/>
          </a:p>
        </p:txBody>
      </p:sp>
      <p:pic>
        <p:nvPicPr>
          <p:cNvPr id="829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3140968"/>
            <a:ext cx="5256584" cy="280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2794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numpy.copy</a:t>
            </a:r>
            <a:r>
              <a:rPr lang="en-US" altLang="ko-KR" dirty="0" smtClean="0"/>
              <a:t> vs </a:t>
            </a:r>
            <a:r>
              <a:rPr lang="en-US" altLang="ko-KR" dirty="0" err="1" smtClean="0"/>
              <a:t>ndarray.copy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777368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sz="2800" dirty="0"/>
              <a:t>copy(</a:t>
            </a:r>
            <a:r>
              <a:rPr lang="en-US" altLang="ko-KR" sz="2800" dirty="0" err="1"/>
              <a:t>obj</a:t>
            </a:r>
            <a:r>
              <a:rPr lang="en-US" altLang="ko-KR" sz="2800" dirty="0"/>
              <a:t>, order='K</a:t>
            </a:r>
            <a:r>
              <a:rPr lang="en-US" altLang="ko-KR" sz="2800" dirty="0" smtClean="0"/>
              <a:t>')</a:t>
            </a:r>
            <a:r>
              <a:rPr lang="ko-KR" altLang="en-US" sz="2800" dirty="0" smtClean="0"/>
              <a:t> </a:t>
            </a:r>
            <a:r>
              <a:rPr lang="en-US" altLang="ko-KR" sz="2800" dirty="0" smtClean="0"/>
              <a:t>, </a:t>
            </a:r>
            <a:r>
              <a:rPr lang="en-US" altLang="ko-KR" sz="2800" dirty="0" err="1" smtClean="0"/>
              <a:t>obj.copy</a:t>
            </a:r>
            <a:r>
              <a:rPr lang="en-US" altLang="ko-KR" sz="2800" dirty="0" smtClean="0"/>
              <a:t>(order=‘C’)</a:t>
            </a:r>
            <a:r>
              <a:rPr lang="ko-KR" altLang="en-US" sz="2800" dirty="0" smtClean="0"/>
              <a:t>는</a:t>
            </a:r>
            <a:endParaRPr lang="en-US" altLang="ko-KR" sz="2800" dirty="0" smtClean="0"/>
          </a:p>
          <a:p>
            <a:pPr marL="457200" lvl="1" indent="0" fontAlgn="base">
              <a:buNone/>
            </a:pPr>
            <a:r>
              <a:rPr lang="ko-KR" altLang="en-US" sz="2800" dirty="0" smtClean="0"/>
              <a:t>거의 동일한 처리함</a:t>
            </a:r>
            <a:endParaRPr lang="en-US" altLang="ko-KR" sz="2800" dirty="0" smtClean="0"/>
          </a:p>
          <a:p>
            <a:pPr marL="731520" lvl="2" indent="0" fontAlgn="base">
              <a:buNone/>
            </a:pPr>
            <a:r>
              <a:rPr lang="en-US" altLang="ko-KR" sz="1000" dirty="0" smtClean="0"/>
              <a:t>order</a:t>
            </a:r>
            <a:r>
              <a:rPr lang="ko-KR" altLang="en-US" sz="1000" dirty="0" smtClean="0"/>
              <a:t>는 </a:t>
            </a:r>
            <a:r>
              <a:rPr lang="en-US" altLang="ko-KR" sz="1000" dirty="0" smtClean="0"/>
              <a:t>{</a:t>
            </a:r>
            <a:r>
              <a:rPr lang="en-US" altLang="ko-KR" sz="1000" dirty="0"/>
              <a:t>'C', 'F', 'A', 'K</a:t>
            </a:r>
            <a:r>
              <a:rPr lang="en-US" altLang="ko-KR" sz="1000" dirty="0" smtClean="0"/>
              <a:t>'}.</a:t>
            </a:r>
          </a:p>
          <a:p>
            <a:pPr marL="731520" lvl="2" indent="0" fontAlgn="base">
              <a:buNone/>
            </a:pPr>
            <a:r>
              <a:rPr lang="en-US" altLang="ko-KR" sz="1000" dirty="0" smtClean="0"/>
              <a:t> 'C</a:t>
            </a:r>
            <a:r>
              <a:rPr lang="en-US" altLang="ko-KR" sz="1000" dirty="0"/>
              <a:t>' </a:t>
            </a:r>
            <a:r>
              <a:rPr lang="en-US" altLang="ko-KR" sz="1000" dirty="0" smtClean="0"/>
              <a:t>: C-order</a:t>
            </a:r>
            <a:r>
              <a:rPr lang="en-US" altLang="ko-KR" sz="1000" dirty="0"/>
              <a:t>, </a:t>
            </a:r>
            <a:r>
              <a:rPr lang="en-US" altLang="ko-KR" sz="1000" dirty="0" smtClean="0"/>
              <a:t> 'F</a:t>
            </a:r>
            <a:r>
              <a:rPr lang="en-US" altLang="ko-KR" sz="1000" dirty="0"/>
              <a:t>' </a:t>
            </a:r>
            <a:r>
              <a:rPr lang="en-US" altLang="ko-KR" sz="1000" dirty="0" smtClean="0"/>
              <a:t>: Fortran-order</a:t>
            </a:r>
            <a:r>
              <a:rPr lang="en-US" altLang="ko-KR" sz="1000" dirty="0"/>
              <a:t>, </a:t>
            </a:r>
            <a:r>
              <a:rPr lang="en-US" altLang="ko-KR" sz="1000" dirty="0" smtClean="0"/>
              <a:t> 'A</a:t>
            </a:r>
            <a:r>
              <a:rPr lang="en-US" altLang="ko-KR" sz="1000" dirty="0"/>
              <a:t>' </a:t>
            </a:r>
            <a:r>
              <a:rPr lang="en-US" altLang="ko-KR" sz="1000" dirty="0" smtClean="0"/>
              <a:t>: </a:t>
            </a:r>
            <a:r>
              <a:rPr lang="en-US" altLang="ko-KR" sz="1000" dirty="0" err="1" smtClean="0"/>
              <a:t>fortran</a:t>
            </a:r>
            <a:r>
              <a:rPr lang="ko-KR" altLang="en-US" sz="1000" dirty="0" smtClean="0"/>
              <a:t>이면 </a:t>
            </a:r>
            <a:r>
              <a:rPr lang="en-US" altLang="ko-KR" sz="1000" dirty="0" smtClean="0"/>
              <a:t>F, </a:t>
            </a:r>
            <a:r>
              <a:rPr lang="ko-KR" altLang="en-US" sz="1000" dirty="0" smtClean="0"/>
              <a:t>아니면 </a:t>
            </a:r>
            <a:r>
              <a:rPr lang="en-US" altLang="ko-KR" sz="1000" dirty="0" smtClean="0"/>
              <a:t>C</a:t>
            </a:r>
            <a:r>
              <a:rPr lang="ko-KR" altLang="en-US" sz="1000" dirty="0" smtClean="0"/>
              <a:t>처리</a:t>
            </a:r>
            <a:r>
              <a:rPr lang="en-US" altLang="ko-KR" sz="1000" dirty="0" smtClean="0"/>
              <a:t>,  </a:t>
            </a:r>
            <a:r>
              <a:rPr lang="en-US" altLang="ko-KR" sz="1000" dirty="0"/>
              <a:t>'K' </a:t>
            </a:r>
            <a:r>
              <a:rPr lang="en-US" altLang="ko-KR" sz="1000" dirty="0" smtClean="0"/>
              <a:t>: </a:t>
            </a:r>
            <a:r>
              <a:rPr lang="en-US" altLang="ko-KR" sz="1000" dirty="0" err="1" smtClean="0"/>
              <a:t>obj</a:t>
            </a:r>
            <a:r>
              <a:rPr lang="ko-KR" altLang="en-US" sz="1000" dirty="0" smtClean="0"/>
              <a:t>에 매치해서 처리  </a:t>
            </a:r>
            <a:endParaRPr lang="en-US" altLang="ko-KR" sz="10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3573016"/>
            <a:ext cx="4392488" cy="245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3573017"/>
            <a:ext cx="3086100" cy="245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610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행렬 전치 </a:t>
            </a:r>
            <a:r>
              <a:rPr lang="en-US" altLang="ko-KR" dirty="0" smtClean="0"/>
              <a:t>: T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39552" y="1700808"/>
            <a:ext cx="806489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전치</a:t>
            </a:r>
            <a:r>
              <a:rPr lang="en-US" altLang="ko-KR" sz="2800" dirty="0"/>
              <a:t>: </a:t>
            </a:r>
            <a:r>
              <a:rPr lang="ko-KR" altLang="en-US" sz="2800" dirty="0"/>
              <a:t>행렬의 행과 열을 서로 바꾸는 것</a:t>
            </a:r>
            <a:r>
              <a:rPr lang="en-US" altLang="ko-KR" sz="2800" dirty="0" smtClean="0"/>
              <a:t>.</a:t>
            </a:r>
            <a:endParaRPr lang="en-US" altLang="ko-KR" sz="2800" dirty="0"/>
          </a:p>
          <a:p>
            <a:r>
              <a:rPr lang="ko-KR" altLang="en-US" sz="2800" dirty="0"/>
              <a:t>수학책에서는 </a:t>
            </a:r>
            <a:r>
              <a:rPr lang="ko-KR" altLang="en-US" sz="2800" dirty="0" err="1"/>
              <a:t>위첨자</a:t>
            </a:r>
            <a:r>
              <a:rPr lang="ko-KR" altLang="en-US" sz="2800" dirty="0"/>
              <a:t> </a:t>
            </a:r>
            <a:r>
              <a:rPr lang="en-US" altLang="ko-KR" sz="2800" dirty="0"/>
              <a:t>T</a:t>
            </a:r>
            <a:r>
              <a:rPr lang="ko-KR" altLang="en-US" sz="2800" dirty="0"/>
              <a:t>로 행렬 </a:t>
            </a:r>
            <a:r>
              <a:rPr lang="en-US" altLang="ko-KR" sz="2800" dirty="0"/>
              <a:t>A</a:t>
            </a:r>
            <a:r>
              <a:rPr lang="ko-KR" altLang="en-US" sz="2800" dirty="0"/>
              <a:t>의 전치를 나타낸다</a:t>
            </a:r>
            <a:r>
              <a:rPr lang="en-US" altLang="ko-KR" sz="2800" dirty="0"/>
              <a:t>. </a:t>
            </a: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58098649"/>
              </p:ext>
            </p:extLst>
          </p:nvPr>
        </p:nvGraphicFramePr>
        <p:xfrm>
          <a:off x="395536" y="3789040"/>
          <a:ext cx="2438400" cy="2000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808" name="Equation" r:id="rId3" imgW="1117600" imgH="914400" progId="">
                  <p:embed/>
                </p:oleObj>
              </mc:Choice>
              <mc:Fallback>
                <p:oleObj name="Equation" r:id="rId3" imgW="1117600" imgH="91440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536" y="3789040"/>
                        <a:ext cx="2438400" cy="20002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21122037"/>
              </p:ext>
            </p:extLst>
          </p:nvPr>
        </p:nvGraphicFramePr>
        <p:xfrm>
          <a:off x="3138736" y="4017640"/>
          <a:ext cx="2743200" cy="1479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809" name="Equation" r:id="rId5" imgW="1320227" imgH="710891" progId="">
                  <p:embed/>
                </p:oleObj>
              </mc:Choice>
              <mc:Fallback>
                <p:oleObj name="Equation" r:id="rId5" imgW="1320227" imgH="710891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38736" y="4017640"/>
                        <a:ext cx="2743200" cy="14795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Oval 9"/>
          <p:cNvSpPr>
            <a:spLocks noChangeArrowheads="1"/>
          </p:cNvSpPr>
          <p:nvPr/>
        </p:nvSpPr>
        <p:spPr bwMode="auto">
          <a:xfrm>
            <a:off x="1005136" y="3789040"/>
            <a:ext cx="609600" cy="2057400"/>
          </a:xfrm>
          <a:prstGeom prst="ellipse">
            <a:avLst/>
          </a:prstGeom>
          <a:noFill/>
          <a:ln w="28575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9pPr>
          </a:lstStyle>
          <a:p>
            <a:pPr eaLnBrk="1" hangingPunct="1"/>
            <a:endParaRPr lang="ko-KR" altLang="en-US" sz="1400"/>
          </a:p>
        </p:txBody>
      </p:sp>
      <p:sp>
        <p:nvSpPr>
          <p:cNvPr id="9" name="Oval 12"/>
          <p:cNvSpPr>
            <a:spLocks noChangeArrowheads="1"/>
          </p:cNvSpPr>
          <p:nvPr/>
        </p:nvSpPr>
        <p:spPr bwMode="auto">
          <a:xfrm rot="16200000">
            <a:off x="4548436" y="3217540"/>
            <a:ext cx="609600" cy="2057400"/>
          </a:xfrm>
          <a:prstGeom prst="ellipse">
            <a:avLst/>
          </a:prstGeom>
          <a:noFill/>
          <a:ln w="28575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9pPr>
          </a:lstStyle>
          <a:p>
            <a:pPr eaLnBrk="1" hangingPunct="1"/>
            <a:endParaRPr lang="ko-KR" altLang="en-US" sz="140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230</a:t>
            </a:fld>
            <a:endParaRPr lang="ko-KR" altLang="en-US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8" y="3573016"/>
            <a:ext cx="2736304" cy="259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52580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dot </a:t>
            </a:r>
            <a:r>
              <a:rPr lang="ko-KR" altLang="en-US" dirty="0" smtClean="0"/>
              <a:t>연산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4919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</a:t>
            </a:r>
            <a:r>
              <a:rPr lang="en-US" altLang="ko-KR" dirty="0" smtClean="0"/>
              <a:t>ot </a:t>
            </a:r>
            <a:r>
              <a:rPr lang="ko-KR" altLang="en-US" dirty="0" smtClean="0"/>
              <a:t>처리 기준 </a:t>
            </a:r>
            <a:r>
              <a:rPr lang="en-US" altLang="ko-KR" dirty="0" smtClean="0"/>
              <a:t>1*p, p*1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39552" y="1700808"/>
            <a:ext cx="80648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두 행렬 </a:t>
            </a:r>
            <a:r>
              <a:rPr lang="en-US" altLang="ko-KR" sz="2800" dirty="0"/>
              <a:t>A</a:t>
            </a:r>
            <a:r>
              <a:rPr lang="ko-KR" altLang="en-US" sz="2800" dirty="0"/>
              <a:t>와 </a:t>
            </a:r>
            <a:r>
              <a:rPr lang="en-US" altLang="ko-KR" sz="2800" dirty="0"/>
              <a:t>B</a:t>
            </a:r>
            <a:r>
              <a:rPr lang="ko-KR" altLang="en-US" sz="2800" dirty="0"/>
              <a:t>의 행렬곱셈은 행렬 </a:t>
            </a:r>
            <a:r>
              <a:rPr lang="en-US" altLang="ko-KR" sz="2800" dirty="0"/>
              <a:t>A</a:t>
            </a:r>
            <a:r>
              <a:rPr lang="ko-KR" altLang="en-US" sz="2800" dirty="0"/>
              <a:t>의 각 </a:t>
            </a:r>
            <a:r>
              <a:rPr lang="ko-KR" altLang="en-US" sz="2800" dirty="0" smtClean="0"/>
              <a:t>행과 </a:t>
            </a:r>
            <a:r>
              <a:rPr lang="ko-KR" altLang="en-US" sz="2800" dirty="0"/>
              <a:t>행렬 </a:t>
            </a:r>
            <a:r>
              <a:rPr lang="en-US" altLang="ko-KR" sz="2800" dirty="0"/>
              <a:t>B</a:t>
            </a:r>
            <a:r>
              <a:rPr lang="ko-KR" altLang="en-US" sz="2800" dirty="0"/>
              <a:t>의 각 열끼리 </a:t>
            </a:r>
            <a:r>
              <a:rPr lang="ko-KR" altLang="en-US" sz="2800" dirty="0" smtClean="0"/>
              <a:t>곱해서 표시</a:t>
            </a:r>
            <a:endParaRPr lang="ko-KR" altLang="en-US" sz="2800" dirty="0"/>
          </a:p>
        </p:txBody>
      </p:sp>
      <p:grpSp>
        <p:nvGrpSpPr>
          <p:cNvPr id="5" name="그룹 4"/>
          <p:cNvGrpSpPr/>
          <p:nvPr/>
        </p:nvGrpSpPr>
        <p:grpSpPr>
          <a:xfrm>
            <a:off x="5436096" y="4293096"/>
            <a:ext cx="2376264" cy="304507"/>
            <a:chOff x="325658" y="5481265"/>
            <a:chExt cx="3248020" cy="304507"/>
          </a:xfrm>
        </p:grpSpPr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38" name="Object 4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4016234860"/>
                    </p:ext>
                  </p:extLst>
                </p:nvPr>
              </p:nvGraphicFramePr>
              <p:xfrm>
                <a:off x="325658" y="5527258"/>
                <a:ext cx="780969" cy="256217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291449" name="Equation" r:id="rId3" imgW="380835" imgH="165028" progId="Equation.3">
                        <p:embed/>
                      </p:oleObj>
                    </mc:Choice>
                    <mc:Fallback>
                      <p:oleObj name="Equation" r:id="rId3" imgW="380835" imgH="165028" progId="Equation.3">
                        <p:embed/>
                        <p:pic>
                          <p:nvPicPr>
                            <p:cNvPr id="0" name="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4">
                              <a:extLst>
                                <a:ext uri="{28A0092B-C50C-407E-A947-70E740481C1C}">
                                  <a14:useLocalDpi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325658" y="5527258"/>
                              <a:ext cx="780969" cy="256217"/>
                            </a:xfrm>
                            <a:prstGeom prst="rect">
                              <a:avLst/>
                            </a:prstGeom>
                            <a:noFill/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Choice>
          <mc:Fallback xmlns="">
            <p:graphicFrame>
              <p:nvGraphicFramePr>
                <p:cNvPr id="38" name="Object 4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712401809"/>
                    </p:ext>
                  </p:extLst>
                </p:nvPr>
              </p:nvGraphicFramePr>
              <p:xfrm>
                <a:off x="325658" y="5527258"/>
                <a:ext cx="780969" cy="256217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17461" name="Equation" r:id="rId16" imgW="380835" imgH="165028" progId="Equation.3">
                        <p:embed/>
                      </p:oleObj>
                    </mc:Choice>
                    <mc:Fallback>
                      <p:oleObj name="Equation" r:id="rId16" imgW="380835" imgH="165028" progId="Equation.3">
                        <p:embed/>
                        <p:pic>
                          <p:nvPicPr>
                            <p:cNvPr id="0" name="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7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325658" y="5527258"/>
                              <a:ext cx="780969" cy="256217"/>
                            </a:xfrm>
                            <a:prstGeom prst="rect">
                              <a:avLst/>
                            </a:prstGeom>
                            <a:noFill/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/>
                <p:cNvSpPr txBox="1"/>
                <p:nvPr/>
              </p:nvSpPr>
              <p:spPr>
                <a:xfrm>
                  <a:off x="1106627" y="5481265"/>
                  <a:ext cx="2467051" cy="3045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ko-KR" sz="1200" i="1" smtClean="0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sz="120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200" b="0" i="1" smtClean="0">
                                    <a:latin typeface="Cambria Math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ko-KR" sz="1200" b="0" i="1" smtClean="0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ko-KR" sz="120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200" b="0" i="1" smtClean="0">
                                    <a:latin typeface="Cambria Math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altLang="ko-KR" sz="1200" b="0" i="1" smtClean="0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ko-KR" sz="12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200" b="0" i="1" smtClean="0">
                                    <a:latin typeface="Cambria Math"/>
                                  </a:rPr>
                                  <m:t>  </m:t>
                                </m:r>
                                <m:r>
                                  <a:rPr lang="en-US" altLang="ko-KR" sz="1200" i="1">
                                    <a:latin typeface="Cambria Math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ko-KR" sz="1200" b="0" i="1" smtClean="0">
                                    <a:latin typeface="Cambria Math"/>
                                  </a:rPr>
                                  <m:t>2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ko-KR" sz="12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200" i="1">
                                    <a:latin typeface="Cambria Math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altLang="ko-KR" sz="1200" b="0" i="1" smtClean="0">
                                    <a:latin typeface="Cambria Math"/>
                                  </a:rPr>
                                  <m:t>2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ko-KR" sz="12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200" b="0" i="1" smtClean="0">
                                    <a:latin typeface="Cambria Math"/>
                                  </a:rPr>
                                  <m:t>  …  </m:t>
                                </m:r>
                                <m:r>
                                  <a:rPr lang="en-US" altLang="ko-KR" sz="1200" i="1">
                                    <a:latin typeface="Cambria Math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ko-KR" sz="1200" b="0" i="1" smtClean="0">
                                    <a:latin typeface="Cambria Math"/>
                                  </a:rPr>
                                  <m:t>𝑝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ko-KR" sz="12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200" i="1">
                                    <a:latin typeface="Cambria Math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altLang="ko-KR" sz="1200" b="0" i="1" smtClean="0">
                                    <a:latin typeface="Cambria Math"/>
                                  </a:rPr>
                                  <m:t>𝑝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ko-KR" altLang="en-US" sz="1200" dirty="0"/>
                </a:p>
              </p:txBody>
            </p:sp>
          </mc:Choice>
          <mc:Fallback xmlns="">
            <p:sp>
              <p:nvSpPr>
                <p:cNvPr id="50" name="TextBox 4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6627" y="5481265"/>
                  <a:ext cx="2467051" cy="304507"/>
                </a:xfrm>
                <a:prstGeom prst="rect">
                  <a:avLst/>
                </a:prstGeom>
                <a:blipFill rotWithShape="1"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" name="그룹 3"/>
          <p:cNvGrpSpPr/>
          <p:nvPr/>
        </p:nvGrpSpPr>
        <p:grpSpPr>
          <a:xfrm>
            <a:off x="1777828" y="3879785"/>
            <a:ext cx="2938188" cy="1512504"/>
            <a:chOff x="-335028" y="2713114"/>
            <a:chExt cx="3905313" cy="1924722"/>
          </a:xfrm>
        </p:grpSpPr>
        <p:graphicFrame>
          <p:nvGraphicFramePr>
            <p:cNvPr id="35" name="Object 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654238685"/>
                </p:ext>
              </p:extLst>
            </p:nvPr>
          </p:nvGraphicFramePr>
          <p:xfrm>
            <a:off x="-335028" y="3282757"/>
            <a:ext cx="2128570" cy="37447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91450" name="Equation" r:id="rId19" imgW="1371600" imgH="241300" progId="Equation.3">
                    <p:embed/>
                  </p:oleObj>
                </mc:Choice>
                <mc:Fallback>
                  <p:oleObj name="Equation" r:id="rId19" imgW="1371600" imgH="2413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-335028" y="3282757"/>
                          <a:ext cx="2128570" cy="374471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6" name="Object 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761435043"/>
                </p:ext>
              </p:extLst>
            </p:nvPr>
          </p:nvGraphicFramePr>
          <p:xfrm>
            <a:off x="1915629" y="2713114"/>
            <a:ext cx="906613" cy="145846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91451" name="Equation" r:id="rId21" imgW="583947" imgH="939392" progId="Equation.3">
                    <p:embed/>
                  </p:oleObj>
                </mc:Choice>
                <mc:Fallback>
                  <p:oleObj name="Equation" r:id="rId21" imgW="583947" imgH="939392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15629" y="2713114"/>
                          <a:ext cx="906613" cy="1458464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1" name="TextBox 50"/>
            <p:cNvSpPr txBox="1"/>
            <p:nvPr/>
          </p:nvSpPr>
          <p:spPr>
            <a:xfrm>
              <a:off x="232045" y="3787447"/>
              <a:ext cx="1519752" cy="4699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smtClean="0"/>
                <a:t>1</a:t>
              </a:r>
              <a:r>
                <a:rPr lang="ko-KR" altLang="en-US" dirty="0" smtClean="0"/>
                <a:t>행</a:t>
              </a:r>
              <a:r>
                <a:rPr lang="en-US" altLang="ko-KR" dirty="0" smtClean="0"/>
                <a:t>*p</a:t>
              </a:r>
              <a:r>
                <a:rPr lang="ko-KR" altLang="en-US" dirty="0" smtClean="0"/>
                <a:t>열</a:t>
              </a:r>
              <a:endParaRPr lang="ko-KR" altLang="en-US" dirty="0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2137212" y="4167846"/>
              <a:ext cx="1433073" cy="4699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smtClean="0"/>
                <a:t>P</a:t>
              </a:r>
              <a:r>
                <a:rPr lang="ko-KR" altLang="en-US" dirty="0" smtClean="0"/>
                <a:t>행</a:t>
              </a:r>
              <a:r>
                <a:rPr lang="en-US" altLang="ko-KR" dirty="0" smtClean="0"/>
                <a:t>1</a:t>
              </a:r>
              <a:r>
                <a:rPr lang="ko-KR" altLang="en-US" dirty="0" smtClean="0"/>
                <a:t>열</a:t>
              </a:r>
              <a:endParaRPr lang="ko-KR" altLang="en-US" dirty="0"/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6228184" y="4838291"/>
            <a:ext cx="10781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1</a:t>
            </a:r>
            <a:r>
              <a:rPr lang="ko-KR" altLang="en-US" dirty="0" smtClean="0"/>
              <a:t>행</a:t>
            </a:r>
            <a:r>
              <a:rPr lang="en-US" altLang="ko-KR" dirty="0" smtClean="0"/>
              <a:t>1</a:t>
            </a:r>
            <a:r>
              <a:rPr lang="ko-KR" altLang="en-US" dirty="0" smtClean="0"/>
              <a:t>열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9916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</a:t>
            </a:r>
            <a:r>
              <a:rPr lang="en-US" altLang="ko-KR" dirty="0" smtClean="0"/>
              <a:t>ot </a:t>
            </a:r>
            <a:r>
              <a:rPr lang="ko-KR" altLang="en-US" dirty="0" smtClean="0"/>
              <a:t>처리 기준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39552" y="1700808"/>
            <a:ext cx="80648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두 행렬 </a:t>
            </a:r>
            <a:r>
              <a:rPr lang="en-US" altLang="ko-KR" sz="2800" dirty="0"/>
              <a:t>A</a:t>
            </a:r>
            <a:r>
              <a:rPr lang="ko-KR" altLang="en-US" sz="2800" dirty="0"/>
              <a:t>와 </a:t>
            </a:r>
            <a:r>
              <a:rPr lang="en-US" altLang="ko-KR" sz="2800" dirty="0"/>
              <a:t>B</a:t>
            </a:r>
            <a:r>
              <a:rPr lang="ko-KR" altLang="en-US" sz="2800" dirty="0"/>
              <a:t>의 행렬곱셈은 행렬 </a:t>
            </a:r>
            <a:r>
              <a:rPr lang="en-US" altLang="ko-KR" sz="2800" dirty="0"/>
              <a:t>A</a:t>
            </a:r>
            <a:r>
              <a:rPr lang="ko-KR" altLang="en-US" sz="2800" dirty="0"/>
              <a:t>의 각 </a:t>
            </a:r>
            <a:r>
              <a:rPr lang="ko-KR" altLang="en-US" sz="2800" dirty="0" smtClean="0"/>
              <a:t>행과 </a:t>
            </a:r>
            <a:r>
              <a:rPr lang="ko-KR" altLang="en-US" sz="2800" dirty="0"/>
              <a:t>행렬 </a:t>
            </a:r>
            <a:r>
              <a:rPr lang="en-US" altLang="ko-KR" sz="2800" dirty="0"/>
              <a:t>B</a:t>
            </a:r>
            <a:r>
              <a:rPr lang="ko-KR" altLang="en-US" sz="2800" dirty="0"/>
              <a:t>의 각 열끼리 </a:t>
            </a:r>
            <a:r>
              <a:rPr lang="ko-KR" altLang="en-US" sz="2800" dirty="0" smtClean="0"/>
              <a:t>곱해서 표시</a:t>
            </a:r>
            <a:endParaRPr lang="ko-KR" altLang="en-US" sz="2800" dirty="0"/>
          </a:p>
        </p:txBody>
      </p:sp>
      <p:grpSp>
        <p:nvGrpSpPr>
          <p:cNvPr id="3" name="그룹 2"/>
          <p:cNvGrpSpPr/>
          <p:nvPr/>
        </p:nvGrpSpPr>
        <p:grpSpPr>
          <a:xfrm>
            <a:off x="1037900" y="3061160"/>
            <a:ext cx="6974796" cy="2991657"/>
            <a:chOff x="3779912" y="3864880"/>
            <a:chExt cx="4670540" cy="2267745"/>
          </a:xfrm>
        </p:grpSpPr>
        <p:graphicFrame>
          <p:nvGraphicFramePr>
            <p:cNvPr id="15" name="Object 1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237121819"/>
                </p:ext>
              </p:extLst>
            </p:nvPr>
          </p:nvGraphicFramePr>
          <p:xfrm>
            <a:off x="3779912" y="3864880"/>
            <a:ext cx="2917617" cy="115322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82192" name="Equation" r:id="rId3" imgW="4229100" imgH="1397000" progId="Equation.3">
                    <p:embed/>
                  </p:oleObj>
                </mc:Choice>
                <mc:Fallback>
                  <p:oleObj name="Equation" r:id="rId3" imgW="4229100" imgH="13970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79912" y="3864880"/>
                          <a:ext cx="2917617" cy="1153229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" name="Object 1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970797717"/>
                </p:ext>
              </p:extLst>
            </p:nvPr>
          </p:nvGraphicFramePr>
          <p:xfrm>
            <a:off x="4517159" y="5140120"/>
            <a:ext cx="542151" cy="28038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82193" name="수식" r:id="rId5" imgW="380835" imgH="165028" progId="Equation.3">
                    <p:embed/>
                  </p:oleObj>
                </mc:Choice>
                <mc:Fallback>
                  <p:oleObj name="수식" r:id="rId5" imgW="380835" imgH="165028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17159" y="5140120"/>
                          <a:ext cx="542151" cy="280389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9" name="Object 1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177627292"/>
                </p:ext>
              </p:extLst>
            </p:nvPr>
          </p:nvGraphicFramePr>
          <p:xfrm>
            <a:off x="5732833" y="5162410"/>
            <a:ext cx="488230" cy="2803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82194" name="수식" r:id="rId7" imgW="342603" imgH="164957" progId="Equation.3">
                    <p:embed/>
                  </p:oleObj>
                </mc:Choice>
                <mc:Fallback>
                  <p:oleObj name="수식" r:id="rId7" imgW="342603" imgH="164957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732833" y="5162410"/>
                          <a:ext cx="488230" cy="28038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0" name="Object 1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103959469"/>
                </p:ext>
              </p:extLst>
            </p:nvPr>
          </p:nvGraphicFramePr>
          <p:xfrm>
            <a:off x="5089702" y="5808829"/>
            <a:ext cx="688228" cy="32379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82195" name="수식" r:id="rId9" imgW="355446" imgH="139639" progId="Equation.3">
                    <p:embed/>
                  </p:oleObj>
                </mc:Choice>
                <mc:Fallback>
                  <p:oleObj name="수식" r:id="rId9" imgW="355446" imgH="139639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089702" y="5808829"/>
                          <a:ext cx="688228" cy="32379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1" name="아래쪽 화살표 20"/>
            <p:cNvSpPr/>
            <p:nvPr/>
          </p:nvSpPr>
          <p:spPr>
            <a:xfrm>
              <a:off x="5348523" y="5597657"/>
              <a:ext cx="142155" cy="184189"/>
            </a:xfrm>
            <a:prstGeom prst="downArrow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grpSp>
          <p:nvGrpSpPr>
            <p:cNvPr id="22" name="그룹 20"/>
            <p:cNvGrpSpPr>
              <a:grpSpLocks/>
            </p:cNvGrpSpPr>
            <p:nvPr/>
          </p:nvGrpSpPr>
          <p:grpSpPr bwMode="auto">
            <a:xfrm>
              <a:off x="5000487" y="5358330"/>
              <a:ext cx="821560" cy="184189"/>
              <a:chOff x="794328" y="6040581"/>
              <a:chExt cx="1006765" cy="332510"/>
            </a:xfrm>
          </p:grpSpPr>
          <p:cxnSp>
            <p:nvCxnSpPr>
              <p:cNvPr id="23" name="직선 연결선 22"/>
              <p:cNvCxnSpPr/>
              <p:nvPr/>
            </p:nvCxnSpPr>
            <p:spPr>
              <a:xfrm rot="5400000">
                <a:off x="628073" y="6206836"/>
                <a:ext cx="332510" cy="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/>
              <p:cNvCxnSpPr/>
              <p:nvPr/>
            </p:nvCxnSpPr>
            <p:spPr>
              <a:xfrm>
                <a:off x="803939" y="6373091"/>
                <a:ext cx="997154" cy="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직선 연결선 24"/>
              <p:cNvCxnSpPr/>
              <p:nvPr/>
            </p:nvCxnSpPr>
            <p:spPr>
              <a:xfrm rot="5400000" flipH="1" flipV="1">
                <a:off x="1643310" y="6206836"/>
                <a:ext cx="315567" cy="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" name="그룹 8"/>
            <p:cNvGrpSpPr/>
            <p:nvPr/>
          </p:nvGrpSpPr>
          <p:grpSpPr>
            <a:xfrm>
              <a:off x="7109289" y="4759145"/>
              <a:ext cx="1341163" cy="1372541"/>
              <a:chOff x="7124975" y="3657228"/>
              <a:chExt cx="1341163" cy="2481263"/>
            </a:xfrm>
          </p:grpSpPr>
          <p:pic>
            <p:nvPicPr>
              <p:cNvPr id="16" name="Picture 11"/>
              <p:cNvPicPr>
                <a:picLocks noChangeAspect="1" noChangeArrowheads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124975" y="3657228"/>
                <a:ext cx="1341163" cy="6475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7" name="Picture 12"/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173995" y="4947719"/>
                <a:ext cx="1276457" cy="6475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6" name="아래쪽 화살표 25"/>
              <p:cNvSpPr/>
              <p:nvPr/>
            </p:nvSpPr>
            <p:spPr>
              <a:xfrm>
                <a:off x="7723989" y="4208620"/>
                <a:ext cx="142156" cy="184189"/>
              </a:xfrm>
              <a:prstGeom prst="downArrow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sz="1200"/>
              </a:p>
            </p:txBody>
          </p:sp>
          <p:sp>
            <p:nvSpPr>
              <p:cNvPr id="27" name="아래쪽 화살표 26"/>
              <p:cNvSpPr/>
              <p:nvPr/>
            </p:nvSpPr>
            <p:spPr>
              <a:xfrm>
                <a:off x="7746538" y="5580060"/>
                <a:ext cx="143136" cy="184188"/>
              </a:xfrm>
              <a:prstGeom prst="downArrow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ko-KR" altLang="en-US" sz="1200"/>
              </a:p>
            </p:txBody>
          </p:sp>
          <p:graphicFrame>
            <p:nvGraphicFramePr>
              <p:cNvPr id="28" name="Object 11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90518147"/>
                  </p:ext>
                </p:extLst>
              </p:nvPr>
            </p:nvGraphicFramePr>
            <p:xfrm>
              <a:off x="7680852" y="4426830"/>
              <a:ext cx="220586" cy="29446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82196" name="수식" r:id="rId13" imgW="114102" imgH="126780" progId="Equation.3">
                      <p:embed/>
                    </p:oleObj>
                  </mc:Choice>
                  <mc:Fallback>
                    <p:oleObj name="수식" r:id="rId13" imgW="114102" imgH="126780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7680852" y="4426830"/>
                            <a:ext cx="220586" cy="294467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9" name="Object 12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42531783"/>
                  </p:ext>
                </p:extLst>
              </p:nvPr>
            </p:nvGraphicFramePr>
            <p:xfrm>
              <a:off x="7728891" y="5838159"/>
              <a:ext cx="220586" cy="29446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82197" name="수식" r:id="rId15" imgW="114102" imgH="126780" progId="Equation.3">
                      <p:embed/>
                    </p:oleObj>
                  </mc:Choice>
                  <mc:Fallback>
                    <p:oleObj name="수식" r:id="rId15" imgW="114102" imgH="126780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7728891" y="5838159"/>
                            <a:ext cx="220586" cy="294466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30" name="직사각형 29"/>
              <p:cNvSpPr/>
              <p:nvPr/>
            </p:nvSpPr>
            <p:spPr>
              <a:xfrm>
                <a:off x="7374973" y="4426830"/>
                <a:ext cx="291174" cy="294467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altLang="ko-KR" sz="1200" dirty="0" smtClean="0">
                    <a:solidFill>
                      <a:schemeClr val="bg1"/>
                    </a:solidFill>
                  </a:rPr>
                  <a:t>2</a:t>
                </a:r>
                <a:endParaRPr lang="ko-KR" altLang="en-US" sz="12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1" name="직사각형 30"/>
              <p:cNvSpPr/>
              <p:nvPr/>
            </p:nvSpPr>
            <p:spPr>
              <a:xfrm>
                <a:off x="7922026" y="4412752"/>
                <a:ext cx="291174" cy="294467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altLang="ko-KR" sz="1200" dirty="0" smtClean="0">
                    <a:solidFill>
                      <a:schemeClr val="bg1"/>
                    </a:solidFill>
                  </a:rPr>
                  <a:t>3</a:t>
                </a:r>
                <a:endParaRPr lang="ko-KR" altLang="en-US" sz="12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2" name="직사각형 31"/>
              <p:cNvSpPr/>
              <p:nvPr/>
            </p:nvSpPr>
            <p:spPr>
              <a:xfrm>
                <a:off x="7413208" y="5844024"/>
                <a:ext cx="291173" cy="294467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altLang="ko-KR" sz="1200" dirty="0" smtClean="0">
                    <a:solidFill>
                      <a:schemeClr val="bg1"/>
                    </a:solidFill>
                  </a:rPr>
                  <a:t>3</a:t>
                </a:r>
                <a:endParaRPr lang="ko-KR" altLang="en-US" sz="12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3" name="직사각형 32"/>
              <p:cNvSpPr/>
              <p:nvPr/>
            </p:nvSpPr>
            <p:spPr>
              <a:xfrm>
                <a:off x="7960261" y="5829946"/>
                <a:ext cx="291173" cy="294467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altLang="ko-KR" sz="1200" dirty="0" smtClean="0">
                    <a:solidFill>
                      <a:schemeClr val="bg1"/>
                    </a:solidFill>
                  </a:rPr>
                  <a:t>3</a:t>
                </a:r>
                <a:endParaRPr lang="ko-KR" altLang="en-US" sz="1200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8060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</a:t>
            </a:r>
            <a:r>
              <a:rPr lang="en-US" altLang="ko-KR" dirty="0" smtClean="0"/>
              <a:t>ot : 2</a:t>
            </a:r>
            <a:r>
              <a:rPr lang="ko-KR" altLang="en-US" dirty="0" smtClean="0"/>
              <a:t>차원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993392"/>
          </a:xfrm>
        </p:spPr>
        <p:txBody>
          <a:bodyPr>
            <a:normAutofit fontScale="92500" lnSpcReduction="10000"/>
          </a:bodyPr>
          <a:lstStyle/>
          <a:p>
            <a:pPr marL="457200" lvl="1" indent="0" fontAlgn="base">
              <a:buNone/>
            </a:pPr>
            <a:r>
              <a:rPr lang="en-US" altLang="ko-KR" dirty="0"/>
              <a:t>A = [[a1,b1],[c1,d1]] B = [[a2,b2],[c2,d2]] </a:t>
            </a:r>
            <a:r>
              <a:rPr lang="en-US" altLang="ko-KR" dirty="0" smtClean="0"/>
              <a:t>numpy.dot(A,B</a:t>
            </a:r>
            <a:r>
              <a:rPr lang="en-US" altLang="ko-KR" dirty="0"/>
              <a:t>) </a:t>
            </a:r>
          </a:p>
          <a:p>
            <a:pPr marL="457200" lvl="1" indent="0" fontAlgn="base">
              <a:buNone/>
            </a:pPr>
            <a:r>
              <a:rPr lang="en-US" altLang="ko-KR" dirty="0"/>
              <a:t>array([[a1*a2 + </a:t>
            </a:r>
            <a:r>
              <a:rPr lang="en-US" altLang="ko-KR" dirty="0" smtClean="0"/>
              <a:t>b1*c2</a:t>
            </a:r>
            <a:r>
              <a:rPr lang="en-US" altLang="ko-KR" dirty="0"/>
              <a:t>, </a:t>
            </a:r>
            <a:r>
              <a:rPr lang="en-US" altLang="ko-KR" dirty="0" smtClean="0"/>
              <a:t>a1*b2 </a:t>
            </a:r>
            <a:r>
              <a:rPr lang="en-US" altLang="ko-KR" dirty="0"/>
              <a:t>+ b1*d2], [c1*a2 + </a:t>
            </a:r>
            <a:r>
              <a:rPr lang="en-US" altLang="ko-KR" dirty="0" smtClean="0"/>
              <a:t>d1*c2</a:t>
            </a:r>
            <a:r>
              <a:rPr lang="en-US" altLang="ko-KR" dirty="0"/>
              <a:t>, </a:t>
            </a:r>
            <a:r>
              <a:rPr lang="en-US" altLang="ko-KR" dirty="0" smtClean="0"/>
              <a:t>c1*b2 </a:t>
            </a:r>
            <a:r>
              <a:rPr lang="en-US" altLang="ko-KR" dirty="0"/>
              <a:t>+ d1*d2</a:t>
            </a:r>
            <a:r>
              <a:rPr lang="en-US" altLang="ko-KR" dirty="0" smtClean="0"/>
              <a:t>])</a:t>
            </a:r>
          </a:p>
          <a:p>
            <a:pPr marL="457200" lvl="1" indent="0" fontAlgn="base">
              <a:buNone/>
            </a:pPr>
            <a:r>
              <a:rPr lang="en-US" altLang="ko-KR" dirty="0" smtClean="0">
                <a:sym typeface="Wingdings" panose="05000000000000000000" pitchFamily="2" charset="2"/>
              </a:rPr>
              <a:t> [[1*4+ 0*2, 1*1+0*2],[0*4+1*2, 0*1+1*2]]</a:t>
            </a:r>
            <a:endParaRPr lang="en-US" altLang="ko-KR" dirty="0"/>
          </a:p>
        </p:txBody>
      </p:sp>
      <p:grpSp>
        <p:nvGrpSpPr>
          <p:cNvPr id="6" name="그룹 5"/>
          <p:cNvGrpSpPr/>
          <p:nvPr/>
        </p:nvGrpSpPr>
        <p:grpSpPr>
          <a:xfrm>
            <a:off x="1148071" y="4581128"/>
            <a:ext cx="1296144" cy="1296005"/>
            <a:chOff x="1763688" y="4221088"/>
            <a:chExt cx="1925214" cy="1897221"/>
          </a:xfrm>
        </p:grpSpPr>
        <p:sp>
          <p:nvSpPr>
            <p:cNvPr id="5" name="직사각형 4"/>
            <p:cNvSpPr/>
            <p:nvPr/>
          </p:nvSpPr>
          <p:spPr>
            <a:xfrm>
              <a:off x="1763688" y="4221088"/>
              <a:ext cx="914400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2774502" y="4221088"/>
              <a:ext cx="914400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0</a:t>
              </a:r>
              <a:endParaRPr lang="ko-KR" altLang="en-US" dirty="0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1763688" y="5203909"/>
              <a:ext cx="914400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0</a:t>
              </a:r>
              <a:endParaRPr lang="ko-KR" altLang="en-US" dirty="0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2774502" y="5203909"/>
              <a:ext cx="914400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3059832" y="4581128"/>
            <a:ext cx="1296144" cy="1296005"/>
            <a:chOff x="1763688" y="4221088"/>
            <a:chExt cx="1925214" cy="1897221"/>
          </a:xfrm>
          <a:solidFill>
            <a:schemeClr val="bg2">
              <a:lumMod val="75000"/>
            </a:schemeClr>
          </a:solidFill>
        </p:grpSpPr>
        <p:sp>
          <p:nvSpPr>
            <p:cNvPr id="17" name="직사각형 16"/>
            <p:cNvSpPr/>
            <p:nvPr/>
          </p:nvSpPr>
          <p:spPr>
            <a:xfrm>
              <a:off x="1763688" y="4221088"/>
              <a:ext cx="9144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4</a:t>
              </a:r>
              <a:endParaRPr lang="ko-KR" altLang="en-US" dirty="0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2774502" y="4221088"/>
              <a:ext cx="9144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1763688" y="5203909"/>
              <a:ext cx="9144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2</a:t>
              </a:r>
              <a:endParaRPr lang="ko-KR" altLang="en-US" dirty="0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2774502" y="5203909"/>
              <a:ext cx="9144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2</a:t>
              </a:r>
              <a:endParaRPr lang="ko-KR" altLang="en-US" dirty="0"/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5652120" y="3480700"/>
            <a:ext cx="2880320" cy="2588311"/>
            <a:chOff x="5197505" y="3140968"/>
            <a:chExt cx="3334935" cy="3312368"/>
          </a:xfrm>
        </p:grpSpPr>
        <p:grpSp>
          <p:nvGrpSpPr>
            <p:cNvPr id="22" name="그룹 21"/>
            <p:cNvGrpSpPr/>
            <p:nvPr/>
          </p:nvGrpSpPr>
          <p:grpSpPr>
            <a:xfrm>
              <a:off x="5292080" y="5157331"/>
              <a:ext cx="1296144" cy="1296005"/>
              <a:chOff x="1763688" y="4221088"/>
              <a:chExt cx="1925214" cy="1897221"/>
            </a:xfrm>
          </p:grpSpPr>
          <p:sp>
            <p:nvSpPr>
              <p:cNvPr id="23" name="직사각형 22"/>
              <p:cNvSpPr/>
              <p:nvPr/>
            </p:nvSpPr>
            <p:spPr>
              <a:xfrm>
                <a:off x="1763688" y="4221088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/>
                  <a:t>1</a:t>
                </a:r>
                <a:endParaRPr lang="ko-KR" altLang="en-US" dirty="0"/>
              </a:p>
            </p:txBody>
          </p:sp>
          <p:sp>
            <p:nvSpPr>
              <p:cNvPr id="24" name="직사각형 23"/>
              <p:cNvSpPr/>
              <p:nvPr/>
            </p:nvSpPr>
            <p:spPr>
              <a:xfrm>
                <a:off x="2774502" y="4221088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/>
                  <a:t>0</a:t>
                </a:r>
                <a:endParaRPr lang="ko-KR" altLang="en-US" dirty="0"/>
              </a:p>
            </p:txBody>
          </p:sp>
          <p:sp>
            <p:nvSpPr>
              <p:cNvPr id="25" name="직사각형 24"/>
              <p:cNvSpPr/>
              <p:nvPr/>
            </p:nvSpPr>
            <p:spPr>
              <a:xfrm>
                <a:off x="1763688" y="5203909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/>
                  <a:t>0</a:t>
                </a:r>
                <a:endParaRPr lang="ko-KR" altLang="en-US" dirty="0"/>
              </a:p>
            </p:txBody>
          </p:sp>
          <p:sp>
            <p:nvSpPr>
              <p:cNvPr id="26" name="직사각형 25"/>
              <p:cNvSpPr/>
              <p:nvPr/>
            </p:nvSpPr>
            <p:spPr>
              <a:xfrm>
                <a:off x="2774502" y="5203909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/>
                  <a:t>1</a:t>
                </a:r>
                <a:endParaRPr lang="ko-KR" altLang="en-US" dirty="0"/>
              </a:p>
            </p:txBody>
          </p:sp>
        </p:grpSp>
        <p:grpSp>
          <p:nvGrpSpPr>
            <p:cNvPr id="27" name="그룹 26"/>
            <p:cNvGrpSpPr/>
            <p:nvPr/>
          </p:nvGrpSpPr>
          <p:grpSpPr>
            <a:xfrm>
              <a:off x="7236296" y="3212976"/>
              <a:ext cx="1296144" cy="1296005"/>
              <a:chOff x="1763688" y="4221088"/>
              <a:chExt cx="1925214" cy="1897221"/>
            </a:xfrm>
            <a:solidFill>
              <a:schemeClr val="bg2">
                <a:lumMod val="75000"/>
              </a:schemeClr>
            </a:solidFill>
          </p:grpSpPr>
          <p:sp>
            <p:nvSpPr>
              <p:cNvPr id="28" name="직사각형 27"/>
              <p:cNvSpPr/>
              <p:nvPr/>
            </p:nvSpPr>
            <p:spPr>
              <a:xfrm>
                <a:off x="1763688" y="4221088"/>
                <a:ext cx="914400" cy="914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/>
                  <a:t>4</a:t>
                </a:r>
                <a:endParaRPr lang="ko-KR" altLang="en-US" dirty="0"/>
              </a:p>
            </p:txBody>
          </p:sp>
          <p:sp>
            <p:nvSpPr>
              <p:cNvPr id="29" name="직사각형 28"/>
              <p:cNvSpPr/>
              <p:nvPr/>
            </p:nvSpPr>
            <p:spPr>
              <a:xfrm>
                <a:off x="2774502" y="4221088"/>
                <a:ext cx="914400" cy="914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/>
                  <a:t>1</a:t>
                </a:r>
                <a:endParaRPr lang="ko-KR" altLang="en-US" dirty="0"/>
              </a:p>
            </p:txBody>
          </p:sp>
          <p:sp>
            <p:nvSpPr>
              <p:cNvPr id="30" name="직사각형 29"/>
              <p:cNvSpPr/>
              <p:nvPr/>
            </p:nvSpPr>
            <p:spPr>
              <a:xfrm>
                <a:off x="1763688" y="5203909"/>
                <a:ext cx="914400" cy="914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/>
                  <a:t>2</a:t>
                </a:r>
                <a:endParaRPr lang="ko-KR" altLang="en-US" dirty="0"/>
              </a:p>
            </p:txBody>
          </p:sp>
          <p:sp>
            <p:nvSpPr>
              <p:cNvPr id="31" name="직사각형 30"/>
              <p:cNvSpPr/>
              <p:nvPr/>
            </p:nvSpPr>
            <p:spPr>
              <a:xfrm>
                <a:off x="2774502" y="5203909"/>
                <a:ext cx="914400" cy="914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/>
                  <a:t>2</a:t>
                </a:r>
                <a:endParaRPr lang="ko-KR" altLang="en-US" dirty="0"/>
              </a:p>
            </p:txBody>
          </p:sp>
        </p:grpSp>
        <p:grpSp>
          <p:nvGrpSpPr>
            <p:cNvPr id="32" name="그룹 31"/>
            <p:cNvGrpSpPr/>
            <p:nvPr/>
          </p:nvGrpSpPr>
          <p:grpSpPr>
            <a:xfrm>
              <a:off x="7236296" y="5085323"/>
              <a:ext cx="1296144" cy="1296005"/>
              <a:chOff x="1763688" y="4221088"/>
              <a:chExt cx="1925214" cy="1897221"/>
            </a:xfrm>
            <a:solidFill>
              <a:srgbClr val="7030A0"/>
            </a:solidFill>
          </p:grpSpPr>
          <p:sp>
            <p:nvSpPr>
              <p:cNvPr id="33" name="직사각형 32"/>
              <p:cNvSpPr/>
              <p:nvPr/>
            </p:nvSpPr>
            <p:spPr>
              <a:xfrm>
                <a:off x="1763688" y="4221088"/>
                <a:ext cx="914400" cy="914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/>
                  <a:t>4</a:t>
                </a:r>
                <a:endParaRPr lang="ko-KR" altLang="en-US" dirty="0"/>
              </a:p>
            </p:txBody>
          </p:sp>
          <p:sp>
            <p:nvSpPr>
              <p:cNvPr id="34" name="직사각형 33"/>
              <p:cNvSpPr/>
              <p:nvPr/>
            </p:nvSpPr>
            <p:spPr>
              <a:xfrm>
                <a:off x="2774502" y="4221088"/>
                <a:ext cx="914400" cy="914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/>
                  <a:t>1</a:t>
                </a:r>
                <a:endParaRPr lang="ko-KR" altLang="en-US" dirty="0"/>
              </a:p>
            </p:txBody>
          </p:sp>
          <p:sp>
            <p:nvSpPr>
              <p:cNvPr id="35" name="직사각형 34"/>
              <p:cNvSpPr/>
              <p:nvPr/>
            </p:nvSpPr>
            <p:spPr>
              <a:xfrm>
                <a:off x="1763688" y="5203909"/>
                <a:ext cx="914400" cy="914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/>
                  <a:t>2</a:t>
                </a:r>
                <a:endParaRPr lang="ko-KR" altLang="en-US" dirty="0"/>
              </a:p>
            </p:txBody>
          </p:sp>
          <p:sp>
            <p:nvSpPr>
              <p:cNvPr id="36" name="직사각형 35"/>
              <p:cNvSpPr/>
              <p:nvPr/>
            </p:nvSpPr>
            <p:spPr>
              <a:xfrm>
                <a:off x="2774502" y="5203909"/>
                <a:ext cx="914400" cy="914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/>
                  <a:t>2</a:t>
                </a:r>
                <a:endParaRPr lang="ko-KR" altLang="en-US" dirty="0"/>
              </a:p>
            </p:txBody>
          </p:sp>
        </p:grpSp>
        <p:sp>
          <p:nvSpPr>
            <p:cNvPr id="9" name="직사각형 8"/>
            <p:cNvSpPr/>
            <p:nvPr/>
          </p:nvSpPr>
          <p:spPr>
            <a:xfrm>
              <a:off x="5197505" y="5114911"/>
              <a:ext cx="1420383" cy="648072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7164288" y="3140968"/>
              <a:ext cx="752535" cy="1440160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아래쪽 화살표 9"/>
            <p:cNvSpPr/>
            <p:nvPr/>
          </p:nvSpPr>
          <p:spPr>
            <a:xfrm>
              <a:off x="7346795" y="4604567"/>
              <a:ext cx="484632" cy="408609"/>
            </a:xfrm>
            <a:prstGeom prst="downArrow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아래쪽 화살표 39"/>
            <p:cNvSpPr/>
            <p:nvPr/>
          </p:nvSpPr>
          <p:spPr>
            <a:xfrm rot="16040858">
              <a:off x="6706674" y="5219906"/>
              <a:ext cx="484632" cy="408609"/>
            </a:xfrm>
            <a:prstGeom prst="downArrow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4644008" y="5043753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=</a:t>
            </a:r>
            <a:endParaRPr lang="ko-KR" alt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2627784" y="5043753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6969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</a:t>
            </a:r>
            <a:r>
              <a:rPr lang="en-US" altLang="ko-KR" dirty="0" smtClean="0"/>
              <a:t>ot vs inner </a:t>
            </a:r>
            <a:r>
              <a:rPr lang="ko-KR" altLang="en-US" dirty="0" smtClean="0"/>
              <a:t>차이점</a:t>
            </a:r>
            <a:r>
              <a:rPr lang="en-US" altLang="ko-KR" dirty="0" smtClean="0"/>
              <a:t>(2</a:t>
            </a:r>
            <a:r>
              <a:rPr lang="ko-KR" altLang="en-US" dirty="0" smtClean="0"/>
              <a:t>차원이상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99339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Dot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inner </a:t>
            </a:r>
            <a:r>
              <a:rPr lang="ko-KR" altLang="en-US" dirty="0" smtClean="0"/>
              <a:t>함수는 계산시 축 기준이 차이가 있어 실제 계산된 값이 다름</a:t>
            </a:r>
            <a:endParaRPr lang="en-US" altLang="ko-KR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6883585"/>
              </p:ext>
            </p:extLst>
          </p:nvPr>
        </p:nvGraphicFramePr>
        <p:xfrm>
          <a:off x="611560" y="3140968"/>
          <a:ext cx="4104456" cy="3270872"/>
        </p:xfrm>
        <a:graphic>
          <a:graphicData uri="http://schemas.openxmlformats.org/drawingml/2006/table">
            <a:tbl>
              <a:tblPr/>
              <a:tblGrid>
                <a:gridCol w="2052228"/>
                <a:gridCol w="2052228"/>
              </a:tblGrid>
              <a:tr h="55654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dot</a:t>
                      </a:r>
                      <a:endParaRPr lang="en-US" sz="1400" b="1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8764" marR="30023" marT="3753" marB="37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inner</a:t>
                      </a:r>
                      <a:endParaRPr lang="en-US" sz="1400" b="1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8764" marR="30023" marT="3753" marB="37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678583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행과 열로 계산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8764" marR="30023" marT="3753" marB="37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행과 행으로 계산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8764" marR="30023" marT="3753" marB="37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678583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 err="1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행벡터와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200" dirty="0" err="1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열벡터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간의 원소를 </a:t>
                      </a:r>
                      <a:r>
                        <a:rPr lang="ko-KR" altLang="en-US" sz="1200" dirty="0" err="1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곱한후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덧셈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8764" marR="30023" marT="3753" marB="37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 err="1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행벡터와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200" dirty="0" err="1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행벡터간의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원소를 </a:t>
                      </a:r>
                      <a:r>
                        <a:rPr lang="ko-KR" altLang="en-US" sz="1200" dirty="0" err="1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곱한후에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덧셈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8764" marR="30023" marT="3753" marB="37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67858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N*M 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과 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M*N 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즉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  </a:t>
                      </a:r>
                      <a:r>
                        <a:rPr lang="ko-KR" altLang="en-US" sz="1200" dirty="0" err="1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첫번째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열과 </a:t>
                      </a:r>
                      <a:r>
                        <a:rPr lang="ko-KR" altLang="en-US" sz="1200" dirty="0" err="1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두번째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행이 동일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8764" marR="30023" marT="3753" marB="37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N*M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과 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N*M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에 마지만 차원이 같은 경우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8764" marR="30023" marT="3753" marB="37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67858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N*M . M*N 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은 결과가 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N*N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8764" marR="30023" marT="3753" marB="37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N*M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과 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N*M 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은 결과가 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N*N</a:t>
                      </a:r>
                    </a:p>
                  </a:txBody>
                  <a:tcPr marL="18764" marR="30023" marT="3753" marB="37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235</a:t>
            </a:fld>
            <a:endParaRPr lang="ko-KR" altLang="en-US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3645024"/>
            <a:ext cx="3240360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69367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행렬식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304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행렬식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det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561344"/>
          </a:xfrm>
        </p:spPr>
        <p:txBody>
          <a:bodyPr>
            <a:normAutofit fontScale="92500"/>
          </a:bodyPr>
          <a:lstStyle/>
          <a:p>
            <a:pPr marL="457200" lvl="1" indent="0" fontAlgn="base">
              <a:buNone/>
            </a:pPr>
            <a:r>
              <a:rPr lang="ko-KR" altLang="en-US" dirty="0"/>
              <a:t>정방행렬에 하나의 수를 대응시킴으로써</a:t>
            </a:r>
            <a:r>
              <a:rPr lang="en-US" altLang="ko-KR" dirty="0"/>
              <a:t>,</a:t>
            </a:r>
          </a:p>
          <a:p>
            <a:pPr marL="457200" lvl="1" indent="0" fontAlgn="base">
              <a:buNone/>
            </a:pPr>
            <a:r>
              <a:rPr lang="en-US" altLang="ko-KR" dirty="0"/>
              <a:t>     - </a:t>
            </a:r>
            <a:r>
              <a:rPr lang="ko-KR" altLang="en-US" dirty="0"/>
              <a:t>연립방정식의 해를 구하거나</a:t>
            </a:r>
            <a:r>
              <a:rPr lang="en-US" altLang="ko-KR" dirty="0"/>
              <a:t>,</a:t>
            </a:r>
          </a:p>
          <a:p>
            <a:pPr marL="457200" lvl="1" indent="0" fontAlgn="base">
              <a:buNone/>
            </a:pPr>
            <a:r>
              <a:rPr lang="en-US" altLang="ko-KR" dirty="0"/>
              <a:t>     - </a:t>
            </a:r>
            <a:r>
              <a:rPr lang="ko-KR" altLang="en-US" dirty="0"/>
              <a:t>연립방정식 해의 존재성을 살피려고 할 때 쓰여짐</a:t>
            </a:r>
          </a:p>
          <a:p>
            <a:pPr marL="457200" lvl="1" indent="0" fontAlgn="base"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237</a:t>
            </a:fld>
            <a:endParaRPr lang="ko-KR" altLang="en-US"/>
          </a:p>
        </p:txBody>
      </p:sp>
      <p:pic>
        <p:nvPicPr>
          <p:cNvPr id="5" name="Picture 2" descr="http://ktword.co.kr/img_data/4650_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148" y="3068960"/>
            <a:ext cx="2752725" cy="981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637363" y="5013176"/>
            <a:ext cx="6480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3 1</a:t>
            </a:r>
          </a:p>
          <a:p>
            <a:r>
              <a:rPr lang="en-US" altLang="ko-KR" dirty="0" smtClean="0"/>
              <a:t>2 2</a:t>
            </a:r>
            <a:endParaRPr lang="ko-KR" altLang="en-US" dirty="0"/>
          </a:p>
        </p:txBody>
      </p:sp>
      <p:sp>
        <p:nvSpPr>
          <p:cNvPr id="7" name="왼쪽 대괄호 6"/>
          <p:cNvSpPr/>
          <p:nvPr/>
        </p:nvSpPr>
        <p:spPr>
          <a:xfrm>
            <a:off x="1421339" y="5013176"/>
            <a:ext cx="73152" cy="646331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오른쪽 대괄호 7"/>
          <p:cNvSpPr/>
          <p:nvPr/>
        </p:nvSpPr>
        <p:spPr>
          <a:xfrm>
            <a:off x="2285435" y="5013176"/>
            <a:ext cx="73152" cy="646331"/>
          </a:xfrm>
          <a:prstGeom prst="righ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789687" y="5151675"/>
            <a:ext cx="545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det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501459" y="517503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= 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962078" y="5151675"/>
            <a:ext cx="1394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3*2 – 1*2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634386" y="5675995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= 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072287" y="5675995"/>
            <a:ext cx="852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4</a:t>
            </a:r>
            <a:endParaRPr lang="ko-KR" altLang="en-US" dirty="0"/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3559498"/>
            <a:ext cx="2790825" cy="19615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29544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행렬식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det</a:t>
            </a:r>
            <a:r>
              <a:rPr lang="en-US" altLang="ko-KR" dirty="0" smtClean="0"/>
              <a:t>) : 3</a:t>
            </a:r>
            <a:r>
              <a:rPr lang="ko-KR" altLang="en-US" dirty="0" smtClean="0"/>
              <a:t>차원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62524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행렬식을 계산시 앞에 두 열을 뒤에 복사 후 계산</a:t>
            </a:r>
            <a:endParaRPr lang="en-US" altLang="ko-KR" dirty="0" smtClean="0"/>
          </a:p>
          <a:p>
            <a:pPr marL="457200" lvl="1" indent="0" fontAlgn="base"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238</a:t>
            </a:fld>
            <a:endParaRPr lang="ko-KR" altLang="en-US"/>
          </a:p>
        </p:txBody>
      </p:sp>
      <p:pic>
        <p:nvPicPr>
          <p:cNvPr id="9" name="Picture 5" descr="http://cfile25.uf.tistory.com/image/113B043B4F88582B382E0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4711360"/>
            <a:ext cx="3717547" cy="1819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7" descr="http://ktword.co.kr/img_data/4650_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838" y="2111035"/>
            <a:ext cx="3743130" cy="2254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3068960"/>
            <a:ext cx="3514725" cy="2880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53067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minor determinant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1974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 </a:t>
            </a:r>
            <a:r>
              <a:rPr lang="en-US" altLang="ko-KR" dirty="0" err="1" smtClean="0"/>
              <a:t>ndarray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4038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소행렬식</a:t>
            </a:r>
            <a:r>
              <a:rPr lang="ko-KR" altLang="en-US" dirty="0" smtClean="0"/>
              <a:t> </a:t>
            </a:r>
            <a:r>
              <a:rPr lang="en-US" altLang="ko-KR" dirty="0" smtClean="0"/>
              <a:t>2</a:t>
            </a:r>
            <a:r>
              <a:rPr lang="ko-KR" altLang="en-US" dirty="0" smtClean="0"/>
              <a:t>차원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62524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i</a:t>
            </a:r>
            <a:r>
              <a:rPr lang="ko-KR" altLang="en-US" dirty="0" smtClean="0"/>
              <a:t>번째 </a:t>
            </a:r>
            <a:r>
              <a:rPr lang="ko-KR" altLang="en-US" dirty="0"/>
              <a:t>행</a:t>
            </a:r>
            <a:r>
              <a:rPr lang="en-US" altLang="ko-KR" dirty="0"/>
              <a:t>,j</a:t>
            </a:r>
            <a:r>
              <a:rPr lang="ko-KR" altLang="en-US" dirty="0"/>
              <a:t>번째 열을 제거한 부분행렬의 행렬식 </a:t>
            </a:r>
            <a:r>
              <a:rPr lang="en-US" altLang="ko-KR" dirty="0"/>
              <a:t>: </a:t>
            </a:r>
            <a:r>
              <a:rPr lang="en-US" altLang="ko-KR" dirty="0" err="1"/>
              <a:t>Mij</a:t>
            </a:r>
            <a:r>
              <a:rPr lang="en-US" altLang="ko-KR" dirty="0"/>
              <a:t>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60988" y="4005064"/>
            <a:ext cx="11907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/>
              <a:t>2 1</a:t>
            </a:r>
            <a:endParaRPr lang="en-US" altLang="ko-KR" sz="1400" dirty="0"/>
          </a:p>
          <a:p>
            <a:pPr algn="ctr"/>
            <a:r>
              <a:rPr lang="en-US" altLang="ko-KR" sz="1400" dirty="0" smtClean="0"/>
              <a:t>1 2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631231" y="4124222"/>
            <a:ext cx="5760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M11</a:t>
            </a:r>
            <a:endParaRPr lang="ko-KR" altLang="en-US" sz="1100" dirty="0"/>
          </a:p>
        </p:txBody>
      </p:sp>
      <p:sp>
        <p:nvSpPr>
          <p:cNvPr id="15" name="TextBox 14"/>
          <p:cNvSpPr txBox="1"/>
          <p:nvPr/>
        </p:nvSpPr>
        <p:spPr>
          <a:xfrm>
            <a:off x="5801408" y="4118542"/>
            <a:ext cx="570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2</a:t>
            </a:r>
            <a:endParaRPr lang="ko-KR" altLang="en-US" sz="1100" dirty="0"/>
          </a:p>
        </p:txBody>
      </p:sp>
      <p:sp>
        <p:nvSpPr>
          <p:cNvPr id="18" name="TextBox 17"/>
          <p:cNvSpPr txBox="1"/>
          <p:nvPr/>
        </p:nvSpPr>
        <p:spPr>
          <a:xfrm>
            <a:off x="2631231" y="4665767"/>
            <a:ext cx="5760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M12</a:t>
            </a:r>
            <a:endParaRPr lang="ko-KR" altLang="en-US" sz="1100" dirty="0"/>
          </a:p>
        </p:txBody>
      </p:sp>
      <p:sp>
        <p:nvSpPr>
          <p:cNvPr id="19" name="TextBox 18"/>
          <p:cNvSpPr txBox="1"/>
          <p:nvPr/>
        </p:nvSpPr>
        <p:spPr>
          <a:xfrm>
            <a:off x="2631231" y="5238233"/>
            <a:ext cx="5760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M21</a:t>
            </a:r>
            <a:endParaRPr lang="ko-KR" altLang="en-US" sz="1100" dirty="0"/>
          </a:p>
        </p:txBody>
      </p:sp>
      <p:sp>
        <p:nvSpPr>
          <p:cNvPr id="22" name="TextBox 21"/>
          <p:cNvSpPr txBox="1"/>
          <p:nvPr/>
        </p:nvSpPr>
        <p:spPr>
          <a:xfrm>
            <a:off x="5801408" y="4683750"/>
            <a:ext cx="570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-1</a:t>
            </a:r>
            <a:endParaRPr lang="ko-KR" altLang="en-US" sz="1100" dirty="0"/>
          </a:p>
        </p:txBody>
      </p:sp>
      <p:sp>
        <p:nvSpPr>
          <p:cNvPr id="25" name="TextBox 24"/>
          <p:cNvSpPr txBox="1"/>
          <p:nvPr/>
        </p:nvSpPr>
        <p:spPr>
          <a:xfrm>
            <a:off x="5801408" y="5238233"/>
            <a:ext cx="570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 -1</a:t>
            </a:r>
            <a:endParaRPr lang="ko-KR" altLang="en-US" sz="1100" dirty="0"/>
          </a:p>
        </p:txBody>
      </p:sp>
      <p:grpSp>
        <p:nvGrpSpPr>
          <p:cNvPr id="27" name="그룹 26"/>
          <p:cNvGrpSpPr/>
          <p:nvPr/>
        </p:nvGrpSpPr>
        <p:grpSpPr>
          <a:xfrm>
            <a:off x="3131840" y="4054801"/>
            <a:ext cx="1190732" cy="310303"/>
            <a:chOff x="2844629" y="4054801"/>
            <a:chExt cx="1190732" cy="310303"/>
          </a:xfrm>
        </p:grpSpPr>
        <p:sp>
          <p:nvSpPr>
            <p:cNvPr id="6" name="TextBox 5"/>
            <p:cNvSpPr txBox="1"/>
            <p:nvPr/>
          </p:nvSpPr>
          <p:spPr>
            <a:xfrm>
              <a:off x="2844629" y="4103494"/>
              <a:ext cx="119073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 smtClean="0"/>
                <a:t>2</a:t>
              </a:r>
              <a:endParaRPr lang="ko-KR" altLang="en-US" sz="1100" dirty="0"/>
            </a:p>
          </p:txBody>
        </p:sp>
        <p:cxnSp>
          <p:nvCxnSpPr>
            <p:cNvPr id="26" name="직선 연결선 25"/>
            <p:cNvCxnSpPr/>
            <p:nvPr/>
          </p:nvCxnSpPr>
          <p:spPr>
            <a:xfrm>
              <a:off x="3275856" y="4054801"/>
              <a:ext cx="0" cy="26729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/>
            <p:cNvCxnSpPr/>
            <p:nvPr/>
          </p:nvCxnSpPr>
          <p:spPr>
            <a:xfrm>
              <a:off x="3635896" y="4054801"/>
              <a:ext cx="0" cy="26729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그룹 35"/>
          <p:cNvGrpSpPr/>
          <p:nvPr/>
        </p:nvGrpSpPr>
        <p:grpSpPr>
          <a:xfrm>
            <a:off x="3131840" y="4618154"/>
            <a:ext cx="1190732" cy="323014"/>
            <a:chOff x="2902716" y="4753137"/>
            <a:chExt cx="1190732" cy="323014"/>
          </a:xfrm>
        </p:grpSpPr>
        <p:sp>
          <p:nvSpPr>
            <p:cNvPr id="20" name="TextBox 19"/>
            <p:cNvSpPr txBox="1"/>
            <p:nvPr/>
          </p:nvSpPr>
          <p:spPr>
            <a:xfrm>
              <a:off x="2902716" y="4814541"/>
              <a:ext cx="119073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 smtClean="0"/>
                <a:t>1 </a:t>
              </a:r>
              <a:endParaRPr lang="ko-KR" altLang="en-US" sz="1100" dirty="0"/>
            </a:p>
          </p:txBody>
        </p:sp>
        <p:cxnSp>
          <p:nvCxnSpPr>
            <p:cNvPr id="32" name="직선 연결선 31"/>
            <p:cNvCxnSpPr/>
            <p:nvPr/>
          </p:nvCxnSpPr>
          <p:spPr>
            <a:xfrm>
              <a:off x="3294518" y="4753137"/>
              <a:ext cx="0" cy="26729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>
              <a:off x="3654558" y="4753137"/>
              <a:ext cx="0" cy="26729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그룹 36"/>
          <p:cNvGrpSpPr/>
          <p:nvPr/>
        </p:nvGrpSpPr>
        <p:grpSpPr>
          <a:xfrm>
            <a:off x="3131840" y="5236704"/>
            <a:ext cx="1190732" cy="280528"/>
            <a:chOff x="2843808" y="5515703"/>
            <a:chExt cx="1190732" cy="280528"/>
          </a:xfrm>
        </p:grpSpPr>
        <p:sp>
          <p:nvSpPr>
            <p:cNvPr id="23" name="TextBox 22"/>
            <p:cNvSpPr txBox="1"/>
            <p:nvPr/>
          </p:nvSpPr>
          <p:spPr>
            <a:xfrm>
              <a:off x="2843808" y="5534621"/>
              <a:ext cx="119073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 smtClean="0"/>
                <a:t>1</a:t>
              </a:r>
              <a:endParaRPr lang="ko-KR" altLang="en-US" sz="1100" dirty="0"/>
            </a:p>
          </p:txBody>
        </p:sp>
        <p:cxnSp>
          <p:nvCxnSpPr>
            <p:cNvPr id="34" name="직선 연결선 33"/>
            <p:cNvCxnSpPr/>
            <p:nvPr/>
          </p:nvCxnSpPr>
          <p:spPr>
            <a:xfrm>
              <a:off x="3275856" y="5515703"/>
              <a:ext cx="0" cy="26729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>
              <a:off x="3635896" y="5515703"/>
              <a:ext cx="0" cy="26729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9" name="직선 연결선 38"/>
          <p:cNvCxnSpPr/>
          <p:nvPr/>
        </p:nvCxnSpPr>
        <p:spPr>
          <a:xfrm>
            <a:off x="1005004" y="3904279"/>
            <a:ext cx="0" cy="88567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/>
          <p:nvPr/>
        </p:nvCxnSpPr>
        <p:spPr>
          <a:xfrm>
            <a:off x="1835696" y="3904279"/>
            <a:ext cx="0" cy="88567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/>
          <p:cNvSpPr/>
          <p:nvPr/>
        </p:nvSpPr>
        <p:spPr>
          <a:xfrm>
            <a:off x="2555776" y="3904279"/>
            <a:ext cx="3888432" cy="23330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4" name="Picture 2" descr="http://www.ktword.co.kr/img_data/5037_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256" y="3360399"/>
            <a:ext cx="1143000" cy="400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TextBox 42"/>
          <p:cNvSpPr txBox="1"/>
          <p:nvPr/>
        </p:nvSpPr>
        <p:spPr>
          <a:xfrm>
            <a:off x="6770577" y="4005064"/>
            <a:ext cx="158417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부호 </a:t>
            </a:r>
            <a:r>
              <a:rPr lang="en-US" altLang="ko-KR" dirty="0" smtClean="0"/>
              <a:t>+</a:t>
            </a:r>
          </a:p>
          <a:p>
            <a:endParaRPr lang="en-US" altLang="ko-KR" dirty="0"/>
          </a:p>
          <a:p>
            <a:r>
              <a:rPr lang="ko-KR" altLang="en-US" dirty="0" smtClean="0"/>
              <a:t>부호 </a:t>
            </a:r>
            <a:r>
              <a:rPr lang="en-US" altLang="ko-KR" dirty="0" smtClean="0"/>
              <a:t>–</a:t>
            </a:r>
          </a:p>
          <a:p>
            <a:endParaRPr lang="en-US" altLang="ko-KR" dirty="0" smtClean="0"/>
          </a:p>
          <a:p>
            <a:r>
              <a:rPr lang="ko-KR" altLang="en-US" dirty="0"/>
              <a:t>부호 </a:t>
            </a:r>
            <a:r>
              <a:rPr lang="en-US" altLang="ko-KR" dirty="0"/>
              <a:t>–</a:t>
            </a:r>
          </a:p>
          <a:p>
            <a:endParaRPr lang="en-US" altLang="ko-KR" dirty="0"/>
          </a:p>
          <a:p>
            <a:r>
              <a:rPr lang="ko-KR" altLang="en-US" dirty="0" smtClean="0"/>
              <a:t>부호 </a:t>
            </a:r>
            <a:r>
              <a:rPr lang="en-US" altLang="ko-KR" dirty="0" smtClean="0"/>
              <a:t>+</a:t>
            </a:r>
            <a:endParaRPr lang="ko-KR" alt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2631231" y="5815949"/>
            <a:ext cx="5760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M22</a:t>
            </a:r>
            <a:endParaRPr lang="ko-KR" altLang="en-US" sz="1100" dirty="0"/>
          </a:p>
        </p:txBody>
      </p:sp>
      <p:sp>
        <p:nvSpPr>
          <p:cNvPr id="45" name="TextBox 44"/>
          <p:cNvSpPr txBox="1"/>
          <p:nvPr/>
        </p:nvSpPr>
        <p:spPr>
          <a:xfrm>
            <a:off x="5801408" y="5815949"/>
            <a:ext cx="570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 2</a:t>
            </a:r>
            <a:endParaRPr lang="ko-KR" altLang="en-US" sz="1100" dirty="0"/>
          </a:p>
        </p:txBody>
      </p:sp>
      <p:grpSp>
        <p:nvGrpSpPr>
          <p:cNvPr id="46" name="그룹 45"/>
          <p:cNvGrpSpPr/>
          <p:nvPr/>
        </p:nvGrpSpPr>
        <p:grpSpPr>
          <a:xfrm>
            <a:off x="3131840" y="5814420"/>
            <a:ext cx="1190732" cy="278876"/>
            <a:chOff x="2843808" y="5515703"/>
            <a:chExt cx="1190732" cy="278876"/>
          </a:xfrm>
        </p:grpSpPr>
        <p:sp>
          <p:nvSpPr>
            <p:cNvPr id="47" name="TextBox 46"/>
            <p:cNvSpPr txBox="1"/>
            <p:nvPr/>
          </p:nvSpPr>
          <p:spPr>
            <a:xfrm>
              <a:off x="2843808" y="5532969"/>
              <a:ext cx="119073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 smtClean="0"/>
                <a:t>2 </a:t>
              </a:r>
              <a:endParaRPr lang="ko-KR" altLang="en-US" sz="1100" dirty="0"/>
            </a:p>
          </p:txBody>
        </p:sp>
        <p:cxnSp>
          <p:nvCxnSpPr>
            <p:cNvPr id="48" name="직선 연결선 47"/>
            <p:cNvCxnSpPr/>
            <p:nvPr/>
          </p:nvCxnSpPr>
          <p:spPr>
            <a:xfrm>
              <a:off x="3275856" y="5515703"/>
              <a:ext cx="0" cy="26729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 48"/>
            <p:cNvCxnSpPr/>
            <p:nvPr/>
          </p:nvCxnSpPr>
          <p:spPr>
            <a:xfrm>
              <a:off x="3635896" y="5515703"/>
              <a:ext cx="0" cy="26729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2915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소행렬식</a:t>
            </a:r>
            <a:r>
              <a:rPr lang="en-US" altLang="ko-KR" dirty="0"/>
              <a:t> </a:t>
            </a:r>
            <a:r>
              <a:rPr lang="en-US" altLang="ko-KR" dirty="0" smtClean="0"/>
              <a:t>3</a:t>
            </a:r>
            <a:r>
              <a:rPr lang="ko-KR" altLang="en-US" dirty="0" smtClean="0"/>
              <a:t>차원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62524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i</a:t>
            </a:r>
            <a:r>
              <a:rPr lang="ko-KR" altLang="en-US" dirty="0" smtClean="0"/>
              <a:t>번째 </a:t>
            </a:r>
            <a:r>
              <a:rPr lang="ko-KR" altLang="en-US" dirty="0"/>
              <a:t>행</a:t>
            </a:r>
            <a:r>
              <a:rPr lang="en-US" altLang="ko-KR" dirty="0"/>
              <a:t>,j</a:t>
            </a:r>
            <a:r>
              <a:rPr lang="ko-KR" altLang="en-US" dirty="0"/>
              <a:t>번째 열을 제거한 부분행렬의 행렬식 </a:t>
            </a:r>
            <a:r>
              <a:rPr lang="en-US" altLang="ko-KR" dirty="0"/>
              <a:t>: </a:t>
            </a:r>
            <a:r>
              <a:rPr lang="en-US" altLang="ko-KR" dirty="0" err="1"/>
              <a:t>Mij</a:t>
            </a:r>
            <a:r>
              <a:rPr lang="en-US" altLang="ko-KR" dirty="0"/>
              <a:t> </a:t>
            </a:r>
          </a:p>
        </p:txBody>
      </p:sp>
      <p:pic>
        <p:nvPicPr>
          <p:cNvPr id="40962" name="Picture 2" descr="http://www.ktword.co.kr/img_data/5037_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442591"/>
            <a:ext cx="3114675" cy="914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860988" y="4005064"/>
            <a:ext cx="119073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/>
              <a:t>3 1 3 </a:t>
            </a:r>
          </a:p>
          <a:p>
            <a:pPr algn="ctr"/>
            <a:r>
              <a:rPr lang="en-US" altLang="ko-KR" sz="1400" dirty="0" smtClean="0"/>
              <a:t>2 2 3 </a:t>
            </a:r>
          </a:p>
          <a:p>
            <a:pPr algn="ctr"/>
            <a:r>
              <a:rPr lang="en-US" altLang="ko-KR" sz="1400" dirty="0" smtClean="0"/>
              <a:t>1 1 1 </a:t>
            </a:r>
            <a:endParaRPr lang="ko-KR" altLang="en-US" sz="1400" dirty="0"/>
          </a:p>
        </p:txBody>
      </p:sp>
      <p:sp>
        <p:nvSpPr>
          <p:cNvPr id="4" name="TextBox 3"/>
          <p:cNvSpPr txBox="1"/>
          <p:nvPr/>
        </p:nvSpPr>
        <p:spPr>
          <a:xfrm>
            <a:off x="2631231" y="4124222"/>
            <a:ext cx="5760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M11</a:t>
            </a:r>
            <a:endParaRPr lang="ko-KR" altLang="en-US" sz="1100" dirty="0"/>
          </a:p>
        </p:txBody>
      </p:sp>
      <p:sp>
        <p:nvSpPr>
          <p:cNvPr id="7" name="TextBox 6"/>
          <p:cNvSpPr txBox="1"/>
          <p:nvPr/>
        </p:nvSpPr>
        <p:spPr>
          <a:xfrm>
            <a:off x="4427984" y="4118543"/>
            <a:ext cx="9589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2*1 -3*1</a:t>
            </a:r>
            <a:endParaRPr lang="ko-KR" altLang="en-US" sz="1100" dirty="0"/>
          </a:p>
        </p:txBody>
      </p:sp>
      <p:sp>
        <p:nvSpPr>
          <p:cNvPr id="15" name="TextBox 14"/>
          <p:cNvSpPr txBox="1"/>
          <p:nvPr/>
        </p:nvSpPr>
        <p:spPr>
          <a:xfrm>
            <a:off x="5801408" y="4118542"/>
            <a:ext cx="570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-1</a:t>
            </a:r>
            <a:endParaRPr lang="ko-KR" altLang="en-US" sz="1100" dirty="0"/>
          </a:p>
        </p:txBody>
      </p:sp>
      <p:sp>
        <p:nvSpPr>
          <p:cNvPr id="18" name="TextBox 17"/>
          <p:cNvSpPr txBox="1"/>
          <p:nvPr/>
        </p:nvSpPr>
        <p:spPr>
          <a:xfrm>
            <a:off x="2631231" y="4665767"/>
            <a:ext cx="5760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M12</a:t>
            </a:r>
            <a:endParaRPr lang="ko-KR" altLang="en-US" sz="1100" dirty="0"/>
          </a:p>
        </p:txBody>
      </p:sp>
      <p:sp>
        <p:nvSpPr>
          <p:cNvPr id="19" name="TextBox 18"/>
          <p:cNvSpPr txBox="1"/>
          <p:nvPr/>
        </p:nvSpPr>
        <p:spPr>
          <a:xfrm>
            <a:off x="2631231" y="5238233"/>
            <a:ext cx="5760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M13</a:t>
            </a:r>
            <a:endParaRPr lang="ko-KR" altLang="en-US" sz="1100" dirty="0"/>
          </a:p>
        </p:txBody>
      </p:sp>
      <p:sp>
        <p:nvSpPr>
          <p:cNvPr id="21" name="TextBox 20"/>
          <p:cNvSpPr txBox="1"/>
          <p:nvPr/>
        </p:nvSpPr>
        <p:spPr>
          <a:xfrm>
            <a:off x="4427984" y="4683751"/>
            <a:ext cx="9589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2*1 -3*1</a:t>
            </a:r>
            <a:endParaRPr lang="ko-KR" altLang="en-US" sz="1100" dirty="0"/>
          </a:p>
        </p:txBody>
      </p:sp>
      <p:sp>
        <p:nvSpPr>
          <p:cNvPr id="22" name="TextBox 21"/>
          <p:cNvSpPr txBox="1"/>
          <p:nvPr/>
        </p:nvSpPr>
        <p:spPr>
          <a:xfrm>
            <a:off x="5801408" y="4683750"/>
            <a:ext cx="570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-1</a:t>
            </a:r>
            <a:endParaRPr lang="ko-KR" altLang="en-US" sz="1100" dirty="0"/>
          </a:p>
        </p:txBody>
      </p:sp>
      <p:sp>
        <p:nvSpPr>
          <p:cNvPr id="24" name="TextBox 23"/>
          <p:cNvSpPr txBox="1"/>
          <p:nvPr/>
        </p:nvSpPr>
        <p:spPr>
          <a:xfrm>
            <a:off x="4427984" y="5268848"/>
            <a:ext cx="9589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2*1 -2*1</a:t>
            </a:r>
            <a:endParaRPr lang="ko-KR" altLang="en-US" sz="1100" dirty="0"/>
          </a:p>
        </p:txBody>
      </p:sp>
      <p:sp>
        <p:nvSpPr>
          <p:cNvPr id="25" name="TextBox 24"/>
          <p:cNvSpPr txBox="1"/>
          <p:nvPr/>
        </p:nvSpPr>
        <p:spPr>
          <a:xfrm>
            <a:off x="5801408" y="5238233"/>
            <a:ext cx="570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 0</a:t>
            </a:r>
            <a:endParaRPr lang="ko-KR" altLang="en-US" sz="1100" dirty="0"/>
          </a:p>
        </p:txBody>
      </p:sp>
      <p:grpSp>
        <p:nvGrpSpPr>
          <p:cNvPr id="27" name="그룹 26"/>
          <p:cNvGrpSpPr/>
          <p:nvPr/>
        </p:nvGrpSpPr>
        <p:grpSpPr>
          <a:xfrm>
            <a:off x="3131840" y="4015920"/>
            <a:ext cx="1190732" cy="430887"/>
            <a:chOff x="2844629" y="4015920"/>
            <a:chExt cx="1190732" cy="430887"/>
          </a:xfrm>
        </p:grpSpPr>
        <p:sp>
          <p:nvSpPr>
            <p:cNvPr id="6" name="TextBox 5"/>
            <p:cNvSpPr txBox="1"/>
            <p:nvPr/>
          </p:nvSpPr>
          <p:spPr>
            <a:xfrm>
              <a:off x="2844629" y="4015920"/>
              <a:ext cx="119073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 smtClean="0"/>
                <a:t>2 3 </a:t>
              </a:r>
            </a:p>
            <a:p>
              <a:pPr algn="ctr"/>
              <a:r>
                <a:rPr lang="en-US" altLang="ko-KR" sz="1100" dirty="0" smtClean="0"/>
                <a:t>1 1 </a:t>
              </a:r>
              <a:endParaRPr lang="ko-KR" altLang="en-US" sz="1100" dirty="0"/>
            </a:p>
          </p:txBody>
        </p:sp>
        <p:cxnSp>
          <p:nvCxnSpPr>
            <p:cNvPr id="26" name="직선 연결선 25"/>
            <p:cNvCxnSpPr/>
            <p:nvPr/>
          </p:nvCxnSpPr>
          <p:spPr>
            <a:xfrm>
              <a:off x="3275856" y="4054801"/>
              <a:ext cx="0" cy="26729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/>
            <p:cNvCxnSpPr/>
            <p:nvPr/>
          </p:nvCxnSpPr>
          <p:spPr>
            <a:xfrm>
              <a:off x="3635896" y="4054801"/>
              <a:ext cx="0" cy="26729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그룹 35"/>
          <p:cNvGrpSpPr/>
          <p:nvPr/>
        </p:nvGrpSpPr>
        <p:grpSpPr>
          <a:xfrm>
            <a:off x="3131840" y="4581128"/>
            <a:ext cx="1190732" cy="430887"/>
            <a:chOff x="2902716" y="4716111"/>
            <a:chExt cx="1190732" cy="430887"/>
          </a:xfrm>
        </p:grpSpPr>
        <p:sp>
          <p:nvSpPr>
            <p:cNvPr id="20" name="TextBox 19"/>
            <p:cNvSpPr txBox="1"/>
            <p:nvPr/>
          </p:nvSpPr>
          <p:spPr>
            <a:xfrm>
              <a:off x="2902716" y="4716111"/>
              <a:ext cx="119073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 smtClean="0"/>
                <a:t>2 3 </a:t>
              </a:r>
            </a:p>
            <a:p>
              <a:pPr algn="ctr"/>
              <a:r>
                <a:rPr lang="en-US" altLang="ko-KR" sz="1100" dirty="0" smtClean="0"/>
                <a:t>1 1 </a:t>
              </a:r>
              <a:endParaRPr lang="ko-KR" altLang="en-US" sz="1100" dirty="0"/>
            </a:p>
          </p:txBody>
        </p:sp>
        <p:cxnSp>
          <p:nvCxnSpPr>
            <p:cNvPr id="32" name="직선 연결선 31"/>
            <p:cNvCxnSpPr/>
            <p:nvPr/>
          </p:nvCxnSpPr>
          <p:spPr>
            <a:xfrm>
              <a:off x="3294518" y="4753137"/>
              <a:ext cx="0" cy="26729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>
              <a:off x="3654558" y="4753137"/>
              <a:ext cx="0" cy="26729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그룹 36"/>
          <p:cNvGrpSpPr/>
          <p:nvPr/>
        </p:nvGrpSpPr>
        <p:grpSpPr>
          <a:xfrm>
            <a:off x="3131840" y="5166225"/>
            <a:ext cx="1190732" cy="430887"/>
            <a:chOff x="2843808" y="5445224"/>
            <a:chExt cx="1190732" cy="430887"/>
          </a:xfrm>
        </p:grpSpPr>
        <p:sp>
          <p:nvSpPr>
            <p:cNvPr id="23" name="TextBox 22"/>
            <p:cNvSpPr txBox="1"/>
            <p:nvPr/>
          </p:nvSpPr>
          <p:spPr>
            <a:xfrm>
              <a:off x="2843808" y="5445224"/>
              <a:ext cx="119073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 smtClean="0"/>
                <a:t>2 </a:t>
              </a:r>
              <a:r>
                <a:rPr lang="en-US" altLang="ko-KR" sz="1100" dirty="0"/>
                <a:t>2</a:t>
              </a:r>
              <a:r>
                <a:rPr lang="en-US" altLang="ko-KR" sz="1100" dirty="0" smtClean="0"/>
                <a:t> </a:t>
              </a:r>
            </a:p>
            <a:p>
              <a:pPr algn="ctr"/>
              <a:r>
                <a:rPr lang="en-US" altLang="ko-KR" sz="1100" dirty="0" smtClean="0"/>
                <a:t>1 1 </a:t>
              </a:r>
              <a:endParaRPr lang="ko-KR" altLang="en-US" sz="1100" dirty="0"/>
            </a:p>
          </p:txBody>
        </p:sp>
        <p:cxnSp>
          <p:nvCxnSpPr>
            <p:cNvPr id="34" name="직선 연결선 33"/>
            <p:cNvCxnSpPr/>
            <p:nvPr/>
          </p:nvCxnSpPr>
          <p:spPr>
            <a:xfrm>
              <a:off x="3275856" y="5515703"/>
              <a:ext cx="0" cy="26729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>
              <a:off x="3635896" y="5515703"/>
              <a:ext cx="0" cy="26729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9" name="직선 연결선 38"/>
          <p:cNvCxnSpPr/>
          <p:nvPr/>
        </p:nvCxnSpPr>
        <p:spPr>
          <a:xfrm>
            <a:off x="1005004" y="3904279"/>
            <a:ext cx="0" cy="88567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/>
          <p:nvPr/>
        </p:nvCxnSpPr>
        <p:spPr>
          <a:xfrm>
            <a:off x="1835696" y="3904279"/>
            <a:ext cx="0" cy="88567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/>
          <p:cNvSpPr/>
          <p:nvPr/>
        </p:nvSpPr>
        <p:spPr>
          <a:xfrm>
            <a:off x="2555776" y="3904279"/>
            <a:ext cx="3888432" cy="18289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/>
          <p:cNvSpPr txBox="1"/>
          <p:nvPr/>
        </p:nvSpPr>
        <p:spPr>
          <a:xfrm>
            <a:off x="2631231" y="5949280"/>
            <a:ext cx="37409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= 3M11+(-1)* 1M12 + 3M13 </a:t>
            </a:r>
          </a:p>
          <a:p>
            <a:r>
              <a:rPr lang="en-US" altLang="ko-KR" dirty="0" smtClean="0"/>
              <a:t>= -3+1+0 = -2</a:t>
            </a:r>
            <a:endParaRPr lang="ko-KR" altLang="en-US" dirty="0"/>
          </a:p>
        </p:txBody>
      </p:sp>
      <p:pic>
        <p:nvPicPr>
          <p:cNvPr id="44" name="Picture 2" descr="http://www.ktword.co.kr/img_data/5037_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256" y="3360399"/>
            <a:ext cx="1143000" cy="400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TextBox 42"/>
          <p:cNvSpPr txBox="1"/>
          <p:nvPr/>
        </p:nvSpPr>
        <p:spPr>
          <a:xfrm>
            <a:off x="6770577" y="4005064"/>
            <a:ext cx="158417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부호 </a:t>
            </a:r>
            <a:r>
              <a:rPr lang="en-US" altLang="ko-KR" dirty="0" smtClean="0"/>
              <a:t>+</a:t>
            </a:r>
          </a:p>
          <a:p>
            <a:endParaRPr lang="en-US" altLang="ko-KR" dirty="0"/>
          </a:p>
          <a:p>
            <a:r>
              <a:rPr lang="ko-KR" altLang="en-US" dirty="0" smtClean="0"/>
              <a:t>부호 </a:t>
            </a:r>
            <a:r>
              <a:rPr lang="en-US" altLang="ko-KR" dirty="0" smtClean="0"/>
              <a:t>–</a:t>
            </a:r>
          </a:p>
          <a:p>
            <a:endParaRPr lang="en-US" altLang="ko-KR" dirty="0"/>
          </a:p>
          <a:p>
            <a:r>
              <a:rPr lang="ko-KR" altLang="en-US" dirty="0" smtClean="0"/>
              <a:t>부호 </a:t>
            </a:r>
            <a:r>
              <a:rPr lang="en-US" altLang="ko-KR" dirty="0" smtClean="0"/>
              <a:t>+</a:t>
            </a:r>
            <a:endParaRPr lang="ko-KR" altLang="en-US" dirty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6192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소행렬식</a:t>
            </a:r>
            <a:r>
              <a:rPr lang="ko-KR" altLang="en-US" dirty="0" smtClean="0"/>
              <a:t> 예</a:t>
            </a:r>
            <a:r>
              <a:rPr lang="ko-KR" altLang="en-US" dirty="0"/>
              <a:t>시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9552" y="1700808"/>
            <a:ext cx="80648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/>
              <a:t> </a:t>
            </a:r>
            <a:r>
              <a:rPr lang="ko-KR" altLang="en-US" sz="2800" dirty="0" err="1" smtClean="0"/>
              <a:t>소행렬식을</a:t>
            </a:r>
            <a:r>
              <a:rPr lang="ko-KR" altLang="en-US" sz="2800" dirty="0" smtClean="0"/>
              <a:t> 구해서 행렬식 값 비교</a:t>
            </a:r>
            <a:endParaRPr lang="ko-KR" altLang="en-US" sz="2800" dirty="0"/>
          </a:p>
        </p:txBody>
      </p:sp>
      <p:pic>
        <p:nvPicPr>
          <p:cNvPr id="890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2420888"/>
            <a:ext cx="5400600" cy="3960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9768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err="1" smtClean="0"/>
              <a:t>역행렬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8126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여인</a:t>
            </a:r>
            <a:r>
              <a:rPr lang="ko-KR" altLang="en-US" dirty="0"/>
              <a:t>수</a:t>
            </a:r>
            <a:r>
              <a:rPr lang="en-US" altLang="ko-KR" dirty="0" smtClean="0"/>
              <a:t>(cofactor)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err="1" smtClean="0"/>
              <a:t>소행렬식을</a:t>
            </a:r>
            <a:r>
              <a:rPr lang="ko-KR" altLang="en-US" dirty="0" smtClean="0"/>
              <a:t> 이용한 값을  여인수를 표시 </a:t>
            </a:r>
            <a:endParaRPr lang="en-US" altLang="ko-KR" dirty="0"/>
          </a:p>
        </p:txBody>
      </p:sp>
      <p:pic>
        <p:nvPicPr>
          <p:cNvPr id="41986" name="Picture 2" descr="http://www.ktword.co.kr/img_data/5037_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988" y="2276872"/>
            <a:ext cx="1143000" cy="688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860988" y="4005064"/>
            <a:ext cx="119073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/>
              <a:t>3 1 3 </a:t>
            </a:r>
          </a:p>
          <a:p>
            <a:pPr algn="ctr"/>
            <a:r>
              <a:rPr lang="en-US" altLang="ko-KR" sz="1400" dirty="0" smtClean="0"/>
              <a:t>2 2 3 </a:t>
            </a:r>
          </a:p>
          <a:p>
            <a:pPr algn="ctr"/>
            <a:r>
              <a:rPr lang="en-US" altLang="ko-KR" sz="1400" dirty="0" smtClean="0"/>
              <a:t>1 1 1 </a:t>
            </a:r>
            <a:endParaRPr lang="ko-KR" altLang="en-US" sz="1400" dirty="0"/>
          </a:p>
        </p:txBody>
      </p:sp>
      <p:cxnSp>
        <p:nvCxnSpPr>
          <p:cNvPr id="10" name="직선 연결선 9"/>
          <p:cNvCxnSpPr/>
          <p:nvPr/>
        </p:nvCxnSpPr>
        <p:spPr>
          <a:xfrm>
            <a:off x="1005004" y="3904279"/>
            <a:ext cx="0" cy="88567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835696" y="3904279"/>
            <a:ext cx="0" cy="88567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0381236"/>
              </p:ext>
            </p:extLst>
          </p:nvPr>
        </p:nvGraphicFramePr>
        <p:xfrm>
          <a:off x="3275856" y="2620913"/>
          <a:ext cx="4968552" cy="39112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0895"/>
                <a:gridCol w="840895"/>
                <a:gridCol w="774768"/>
                <a:gridCol w="686450"/>
                <a:gridCol w="745424"/>
                <a:gridCol w="1080120"/>
              </a:tblGrid>
              <a:tr h="345047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err="1" smtClean="0">
                          <a:solidFill>
                            <a:schemeClr val="tx1"/>
                          </a:solidFill>
                        </a:rPr>
                        <a:t>소행렬식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부호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결과값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714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m11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2 3</a:t>
                      </a:r>
                    </a:p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1 1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2-3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+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14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m12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2 3</a:t>
                      </a:r>
                    </a:p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1 1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2-3</a:t>
                      </a:r>
                      <a:endParaRPr lang="ko-KR" altLang="en-US" sz="10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14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m13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2 2</a:t>
                      </a:r>
                    </a:p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1 1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2-2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+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14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m21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1 3</a:t>
                      </a:r>
                    </a:p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1 1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1-3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-2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14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m22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3 3</a:t>
                      </a:r>
                    </a:p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1 1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3-3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+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14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m23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3 1</a:t>
                      </a:r>
                    </a:p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1 1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3-1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-2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14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m31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1 3</a:t>
                      </a:r>
                    </a:p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2 3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3-6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-3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+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-3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14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m32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3 3</a:t>
                      </a:r>
                    </a:p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2 3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9-6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-3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14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m33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3 1</a:t>
                      </a:r>
                    </a:p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</a:rPr>
                        <a:t> 2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6-2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+</a:t>
                      </a:r>
                      <a:endParaRPr lang="ko-KR" altLang="en-US" sz="10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872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수반행렬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adj</a:t>
            </a:r>
            <a:r>
              <a:rPr lang="en-US" altLang="ko-KR" dirty="0" smtClean="0"/>
              <a:t>)  </a:t>
            </a:r>
            <a:r>
              <a:rPr lang="ko-KR" altLang="en-US" dirty="0" smtClean="0"/>
              <a:t>과 </a:t>
            </a:r>
            <a:r>
              <a:rPr lang="ko-KR" altLang="en-US" dirty="0" err="1" smtClean="0"/>
              <a:t>여인수행렬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201304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err="1" smtClean="0"/>
              <a:t>소행렬식으로</a:t>
            </a:r>
            <a:r>
              <a:rPr lang="ko-KR" altLang="en-US" dirty="0" smtClean="0"/>
              <a:t> 계산된 원소 즉 여인수로 구성된 행렬의 전치행렬을 수반행렬이라 함 </a:t>
            </a:r>
            <a:endParaRPr lang="en-US" altLang="ko-KR" dirty="0"/>
          </a:p>
        </p:txBody>
      </p:sp>
      <p:pic>
        <p:nvPicPr>
          <p:cNvPr id="45058" name="Picture 2" descr="http://www.ktword.co.kr/img_data/5037_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3144213"/>
            <a:ext cx="2562225" cy="2047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788024" y="4606280"/>
            <a:ext cx="15121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-1  2  -3</a:t>
            </a:r>
          </a:p>
          <a:p>
            <a:r>
              <a:rPr lang="en-US" altLang="ko-KR" dirty="0" smtClean="0"/>
              <a:t> 1   0  -3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0  -2   4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860032" y="3240408"/>
            <a:ext cx="13681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-1   1   0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2   0  -2</a:t>
            </a:r>
          </a:p>
          <a:p>
            <a:r>
              <a:rPr lang="en-US" altLang="ko-KR" dirty="0" smtClean="0"/>
              <a:t>-3  -3   4</a:t>
            </a:r>
            <a:endParaRPr lang="ko-KR" altLang="en-US" dirty="0"/>
          </a:p>
        </p:txBody>
      </p:sp>
      <p:sp>
        <p:nvSpPr>
          <p:cNvPr id="9" name="오른쪽 대괄호 8"/>
          <p:cNvSpPr/>
          <p:nvPr/>
        </p:nvSpPr>
        <p:spPr>
          <a:xfrm>
            <a:off x="6300192" y="4606280"/>
            <a:ext cx="73152" cy="914400"/>
          </a:xfrm>
          <a:prstGeom prst="rightBracket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왼쪽 대괄호 9"/>
          <p:cNvSpPr/>
          <p:nvPr/>
        </p:nvSpPr>
        <p:spPr>
          <a:xfrm>
            <a:off x="4714872" y="4606280"/>
            <a:ext cx="73152" cy="914400"/>
          </a:xfrm>
          <a:prstGeom prst="leftBracket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오른쪽 대괄호 10"/>
          <p:cNvSpPr/>
          <p:nvPr/>
        </p:nvSpPr>
        <p:spPr>
          <a:xfrm>
            <a:off x="6263616" y="3144213"/>
            <a:ext cx="73152" cy="914400"/>
          </a:xfrm>
          <a:prstGeom prst="rightBracket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왼쪽 대괄호 11"/>
          <p:cNvSpPr/>
          <p:nvPr/>
        </p:nvSpPr>
        <p:spPr>
          <a:xfrm>
            <a:off x="4678296" y="3144213"/>
            <a:ext cx="73152" cy="914400"/>
          </a:xfrm>
          <a:prstGeom prst="leftBracket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6516216" y="3144213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T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020272" y="3429000"/>
            <a:ext cx="13681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여인수행렬의</a:t>
            </a:r>
            <a:r>
              <a:rPr lang="ko-KR" altLang="en-US" dirty="0" smtClean="0"/>
              <a:t> 전치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7020272" y="4883279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수반행렬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842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역행</a:t>
            </a:r>
            <a:r>
              <a:rPr lang="ko-KR" altLang="en-US" dirty="0" err="1"/>
              <a:t>렬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inv</a:t>
            </a:r>
            <a:r>
              <a:rPr lang="en-US" altLang="ko-KR" dirty="0" smtClean="0"/>
              <a:t>) – 2</a:t>
            </a:r>
            <a:r>
              <a:rPr lang="ko-KR" altLang="en-US" dirty="0" smtClean="0"/>
              <a:t>차원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62524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err="1" smtClean="0"/>
              <a:t>역행렬은</a:t>
            </a:r>
            <a:r>
              <a:rPr lang="ko-KR" altLang="en-US" dirty="0" smtClean="0"/>
              <a:t> 수반행렬에 행렬식으로 </a:t>
            </a:r>
            <a:r>
              <a:rPr lang="ko-KR" altLang="en-US" dirty="0" err="1" smtClean="0"/>
              <a:t>나눗값이</a:t>
            </a:r>
            <a:r>
              <a:rPr lang="ko-KR" altLang="en-US" dirty="0" smtClean="0"/>
              <a:t> 됨</a:t>
            </a:r>
            <a:endParaRPr lang="en-US" altLang="ko-KR" dirty="0" smtClean="0"/>
          </a:p>
          <a:p>
            <a:pPr marL="457200" lvl="1" indent="0" fontAlgn="base">
              <a:buNone/>
            </a:pPr>
            <a:endParaRPr lang="en-US" altLang="ko-KR" dirty="0"/>
          </a:p>
        </p:txBody>
      </p:sp>
      <p:pic>
        <p:nvPicPr>
          <p:cNvPr id="40962" name="Picture 2" descr="http://www.ktword.co.kr/img_data/4653_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049" y="2441213"/>
            <a:ext cx="4032448" cy="18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6070651" y="4985423"/>
            <a:ext cx="25214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/>
              <a:t>[[ 0.66666667 -0.33333333]</a:t>
            </a:r>
          </a:p>
          <a:p>
            <a:r>
              <a:rPr lang="en-US" altLang="ko-KR" sz="1200" dirty="0"/>
              <a:t> [-0.33333333  0.66666667]]</a:t>
            </a:r>
            <a:endParaRPr lang="ko-KR" altLang="en-US" sz="1200" dirty="0"/>
          </a:p>
        </p:txBody>
      </p:sp>
      <p:sp>
        <p:nvSpPr>
          <p:cNvPr id="10" name="오른쪽 대괄호 9"/>
          <p:cNvSpPr/>
          <p:nvPr/>
        </p:nvSpPr>
        <p:spPr>
          <a:xfrm>
            <a:off x="5335138" y="4677310"/>
            <a:ext cx="73152" cy="914400"/>
          </a:xfrm>
          <a:prstGeom prst="rightBracket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왼쪽 대괄호 10"/>
          <p:cNvSpPr/>
          <p:nvPr/>
        </p:nvSpPr>
        <p:spPr>
          <a:xfrm>
            <a:off x="3749818" y="4677310"/>
            <a:ext cx="73152" cy="914400"/>
          </a:xfrm>
          <a:prstGeom prst="leftBracket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2741706" y="4954309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1/3 * 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3805055" y="4797875"/>
            <a:ext cx="15121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2 -1</a:t>
            </a:r>
          </a:p>
          <a:p>
            <a:pPr algn="ctr"/>
            <a:r>
              <a:rPr lang="en-US" altLang="ko-KR" dirty="0" smtClean="0"/>
              <a:t>-1 2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588224" y="4498366"/>
            <a:ext cx="122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역행</a:t>
            </a:r>
            <a:r>
              <a:rPr lang="ko-KR" altLang="en-US" dirty="0" err="1"/>
              <a:t>렬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907364" y="4850576"/>
            <a:ext cx="11907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2 1</a:t>
            </a:r>
          </a:p>
          <a:p>
            <a:pPr algn="ctr"/>
            <a:r>
              <a:rPr lang="en-US" altLang="ko-KR" dirty="0" smtClean="0"/>
              <a:t>1 2</a:t>
            </a:r>
            <a:endParaRPr lang="ko-KR" altLang="en-US" dirty="0"/>
          </a:p>
        </p:txBody>
      </p:sp>
      <p:sp>
        <p:nvSpPr>
          <p:cNvPr id="20" name="오른쪽 대괄호 19"/>
          <p:cNvSpPr/>
          <p:nvPr/>
        </p:nvSpPr>
        <p:spPr>
          <a:xfrm>
            <a:off x="2324793" y="4673099"/>
            <a:ext cx="73152" cy="914400"/>
          </a:xfrm>
          <a:prstGeom prst="rightBracket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왼쪽 대괄호 20"/>
          <p:cNvSpPr/>
          <p:nvPr/>
        </p:nvSpPr>
        <p:spPr>
          <a:xfrm>
            <a:off x="739473" y="4673099"/>
            <a:ext cx="73152" cy="914400"/>
          </a:xfrm>
          <a:prstGeom prst="leftBracket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2530144" y="4559922"/>
            <a:ext cx="4320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-1</a:t>
            </a:r>
            <a:endParaRPr lang="ko-KR" altLang="en-US" sz="1000" dirty="0"/>
          </a:p>
        </p:txBody>
      </p:sp>
      <p:sp>
        <p:nvSpPr>
          <p:cNvPr id="5" name="직사각형 4"/>
          <p:cNvSpPr/>
          <p:nvPr/>
        </p:nvSpPr>
        <p:spPr>
          <a:xfrm>
            <a:off x="5519662" y="3156647"/>
            <a:ext cx="21371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i="1" dirty="0"/>
              <a:t>A</a:t>
            </a:r>
            <a:r>
              <a:rPr lang="en-US" altLang="ko-KR" dirty="0"/>
              <a:t>​</a:t>
            </a:r>
            <a:r>
              <a:rPr lang="en-US" altLang="ko-KR" sz="900" dirty="0"/>
              <a:t>−1</a:t>
            </a:r>
            <a:r>
              <a:rPr lang="en-US" altLang="ko-KR" dirty="0"/>
              <a:t>​​=</a:t>
            </a:r>
            <a:r>
              <a:rPr lang="en-US" altLang="ko-KR" dirty="0" smtClean="0"/>
              <a:t>​1/</a:t>
            </a:r>
            <a:r>
              <a:rPr lang="en-US" altLang="ko-KR" dirty="0" err="1" smtClean="0"/>
              <a:t>det</a:t>
            </a:r>
            <a:r>
              <a:rPr lang="en-US" altLang="ko-KR" dirty="0" smtClean="0"/>
              <a:t>(</a:t>
            </a:r>
            <a:r>
              <a:rPr lang="en-US" altLang="ko-KR" i="1" dirty="0" smtClean="0"/>
              <a:t>A</a:t>
            </a:r>
            <a:r>
              <a:rPr lang="en-US" altLang="ko-KR" dirty="0" smtClean="0"/>
              <a:t>) * ​​</a:t>
            </a:r>
            <a:r>
              <a:rPr lang="en-US" altLang="ko-KR" i="1" dirty="0" smtClean="0"/>
              <a:t>C</a:t>
            </a:r>
            <a:r>
              <a:rPr lang="en-US" altLang="ko-KR" dirty="0"/>
              <a:t>​</a:t>
            </a:r>
            <a:r>
              <a:rPr lang="en-US" altLang="ko-KR" sz="1100" i="1" dirty="0"/>
              <a:t>T</a:t>
            </a:r>
            <a:r>
              <a:rPr lang="en-US" altLang="ko-KR" sz="1100" dirty="0"/>
              <a:t>​​</a:t>
            </a:r>
            <a:endParaRPr lang="ko-KR" altLang="en-US" sz="110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6324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역행</a:t>
            </a:r>
            <a:r>
              <a:rPr lang="ko-KR" altLang="en-US" dirty="0" err="1"/>
              <a:t>렬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inv</a:t>
            </a:r>
            <a:r>
              <a:rPr lang="en-US" altLang="ko-KR" dirty="0" smtClean="0"/>
              <a:t>) – 3</a:t>
            </a:r>
            <a:r>
              <a:rPr lang="ko-KR" altLang="en-US" dirty="0" smtClean="0"/>
              <a:t>차원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62524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err="1" smtClean="0"/>
              <a:t>역행렬은</a:t>
            </a:r>
            <a:r>
              <a:rPr lang="ko-KR" altLang="en-US" dirty="0" smtClean="0"/>
              <a:t> 수반행렬에 행렬식으로 </a:t>
            </a:r>
            <a:r>
              <a:rPr lang="ko-KR" altLang="en-US" dirty="0" err="1" smtClean="0"/>
              <a:t>나눗값이</a:t>
            </a:r>
            <a:r>
              <a:rPr lang="ko-KR" altLang="en-US" dirty="0" smtClean="0"/>
              <a:t> 됨</a:t>
            </a:r>
            <a:endParaRPr lang="en-US" altLang="ko-KR" dirty="0" smtClean="0"/>
          </a:p>
          <a:p>
            <a:pPr marL="457200" lvl="1" indent="0" fontAlgn="base">
              <a:buNone/>
            </a:pPr>
            <a:endParaRPr lang="en-US" altLang="ko-KR" dirty="0"/>
          </a:p>
        </p:txBody>
      </p:sp>
      <p:sp>
        <p:nvSpPr>
          <p:cNvPr id="4" name="직사각형 3"/>
          <p:cNvSpPr/>
          <p:nvPr/>
        </p:nvSpPr>
        <p:spPr>
          <a:xfrm>
            <a:off x="6083024" y="5312241"/>
            <a:ext cx="215973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[[ 0.5 -1.   1.5]</a:t>
            </a:r>
          </a:p>
          <a:p>
            <a:r>
              <a:rPr lang="en-US" altLang="ko-KR" dirty="0"/>
              <a:t> [-0.5  0.   1.5]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[ 0</a:t>
            </a:r>
            <a:r>
              <a:rPr lang="en-US" altLang="ko-KR" dirty="0"/>
              <a:t>.   1.  -2. ]]</a:t>
            </a:r>
            <a:endParaRPr lang="ko-KR" altLang="en-US" dirty="0"/>
          </a:p>
        </p:txBody>
      </p:sp>
      <p:sp>
        <p:nvSpPr>
          <p:cNvPr id="10" name="오른쪽 대괄호 9"/>
          <p:cNvSpPr/>
          <p:nvPr/>
        </p:nvSpPr>
        <p:spPr>
          <a:xfrm>
            <a:off x="7668344" y="3964414"/>
            <a:ext cx="73152" cy="914400"/>
          </a:xfrm>
          <a:prstGeom prst="rightBracket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왼쪽 대괄호 10"/>
          <p:cNvSpPr/>
          <p:nvPr/>
        </p:nvSpPr>
        <p:spPr>
          <a:xfrm>
            <a:off x="6083024" y="3964414"/>
            <a:ext cx="73152" cy="914400"/>
          </a:xfrm>
          <a:prstGeom prst="leftBracket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5074912" y="4241413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- 0.5 * 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6156176" y="3964414"/>
            <a:ext cx="15121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-1   2  -3</a:t>
            </a:r>
          </a:p>
          <a:p>
            <a:r>
              <a:rPr lang="en-US" altLang="ko-KR" smtClean="0"/>
              <a:t>  1   0  </a:t>
            </a:r>
            <a:r>
              <a:rPr lang="en-US" altLang="ko-KR" dirty="0" smtClean="0"/>
              <a:t>-3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0  -2   4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037828" y="5312241"/>
            <a:ext cx="122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역행</a:t>
            </a:r>
            <a:r>
              <a:rPr lang="ko-KR" altLang="en-US" dirty="0" err="1"/>
              <a:t>렬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547451" y="5423438"/>
            <a:ext cx="11907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3 1 3 </a:t>
            </a:r>
          </a:p>
          <a:p>
            <a:pPr algn="ctr"/>
            <a:r>
              <a:rPr lang="en-US" altLang="ko-KR" dirty="0" smtClean="0"/>
              <a:t>2 2 3 </a:t>
            </a:r>
          </a:p>
          <a:p>
            <a:pPr algn="ctr"/>
            <a:r>
              <a:rPr lang="en-US" altLang="ko-KR" dirty="0" smtClean="0"/>
              <a:t>1 1 1 </a:t>
            </a:r>
            <a:endParaRPr lang="ko-KR" altLang="en-US" dirty="0"/>
          </a:p>
        </p:txBody>
      </p:sp>
      <p:sp>
        <p:nvSpPr>
          <p:cNvPr id="20" name="오른쪽 대괄호 19"/>
          <p:cNvSpPr/>
          <p:nvPr/>
        </p:nvSpPr>
        <p:spPr>
          <a:xfrm>
            <a:off x="3964880" y="5413504"/>
            <a:ext cx="73152" cy="914400"/>
          </a:xfrm>
          <a:prstGeom prst="rightBracket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왼쪽 대괄호 20"/>
          <p:cNvSpPr/>
          <p:nvPr/>
        </p:nvSpPr>
        <p:spPr>
          <a:xfrm>
            <a:off x="2379560" y="5413504"/>
            <a:ext cx="73152" cy="914400"/>
          </a:xfrm>
          <a:prstGeom prst="leftBracket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4170231" y="5300327"/>
            <a:ext cx="4320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-1</a:t>
            </a:r>
            <a:endParaRPr lang="ko-KR" altLang="en-US" sz="1000" dirty="0"/>
          </a:p>
        </p:txBody>
      </p:sp>
      <p:pic>
        <p:nvPicPr>
          <p:cNvPr id="41988" name="Picture 4" descr="https://upload.wikimedia.org/math/7/b/8/7b8bb2b4592edccf4ad3102c9729ea3f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604" y="3025387"/>
            <a:ext cx="4524375" cy="72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직사각형 18"/>
          <p:cNvSpPr/>
          <p:nvPr/>
        </p:nvSpPr>
        <p:spPr>
          <a:xfrm>
            <a:off x="5940152" y="2965550"/>
            <a:ext cx="21371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i="1" dirty="0"/>
              <a:t>A</a:t>
            </a:r>
            <a:r>
              <a:rPr lang="en-US" altLang="ko-KR" dirty="0"/>
              <a:t>​</a:t>
            </a:r>
            <a:r>
              <a:rPr lang="en-US" altLang="ko-KR" sz="900" dirty="0"/>
              <a:t>−1</a:t>
            </a:r>
            <a:r>
              <a:rPr lang="en-US" altLang="ko-KR" dirty="0"/>
              <a:t>​​=</a:t>
            </a:r>
            <a:r>
              <a:rPr lang="en-US" altLang="ko-KR" dirty="0" smtClean="0"/>
              <a:t>​1/</a:t>
            </a:r>
            <a:r>
              <a:rPr lang="en-US" altLang="ko-KR" dirty="0" err="1" smtClean="0"/>
              <a:t>det</a:t>
            </a:r>
            <a:r>
              <a:rPr lang="en-US" altLang="ko-KR" dirty="0" smtClean="0"/>
              <a:t>(</a:t>
            </a:r>
            <a:r>
              <a:rPr lang="en-US" altLang="ko-KR" i="1" dirty="0" smtClean="0"/>
              <a:t>A</a:t>
            </a:r>
            <a:r>
              <a:rPr lang="en-US" altLang="ko-KR" dirty="0" smtClean="0"/>
              <a:t>) * ​​</a:t>
            </a:r>
            <a:r>
              <a:rPr lang="en-US" altLang="ko-KR" i="1" dirty="0" smtClean="0"/>
              <a:t>C</a:t>
            </a:r>
            <a:r>
              <a:rPr lang="en-US" altLang="ko-KR" dirty="0"/>
              <a:t>​</a:t>
            </a:r>
            <a:r>
              <a:rPr lang="en-US" altLang="ko-KR" sz="1100" i="1" dirty="0"/>
              <a:t>T</a:t>
            </a:r>
            <a:r>
              <a:rPr lang="en-US" altLang="ko-KR" sz="1100" dirty="0"/>
              <a:t>​​</a:t>
            </a:r>
            <a:endParaRPr lang="ko-KR" altLang="en-US" sz="110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191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역행렬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inv</a:t>
            </a:r>
            <a:r>
              <a:rPr lang="en-US" altLang="ko-KR" dirty="0" smtClean="0"/>
              <a:t>)</a:t>
            </a:r>
            <a:r>
              <a:rPr lang="ko-KR" altLang="en-US" dirty="0" smtClean="0"/>
              <a:t> 예</a:t>
            </a:r>
            <a:r>
              <a:rPr lang="ko-KR" altLang="en-US" dirty="0"/>
              <a:t>시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9552" y="1700808"/>
            <a:ext cx="80648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/>
              <a:t> </a:t>
            </a:r>
            <a:r>
              <a:rPr lang="ko-KR" altLang="en-US" sz="2800" dirty="0" err="1" smtClean="0"/>
              <a:t>역행렬</a:t>
            </a:r>
            <a:r>
              <a:rPr lang="ko-KR" altLang="en-US" sz="2800" dirty="0" smtClean="0"/>
              <a:t> 계산</a:t>
            </a:r>
            <a:endParaRPr lang="ko-KR" altLang="en-US" sz="2800" dirty="0"/>
          </a:p>
        </p:txBody>
      </p:sp>
      <p:pic>
        <p:nvPicPr>
          <p:cNvPr id="901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2780928"/>
            <a:ext cx="4320480" cy="31683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792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cross </a:t>
            </a:r>
            <a:r>
              <a:rPr lang="en-US" altLang="ko-KR" dirty="0"/>
              <a:t>product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1464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ndarray</a:t>
            </a:r>
            <a:r>
              <a:rPr lang="en-US" altLang="ko-KR" dirty="0" smtClean="0"/>
              <a:t> </a:t>
            </a:r>
            <a:r>
              <a:rPr lang="ko-KR" altLang="en-US" dirty="0" smtClean="0"/>
              <a:t>생성하기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numpy</a:t>
            </a:r>
            <a:r>
              <a:rPr lang="en-US" altLang="ko-KR" dirty="0" smtClean="0"/>
              <a:t> </a:t>
            </a:r>
            <a:r>
              <a:rPr lang="ko-KR" altLang="en-US" dirty="0" smtClean="0"/>
              <a:t>내의 데이터 타입은</a:t>
            </a:r>
            <a:r>
              <a:rPr lang="en-US" altLang="ko-KR" dirty="0" smtClean="0"/>
              <a:t>array</a:t>
            </a:r>
            <a:r>
              <a:rPr lang="ko-KR" altLang="en-US" dirty="0" smtClean="0"/>
              <a:t>함수와  </a:t>
            </a:r>
            <a:r>
              <a:rPr lang="en-US" altLang="ko-KR" dirty="0" err="1" smtClean="0"/>
              <a:t>ndarray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생성자로</a:t>
            </a:r>
            <a:r>
              <a:rPr lang="ko-KR" altLang="en-US" dirty="0" smtClean="0"/>
              <a:t> 생성</a:t>
            </a:r>
            <a:endParaRPr lang="en-US" altLang="ko-KR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3212976"/>
            <a:ext cx="3672408" cy="2952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960352"/>
            <a:ext cx="4248472" cy="3457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9054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cross  </a:t>
            </a:r>
            <a:r>
              <a:rPr lang="ko-KR" altLang="en-US" dirty="0" smtClean="0"/>
              <a:t>계산 방식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241847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sz="2400" dirty="0" smtClean="0"/>
              <a:t>A </a:t>
            </a:r>
            <a:r>
              <a:rPr lang="en-US" altLang="ko-KR" sz="2400" dirty="0"/>
              <a:t>= [[a1,b1],[c1,d1]] B = [[a2,b2],[c2,d2]] </a:t>
            </a:r>
            <a:r>
              <a:rPr lang="en-US" altLang="ko-KR" sz="2400" dirty="0" err="1" smtClean="0"/>
              <a:t>numpy.cross</a:t>
            </a:r>
            <a:r>
              <a:rPr lang="en-US" altLang="ko-KR" sz="2400" dirty="0" smtClean="0"/>
              <a:t>(A,B</a:t>
            </a:r>
            <a:r>
              <a:rPr lang="en-US" altLang="ko-KR" sz="2400" dirty="0"/>
              <a:t>) </a:t>
            </a:r>
            <a:r>
              <a:rPr lang="en-US" altLang="ko-KR" sz="2400" dirty="0" smtClean="0"/>
              <a:t> = A.T  * B</a:t>
            </a:r>
          </a:p>
          <a:p>
            <a:pPr marL="457200" lvl="1" indent="0" fontAlgn="base">
              <a:buNone/>
            </a:pPr>
            <a:r>
              <a:rPr lang="en-US" altLang="ko-KR" sz="2400" dirty="0" smtClean="0"/>
              <a:t>array</a:t>
            </a:r>
            <a:r>
              <a:rPr lang="en-US" altLang="ko-KR" sz="2400" dirty="0"/>
              <a:t>([[</a:t>
            </a:r>
            <a:r>
              <a:rPr lang="en-US" altLang="ko-KR" sz="2400" dirty="0" smtClean="0"/>
              <a:t>a1*b2 </a:t>
            </a:r>
            <a:r>
              <a:rPr lang="en-US" altLang="ko-KR" sz="2400" dirty="0"/>
              <a:t>-</a:t>
            </a:r>
            <a:r>
              <a:rPr lang="en-US" altLang="ko-KR" sz="2400" dirty="0" smtClean="0"/>
              <a:t> c1*a2 , b1*d2 – d1*c2])</a:t>
            </a:r>
          </a:p>
          <a:p>
            <a:pPr marL="457200" lvl="1" indent="0" fontAlgn="base">
              <a:buNone/>
            </a:pPr>
            <a:r>
              <a:rPr lang="en-US" altLang="ko-KR" sz="2400" dirty="0" smtClean="0">
                <a:sym typeface="Wingdings" panose="05000000000000000000" pitchFamily="2" charset="2"/>
              </a:rPr>
              <a:t>[[1*1- 0*4,0*2-1*2]]</a:t>
            </a:r>
            <a:endParaRPr lang="en-US" altLang="ko-KR" sz="2400" dirty="0"/>
          </a:p>
        </p:txBody>
      </p:sp>
      <p:sp>
        <p:nvSpPr>
          <p:cNvPr id="39" name="직사각형 38"/>
          <p:cNvSpPr/>
          <p:nvPr/>
        </p:nvSpPr>
        <p:spPr>
          <a:xfrm>
            <a:off x="1115616" y="4841164"/>
            <a:ext cx="615617" cy="5154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41" name="직사각형 40"/>
          <p:cNvSpPr/>
          <p:nvPr/>
        </p:nvSpPr>
        <p:spPr>
          <a:xfrm>
            <a:off x="3808715" y="4823647"/>
            <a:ext cx="615617" cy="5154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0</a:t>
            </a:r>
            <a:endParaRPr lang="ko-KR" altLang="en-US" dirty="0"/>
          </a:p>
        </p:txBody>
      </p:sp>
      <p:sp>
        <p:nvSpPr>
          <p:cNvPr id="42" name="직사각형 41"/>
          <p:cNvSpPr/>
          <p:nvPr/>
        </p:nvSpPr>
        <p:spPr>
          <a:xfrm>
            <a:off x="1115616" y="5395201"/>
            <a:ext cx="615617" cy="5154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0</a:t>
            </a:r>
            <a:endParaRPr lang="ko-KR" altLang="en-US" dirty="0"/>
          </a:p>
        </p:txBody>
      </p:sp>
      <p:sp>
        <p:nvSpPr>
          <p:cNvPr id="44" name="직사각형 43"/>
          <p:cNvSpPr/>
          <p:nvPr/>
        </p:nvSpPr>
        <p:spPr>
          <a:xfrm>
            <a:off x="3808715" y="5377684"/>
            <a:ext cx="615617" cy="5154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46" name="직사각형 45"/>
          <p:cNvSpPr/>
          <p:nvPr/>
        </p:nvSpPr>
        <p:spPr>
          <a:xfrm>
            <a:off x="2372207" y="4841163"/>
            <a:ext cx="615617" cy="515467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4</a:t>
            </a:r>
            <a:endParaRPr lang="ko-KR" altLang="en-US" dirty="0"/>
          </a:p>
        </p:txBody>
      </p:sp>
      <p:sp>
        <p:nvSpPr>
          <p:cNvPr id="47" name="직사각형 46"/>
          <p:cNvSpPr/>
          <p:nvPr/>
        </p:nvSpPr>
        <p:spPr>
          <a:xfrm>
            <a:off x="5036503" y="4841162"/>
            <a:ext cx="615617" cy="515467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48" name="직사각형 47"/>
          <p:cNvSpPr/>
          <p:nvPr/>
        </p:nvSpPr>
        <p:spPr>
          <a:xfrm>
            <a:off x="2372207" y="5395200"/>
            <a:ext cx="615617" cy="515467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49" name="직사각형 48"/>
          <p:cNvSpPr/>
          <p:nvPr/>
        </p:nvSpPr>
        <p:spPr>
          <a:xfrm>
            <a:off x="5036503" y="5395199"/>
            <a:ext cx="615617" cy="515467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grpSp>
        <p:nvGrpSpPr>
          <p:cNvPr id="53" name="그룹 52"/>
          <p:cNvGrpSpPr/>
          <p:nvPr/>
        </p:nvGrpSpPr>
        <p:grpSpPr>
          <a:xfrm>
            <a:off x="6948264" y="5211974"/>
            <a:ext cx="1119455" cy="402790"/>
            <a:chOff x="1763688" y="4221088"/>
            <a:chExt cx="1925214" cy="914400"/>
          </a:xfrm>
          <a:solidFill>
            <a:srgbClr val="7030A0"/>
          </a:solidFill>
        </p:grpSpPr>
        <p:sp>
          <p:nvSpPr>
            <p:cNvPr id="58" name="직사각형 57"/>
            <p:cNvSpPr/>
            <p:nvPr/>
          </p:nvSpPr>
          <p:spPr>
            <a:xfrm>
              <a:off x="1763688" y="4221088"/>
              <a:ext cx="9144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2774502" y="4221088"/>
              <a:ext cx="9144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-2</a:t>
              </a:r>
              <a:endParaRPr lang="ko-KR" altLang="en-US" dirty="0"/>
            </a:p>
          </p:txBody>
        </p:sp>
      </p:grpSp>
      <p:sp>
        <p:nvSpPr>
          <p:cNvPr id="70" name="TextBox 69"/>
          <p:cNvSpPr txBox="1"/>
          <p:nvPr/>
        </p:nvSpPr>
        <p:spPr>
          <a:xfrm>
            <a:off x="6012160" y="5211399"/>
            <a:ext cx="216024" cy="3047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=</a:t>
            </a:r>
            <a:endParaRPr lang="ko-KR" altLang="en-US" dirty="0"/>
          </a:p>
        </p:txBody>
      </p:sp>
      <p:cxnSp>
        <p:nvCxnSpPr>
          <p:cNvPr id="5" name="직선 화살표 연결선 4"/>
          <p:cNvCxnSpPr>
            <a:stCxn id="41" idx="3"/>
            <a:endCxn id="49" idx="1"/>
          </p:cNvCxnSpPr>
          <p:nvPr/>
        </p:nvCxnSpPr>
        <p:spPr>
          <a:xfrm>
            <a:off x="4424332" y="5081381"/>
            <a:ext cx="612171" cy="57155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/>
          <p:cNvCxnSpPr>
            <a:stCxn id="47" idx="1"/>
            <a:endCxn id="44" idx="3"/>
          </p:cNvCxnSpPr>
          <p:nvPr/>
        </p:nvCxnSpPr>
        <p:spPr>
          <a:xfrm flipH="1">
            <a:off x="4424332" y="5098896"/>
            <a:ext cx="612171" cy="536522"/>
          </a:xfrm>
          <a:prstGeom prst="straightConnector1">
            <a:avLst/>
          </a:prstGeom>
          <a:ln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/>
          <p:cNvCxnSpPr>
            <a:stCxn id="39" idx="3"/>
            <a:endCxn id="48" idx="1"/>
          </p:cNvCxnSpPr>
          <p:nvPr/>
        </p:nvCxnSpPr>
        <p:spPr>
          <a:xfrm>
            <a:off x="1731233" y="5098898"/>
            <a:ext cx="640974" cy="55403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>
            <a:stCxn id="46" idx="1"/>
            <a:endCxn id="42" idx="3"/>
          </p:cNvCxnSpPr>
          <p:nvPr/>
        </p:nvCxnSpPr>
        <p:spPr>
          <a:xfrm flipH="1">
            <a:off x="1731233" y="5098897"/>
            <a:ext cx="640974" cy="554038"/>
          </a:xfrm>
          <a:prstGeom prst="straightConnector1">
            <a:avLst/>
          </a:prstGeom>
          <a:ln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6452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Cross </a:t>
            </a:r>
            <a:r>
              <a:rPr lang="ko-KR" altLang="en-US" dirty="0" smtClean="0"/>
              <a:t>행렬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841264"/>
          </a:xfrm>
        </p:spPr>
        <p:txBody>
          <a:bodyPr>
            <a:noAutofit/>
          </a:bodyPr>
          <a:lstStyle/>
          <a:p>
            <a:pPr marL="457200" lvl="1" indent="0" fontAlgn="base">
              <a:buNone/>
            </a:pPr>
            <a:r>
              <a:rPr lang="en-US" altLang="ko-KR" sz="2800" dirty="0" smtClean="0"/>
              <a:t>n*m </a:t>
            </a:r>
            <a:r>
              <a:rPr lang="ko-KR" altLang="en-US" sz="2800" dirty="0" smtClean="0"/>
              <a:t>행렬 일 경우 </a:t>
            </a:r>
            <a:r>
              <a:rPr lang="en-US" altLang="ko-KR" sz="2800" dirty="0" smtClean="0"/>
              <a:t>2</a:t>
            </a:r>
            <a:r>
              <a:rPr lang="ko-KR" altLang="en-US" sz="2800" dirty="0" smtClean="0"/>
              <a:t>차원으로 표시</a:t>
            </a:r>
            <a:endParaRPr lang="en-US" altLang="ko-KR" sz="2800" dirty="0"/>
          </a:p>
        </p:txBody>
      </p:sp>
      <p:pic>
        <p:nvPicPr>
          <p:cNvPr id="931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3216333"/>
            <a:ext cx="4896544" cy="24742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5576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Inner </a:t>
            </a:r>
            <a:r>
              <a:rPr lang="ko-KR" altLang="en-US" dirty="0" smtClean="0"/>
              <a:t>연산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7144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inner </a:t>
            </a:r>
            <a:r>
              <a:rPr lang="en-US" altLang="ko-KR" dirty="0"/>
              <a:t> </a:t>
            </a:r>
            <a:r>
              <a:rPr lang="ko-KR" altLang="en-US" dirty="0" smtClean="0"/>
              <a:t>계산 방식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241847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sz="2400" dirty="0" smtClean="0"/>
              <a:t>A </a:t>
            </a:r>
            <a:r>
              <a:rPr lang="en-US" altLang="ko-KR" sz="2400" dirty="0"/>
              <a:t>= [[a1,b1],[c1,d1]] B = [[a2,b2],[c2,d2]] </a:t>
            </a:r>
            <a:r>
              <a:rPr lang="en-US" altLang="ko-KR" sz="2400" dirty="0" err="1"/>
              <a:t>numpy.inner</a:t>
            </a:r>
            <a:r>
              <a:rPr lang="en-US" altLang="ko-KR" sz="2400" dirty="0"/>
              <a:t>(A,B) </a:t>
            </a:r>
            <a:endParaRPr lang="en-US" altLang="ko-KR" sz="2400" dirty="0" smtClean="0"/>
          </a:p>
          <a:p>
            <a:pPr marL="457200" lvl="1" indent="0" fontAlgn="base">
              <a:buNone/>
            </a:pPr>
            <a:r>
              <a:rPr lang="en-US" altLang="ko-KR" sz="2400" dirty="0" smtClean="0"/>
              <a:t>array</a:t>
            </a:r>
            <a:r>
              <a:rPr lang="en-US" altLang="ko-KR" sz="2400" dirty="0"/>
              <a:t>([[a1*a2 + b1*b2, a1*c2 + b1*d2], [c1*a2 + d1*b2, c1*c2 + d1*d2</a:t>
            </a:r>
            <a:r>
              <a:rPr lang="en-US" altLang="ko-KR" sz="2400" dirty="0" smtClean="0"/>
              <a:t>])</a:t>
            </a:r>
          </a:p>
          <a:p>
            <a:pPr marL="457200" lvl="1" indent="0" fontAlgn="base">
              <a:buNone/>
            </a:pPr>
            <a:r>
              <a:rPr lang="en-US" altLang="ko-KR" sz="2400" dirty="0" smtClean="0">
                <a:sym typeface="Wingdings" panose="05000000000000000000" pitchFamily="2" charset="2"/>
              </a:rPr>
              <a:t>[[1*4+0*1,1*2+0*2],[0*4+1*1, 0*2+1*2]]</a:t>
            </a:r>
            <a:endParaRPr lang="en-US" altLang="ko-KR" sz="2400" dirty="0"/>
          </a:p>
        </p:txBody>
      </p:sp>
      <p:grpSp>
        <p:nvGrpSpPr>
          <p:cNvPr id="37" name="그룹 36"/>
          <p:cNvGrpSpPr/>
          <p:nvPr/>
        </p:nvGrpSpPr>
        <p:grpSpPr>
          <a:xfrm>
            <a:off x="1148071" y="4841164"/>
            <a:ext cx="1296144" cy="1069504"/>
            <a:chOff x="1763688" y="4221088"/>
            <a:chExt cx="1925214" cy="1897221"/>
          </a:xfrm>
        </p:grpSpPr>
        <p:sp>
          <p:nvSpPr>
            <p:cNvPr id="39" name="직사각형 38"/>
            <p:cNvSpPr/>
            <p:nvPr/>
          </p:nvSpPr>
          <p:spPr>
            <a:xfrm>
              <a:off x="1763688" y="4221088"/>
              <a:ext cx="914400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2774502" y="4221088"/>
              <a:ext cx="914400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0</a:t>
              </a:r>
              <a:endParaRPr lang="ko-KR" altLang="en-US" dirty="0"/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1763688" y="5203909"/>
              <a:ext cx="914400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0</a:t>
              </a:r>
              <a:endParaRPr lang="ko-KR" altLang="en-US" dirty="0"/>
            </a:p>
          </p:txBody>
        </p:sp>
        <p:sp>
          <p:nvSpPr>
            <p:cNvPr id="44" name="직사각형 43"/>
            <p:cNvSpPr/>
            <p:nvPr/>
          </p:nvSpPr>
          <p:spPr>
            <a:xfrm>
              <a:off x="2774502" y="5203909"/>
              <a:ext cx="914400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</p:grpSp>
      <p:grpSp>
        <p:nvGrpSpPr>
          <p:cNvPr id="45" name="그룹 44"/>
          <p:cNvGrpSpPr/>
          <p:nvPr/>
        </p:nvGrpSpPr>
        <p:grpSpPr>
          <a:xfrm>
            <a:off x="3059832" y="4841164"/>
            <a:ext cx="1296144" cy="1069504"/>
            <a:chOff x="1763688" y="4221088"/>
            <a:chExt cx="1925214" cy="1897221"/>
          </a:xfrm>
          <a:solidFill>
            <a:schemeClr val="bg2">
              <a:lumMod val="75000"/>
            </a:schemeClr>
          </a:solidFill>
        </p:grpSpPr>
        <p:sp>
          <p:nvSpPr>
            <p:cNvPr id="46" name="직사각형 45"/>
            <p:cNvSpPr/>
            <p:nvPr/>
          </p:nvSpPr>
          <p:spPr>
            <a:xfrm>
              <a:off x="1763688" y="4221088"/>
              <a:ext cx="9144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4</a:t>
              </a:r>
              <a:endParaRPr lang="ko-KR" altLang="en-US" dirty="0"/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2774502" y="4221088"/>
              <a:ext cx="9144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1763688" y="5203909"/>
              <a:ext cx="9144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2</a:t>
              </a:r>
              <a:endParaRPr lang="ko-KR" altLang="en-US" dirty="0"/>
            </a:p>
          </p:txBody>
        </p:sp>
        <p:sp>
          <p:nvSpPr>
            <p:cNvPr id="49" name="직사각형 48"/>
            <p:cNvSpPr/>
            <p:nvPr/>
          </p:nvSpPr>
          <p:spPr>
            <a:xfrm>
              <a:off x="2774502" y="5203909"/>
              <a:ext cx="9144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2</a:t>
              </a:r>
              <a:endParaRPr lang="ko-KR" altLang="en-US" dirty="0"/>
            </a:p>
          </p:txBody>
        </p:sp>
      </p:grpSp>
      <p:grpSp>
        <p:nvGrpSpPr>
          <p:cNvPr id="51" name="그룹 50"/>
          <p:cNvGrpSpPr/>
          <p:nvPr/>
        </p:nvGrpSpPr>
        <p:grpSpPr>
          <a:xfrm>
            <a:off x="5733803" y="5233292"/>
            <a:ext cx="1119455" cy="835719"/>
            <a:chOff x="1763688" y="4221088"/>
            <a:chExt cx="1925214" cy="1897221"/>
          </a:xfrm>
        </p:grpSpPr>
        <p:sp>
          <p:nvSpPr>
            <p:cNvPr id="66" name="직사각형 65"/>
            <p:cNvSpPr/>
            <p:nvPr/>
          </p:nvSpPr>
          <p:spPr>
            <a:xfrm>
              <a:off x="1763688" y="4221088"/>
              <a:ext cx="914400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  <p:sp>
          <p:nvSpPr>
            <p:cNvPr id="67" name="직사각형 66"/>
            <p:cNvSpPr/>
            <p:nvPr/>
          </p:nvSpPr>
          <p:spPr>
            <a:xfrm>
              <a:off x="2774502" y="4221088"/>
              <a:ext cx="914400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0</a:t>
              </a:r>
              <a:endParaRPr lang="ko-KR" altLang="en-US" dirty="0"/>
            </a:p>
          </p:txBody>
        </p:sp>
        <p:sp>
          <p:nvSpPr>
            <p:cNvPr id="68" name="직사각형 67"/>
            <p:cNvSpPr/>
            <p:nvPr/>
          </p:nvSpPr>
          <p:spPr>
            <a:xfrm>
              <a:off x="1763688" y="5203909"/>
              <a:ext cx="914400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0</a:t>
              </a:r>
              <a:endParaRPr lang="ko-KR" altLang="en-US" dirty="0"/>
            </a:p>
          </p:txBody>
        </p:sp>
        <p:sp>
          <p:nvSpPr>
            <p:cNvPr id="69" name="직사각형 68"/>
            <p:cNvSpPr/>
            <p:nvPr/>
          </p:nvSpPr>
          <p:spPr>
            <a:xfrm>
              <a:off x="2774502" y="5203909"/>
              <a:ext cx="914400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</p:grpSp>
      <p:grpSp>
        <p:nvGrpSpPr>
          <p:cNvPr id="52" name="그룹 51"/>
          <p:cNvGrpSpPr/>
          <p:nvPr/>
        </p:nvGrpSpPr>
        <p:grpSpPr>
          <a:xfrm>
            <a:off x="7412985" y="3979490"/>
            <a:ext cx="1119455" cy="835719"/>
            <a:chOff x="1763688" y="4221088"/>
            <a:chExt cx="1925214" cy="1897221"/>
          </a:xfrm>
          <a:solidFill>
            <a:schemeClr val="bg2">
              <a:lumMod val="75000"/>
            </a:schemeClr>
          </a:solidFill>
        </p:grpSpPr>
        <p:sp>
          <p:nvSpPr>
            <p:cNvPr id="62" name="직사각형 61"/>
            <p:cNvSpPr/>
            <p:nvPr/>
          </p:nvSpPr>
          <p:spPr>
            <a:xfrm>
              <a:off x="1763688" y="4221088"/>
              <a:ext cx="9144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4</a:t>
              </a:r>
              <a:endParaRPr lang="ko-KR" altLang="en-US" dirty="0"/>
            </a:p>
          </p:txBody>
        </p:sp>
        <p:sp>
          <p:nvSpPr>
            <p:cNvPr id="63" name="직사각형 62"/>
            <p:cNvSpPr/>
            <p:nvPr/>
          </p:nvSpPr>
          <p:spPr>
            <a:xfrm>
              <a:off x="2774502" y="4221088"/>
              <a:ext cx="9144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  <p:sp>
          <p:nvSpPr>
            <p:cNvPr id="64" name="직사각형 63"/>
            <p:cNvSpPr/>
            <p:nvPr/>
          </p:nvSpPr>
          <p:spPr>
            <a:xfrm>
              <a:off x="1763688" y="5203909"/>
              <a:ext cx="9144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2</a:t>
              </a:r>
              <a:endParaRPr lang="ko-KR" altLang="en-US" dirty="0"/>
            </a:p>
          </p:txBody>
        </p:sp>
        <p:sp>
          <p:nvSpPr>
            <p:cNvPr id="65" name="직사각형 64"/>
            <p:cNvSpPr/>
            <p:nvPr/>
          </p:nvSpPr>
          <p:spPr>
            <a:xfrm>
              <a:off x="2774502" y="5203909"/>
              <a:ext cx="9144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2</a:t>
              </a:r>
              <a:endParaRPr lang="ko-KR" altLang="en-US" dirty="0"/>
            </a:p>
          </p:txBody>
        </p:sp>
      </p:grpSp>
      <p:grpSp>
        <p:nvGrpSpPr>
          <p:cNvPr id="53" name="그룹 52"/>
          <p:cNvGrpSpPr/>
          <p:nvPr/>
        </p:nvGrpSpPr>
        <p:grpSpPr>
          <a:xfrm>
            <a:off x="7412985" y="5186858"/>
            <a:ext cx="1119455" cy="835719"/>
            <a:chOff x="1763688" y="4221088"/>
            <a:chExt cx="1925214" cy="1897221"/>
          </a:xfrm>
          <a:solidFill>
            <a:srgbClr val="7030A0"/>
          </a:solidFill>
        </p:grpSpPr>
        <p:sp>
          <p:nvSpPr>
            <p:cNvPr id="58" name="직사각형 57"/>
            <p:cNvSpPr/>
            <p:nvPr/>
          </p:nvSpPr>
          <p:spPr>
            <a:xfrm>
              <a:off x="1763688" y="4221088"/>
              <a:ext cx="9144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4</a:t>
              </a:r>
              <a:endParaRPr lang="ko-KR" altLang="en-US" dirty="0"/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2774502" y="4221088"/>
              <a:ext cx="9144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2</a:t>
              </a:r>
              <a:endParaRPr lang="ko-KR" altLang="en-US" dirty="0"/>
            </a:p>
          </p:txBody>
        </p:sp>
        <p:sp>
          <p:nvSpPr>
            <p:cNvPr id="60" name="직사각형 59"/>
            <p:cNvSpPr/>
            <p:nvPr/>
          </p:nvSpPr>
          <p:spPr>
            <a:xfrm>
              <a:off x="1763688" y="5203909"/>
              <a:ext cx="9144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61" name="직사각형 60"/>
            <p:cNvSpPr/>
            <p:nvPr/>
          </p:nvSpPr>
          <p:spPr>
            <a:xfrm>
              <a:off x="2774502" y="5203909"/>
              <a:ext cx="9144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2</a:t>
              </a:r>
              <a:endParaRPr lang="ko-KR" altLang="en-US" dirty="0"/>
            </a:p>
          </p:txBody>
        </p:sp>
      </p:grpSp>
      <p:sp>
        <p:nvSpPr>
          <p:cNvPr id="54" name="직사각형 53"/>
          <p:cNvSpPr/>
          <p:nvPr/>
        </p:nvSpPr>
        <p:spPr>
          <a:xfrm>
            <a:off x="5652120" y="5205938"/>
            <a:ext cx="1226758" cy="417904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/>
          <p:cNvSpPr/>
          <p:nvPr/>
        </p:nvSpPr>
        <p:spPr>
          <a:xfrm>
            <a:off x="7350792" y="3933056"/>
            <a:ext cx="1253655" cy="479363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아래쪽 화살표 55"/>
          <p:cNvSpPr/>
          <p:nvPr/>
        </p:nvSpPr>
        <p:spPr>
          <a:xfrm>
            <a:off x="7508421" y="4876847"/>
            <a:ext cx="418567" cy="263488"/>
          </a:xfrm>
          <a:prstGeom prst="down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아래쪽 화살표 56"/>
          <p:cNvSpPr/>
          <p:nvPr/>
        </p:nvSpPr>
        <p:spPr>
          <a:xfrm rot="16040858">
            <a:off x="7008589" y="5228933"/>
            <a:ext cx="312511" cy="352908"/>
          </a:xfrm>
          <a:prstGeom prst="down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TextBox 69"/>
          <p:cNvSpPr txBox="1"/>
          <p:nvPr/>
        </p:nvSpPr>
        <p:spPr>
          <a:xfrm>
            <a:off x="4644008" y="5222936"/>
            <a:ext cx="216024" cy="3047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=</a:t>
            </a:r>
            <a:endParaRPr lang="ko-KR" altLang="en-US" dirty="0"/>
          </a:p>
        </p:txBody>
      </p:sp>
      <p:sp>
        <p:nvSpPr>
          <p:cNvPr id="71" name="TextBox 70"/>
          <p:cNvSpPr txBox="1"/>
          <p:nvPr/>
        </p:nvSpPr>
        <p:spPr>
          <a:xfrm>
            <a:off x="2627784" y="5222936"/>
            <a:ext cx="216024" cy="3047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4702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Inner </a:t>
            </a:r>
            <a:r>
              <a:rPr lang="ko-KR" altLang="en-US" dirty="0" smtClean="0"/>
              <a:t>예시 </a:t>
            </a:r>
            <a:r>
              <a:rPr lang="en-US" altLang="ko-KR" dirty="0" smtClean="0"/>
              <a:t>: 2</a:t>
            </a:r>
            <a:r>
              <a:rPr lang="ko-KR" altLang="en-US" dirty="0" smtClean="0"/>
              <a:t>차원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39552" y="1700808"/>
            <a:ext cx="806489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/>
              <a:t> a(2,2) </a:t>
            </a:r>
            <a:r>
              <a:rPr lang="ko-KR" altLang="en-US" sz="2800" dirty="0" smtClean="0"/>
              <a:t>행렬과 </a:t>
            </a:r>
            <a:r>
              <a:rPr lang="en-US" altLang="ko-KR" sz="2800" dirty="0" smtClean="0"/>
              <a:t>b(2,2)</a:t>
            </a:r>
            <a:r>
              <a:rPr lang="ko-KR" altLang="en-US" sz="2800" dirty="0" smtClean="0"/>
              <a:t>행렬의 마지막 차수가 같으므로 계산결과는 </a:t>
            </a:r>
            <a:r>
              <a:rPr lang="en-US" altLang="ko-KR" sz="2800" dirty="0" err="1"/>
              <a:t>out.shape</a:t>
            </a:r>
            <a:r>
              <a:rPr lang="en-US" altLang="ko-KR" sz="2800" dirty="0"/>
              <a:t> = </a:t>
            </a:r>
            <a:r>
              <a:rPr lang="en-US" altLang="ko-KR" sz="2800" dirty="0" err="1"/>
              <a:t>a.shape</a:t>
            </a:r>
            <a:r>
              <a:rPr lang="en-US" altLang="ko-KR" sz="2800" dirty="0"/>
              <a:t>[:-1] + </a:t>
            </a:r>
            <a:r>
              <a:rPr lang="en-US" altLang="ko-KR" sz="2800" dirty="0" err="1"/>
              <a:t>b.shape</a:t>
            </a:r>
            <a:r>
              <a:rPr lang="en-US" altLang="ko-KR" sz="2800" dirty="0"/>
              <a:t>[:-1]</a:t>
            </a:r>
            <a:endParaRPr lang="ko-KR" altLang="en-US" sz="2800" dirty="0"/>
          </a:p>
        </p:txBody>
      </p:sp>
      <p:pic>
        <p:nvPicPr>
          <p:cNvPr id="942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573016"/>
            <a:ext cx="4968552" cy="259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6798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Inner </a:t>
            </a:r>
            <a:r>
              <a:rPr lang="ko-KR" altLang="en-US" dirty="0" smtClean="0"/>
              <a:t>예시 </a:t>
            </a:r>
            <a:r>
              <a:rPr lang="en-US" altLang="ko-KR" dirty="0" smtClean="0"/>
              <a:t>: 3</a:t>
            </a:r>
            <a:r>
              <a:rPr lang="ko-KR" altLang="en-US" dirty="0" smtClean="0"/>
              <a:t>차원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39552" y="1700808"/>
            <a:ext cx="806489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/>
              <a:t> a(2,3,2) </a:t>
            </a:r>
            <a:r>
              <a:rPr lang="ko-KR" altLang="en-US" sz="2800" dirty="0" smtClean="0"/>
              <a:t>행렬과 </a:t>
            </a:r>
            <a:r>
              <a:rPr lang="en-US" altLang="ko-KR" sz="2800" dirty="0" smtClean="0"/>
              <a:t>b(2,2)</a:t>
            </a:r>
            <a:r>
              <a:rPr lang="ko-KR" altLang="en-US" sz="2800" dirty="0" smtClean="0"/>
              <a:t>행렬의 마지막 차수가 같으므로 계산결과는 </a:t>
            </a:r>
            <a:r>
              <a:rPr lang="en-US" altLang="ko-KR" sz="2800" dirty="0" err="1"/>
              <a:t>out.shape</a:t>
            </a:r>
            <a:r>
              <a:rPr lang="en-US" altLang="ko-KR" sz="2800" dirty="0"/>
              <a:t> = </a:t>
            </a:r>
            <a:r>
              <a:rPr lang="en-US" altLang="ko-KR" sz="2800" dirty="0" err="1"/>
              <a:t>a.shape</a:t>
            </a:r>
            <a:r>
              <a:rPr lang="en-US" altLang="ko-KR" sz="2800" dirty="0"/>
              <a:t>[:-1] + </a:t>
            </a:r>
            <a:r>
              <a:rPr lang="en-US" altLang="ko-KR" sz="2800" dirty="0" err="1"/>
              <a:t>b.shape</a:t>
            </a:r>
            <a:r>
              <a:rPr lang="en-US" altLang="ko-KR" sz="2800" dirty="0"/>
              <a:t>[:-1]</a:t>
            </a:r>
            <a:endParaRPr lang="ko-KR" altLang="en-US" sz="2800" dirty="0"/>
          </a:p>
        </p:txBody>
      </p:sp>
      <p:pic>
        <p:nvPicPr>
          <p:cNvPr id="952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3212976"/>
            <a:ext cx="5184576" cy="316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5354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outer </a:t>
            </a:r>
            <a:r>
              <a:rPr lang="en-US" altLang="ko-KR" dirty="0"/>
              <a:t>product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1190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outer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99339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err="1" smtClean="0"/>
              <a:t>두개의</a:t>
            </a:r>
            <a:r>
              <a:rPr lang="ko-KR" altLang="en-US" dirty="0" smtClean="0"/>
              <a:t> 벡터를 가지고 벡터 크기를 행과 열로 만드는 함수</a:t>
            </a:r>
            <a:endParaRPr lang="en-US" altLang="ko-KR" dirty="0" smtClean="0"/>
          </a:p>
          <a:p>
            <a:pPr marL="457200" lvl="1" indent="0" fontAlgn="base">
              <a:buNone/>
            </a:pPr>
            <a:r>
              <a:rPr lang="en-US" altLang="ko-KR" dirty="0" smtClean="0"/>
              <a:t>1</a:t>
            </a:r>
            <a:r>
              <a:rPr lang="ko-KR" altLang="en-US" dirty="0" smtClean="0"/>
              <a:t>차원이 이상일 경우 </a:t>
            </a:r>
            <a:r>
              <a:rPr lang="en-US" altLang="ko-KR" dirty="0" smtClean="0"/>
              <a:t>1</a:t>
            </a:r>
            <a:r>
              <a:rPr lang="ko-KR" altLang="en-US" dirty="0" smtClean="0"/>
              <a:t>차원으로 만든 후에 행렬로 </a:t>
            </a:r>
            <a:r>
              <a:rPr lang="ko-KR" altLang="en-US" dirty="0" err="1" smtClean="0"/>
              <a:t>만듬</a:t>
            </a:r>
            <a:endParaRPr lang="en-US" altLang="ko-KR" dirty="0"/>
          </a:p>
        </p:txBody>
      </p:sp>
      <p:grpSp>
        <p:nvGrpSpPr>
          <p:cNvPr id="6" name="그룹 5"/>
          <p:cNvGrpSpPr/>
          <p:nvPr/>
        </p:nvGrpSpPr>
        <p:grpSpPr>
          <a:xfrm>
            <a:off x="1148071" y="4618339"/>
            <a:ext cx="1296144" cy="624633"/>
            <a:chOff x="1763688" y="4221088"/>
            <a:chExt cx="1925214" cy="914400"/>
          </a:xfrm>
        </p:grpSpPr>
        <p:sp>
          <p:nvSpPr>
            <p:cNvPr id="5" name="직사각형 4"/>
            <p:cNvSpPr/>
            <p:nvPr/>
          </p:nvSpPr>
          <p:spPr>
            <a:xfrm>
              <a:off x="1763688" y="4221088"/>
              <a:ext cx="914400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2774502" y="4221088"/>
              <a:ext cx="914400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0</a:t>
              </a:r>
              <a:endParaRPr lang="ko-KR" altLang="en-US" dirty="0"/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2987824" y="4618339"/>
            <a:ext cx="1296144" cy="624633"/>
            <a:chOff x="1763688" y="4221088"/>
            <a:chExt cx="1925214" cy="914400"/>
          </a:xfrm>
          <a:solidFill>
            <a:schemeClr val="bg2">
              <a:lumMod val="75000"/>
            </a:schemeClr>
          </a:solidFill>
        </p:grpSpPr>
        <p:sp>
          <p:nvSpPr>
            <p:cNvPr id="17" name="직사각형 16"/>
            <p:cNvSpPr/>
            <p:nvPr/>
          </p:nvSpPr>
          <p:spPr>
            <a:xfrm>
              <a:off x="1763688" y="4221088"/>
              <a:ext cx="9144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4</a:t>
              </a:r>
              <a:endParaRPr lang="ko-KR" altLang="en-US" dirty="0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2774502" y="4221088"/>
              <a:ext cx="9144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5364089" y="4684050"/>
            <a:ext cx="531697" cy="1012709"/>
            <a:chOff x="1763688" y="4221088"/>
            <a:chExt cx="914400" cy="1897221"/>
          </a:xfrm>
        </p:grpSpPr>
        <p:sp>
          <p:nvSpPr>
            <p:cNvPr id="23" name="직사각형 22"/>
            <p:cNvSpPr/>
            <p:nvPr/>
          </p:nvSpPr>
          <p:spPr>
            <a:xfrm>
              <a:off x="1763688" y="4221088"/>
              <a:ext cx="914400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1763688" y="5203909"/>
              <a:ext cx="914400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0</a:t>
              </a:r>
              <a:endParaRPr lang="ko-KR" altLang="en-US" dirty="0"/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6920233" y="3630526"/>
            <a:ext cx="1119455" cy="488093"/>
            <a:chOff x="1763688" y="4221088"/>
            <a:chExt cx="1925214" cy="914400"/>
          </a:xfrm>
          <a:solidFill>
            <a:schemeClr val="bg2">
              <a:lumMod val="75000"/>
            </a:schemeClr>
          </a:solidFill>
        </p:grpSpPr>
        <p:sp>
          <p:nvSpPr>
            <p:cNvPr id="28" name="직사각형 27"/>
            <p:cNvSpPr/>
            <p:nvPr/>
          </p:nvSpPr>
          <p:spPr>
            <a:xfrm>
              <a:off x="1763688" y="4221088"/>
              <a:ext cx="9144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4</a:t>
              </a:r>
              <a:endParaRPr lang="ko-KR" altLang="en-US" dirty="0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2774502" y="4221088"/>
              <a:ext cx="9144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6948264" y="4643452"/>
            <a:ext cx="1119455" cy="1012709"/>
            <a:chOff x="1763688" y="4221088"/>
            <a:chExt cx="1925214" cy="1897221"/>
          </a:xfrm>
          <a:solidFill>
            <a:srgbClr val="7030A0"/>
          </a:solidFill>
        </p:grpSpPr>
        <p:sp>
          <p:nvSpPr>
            <p:cNvPr id="33" name="직사각형 32"/>
            <p:cNvSpPr/>
            <p:nvPr/>
          </p:nvSpPr>
          <p:spPr>
            <a:xfrm>
              <a:off x="1763688" y="4221088"/>
              <a:ext cx="9144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4</a:t>
              </a:r>
              <a:endParaRPr lang="ko-KR" altLang="en-US" dirty="0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2774502" y="4221088"/>
              <a:ext cx="9144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1763688" y="5203909"/>
              <a:ext cx="9144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0</a:t>
              </a:r>
              <a:endParaRPr lang="ko-KR" altLang="en-US" dirty="0"/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2774502" y="5203909"/>
              <a:ext cx="9144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0</a:t>
              </a:r>
              <a:endParaRPr lang="ko-KR" altLang="en-US" dirty="0"/>
            </a:p>
          </p:txBody>
        </p:sp>
      </p:grpSp>
      <p:sp>
        <p:nvSpPr>
          <p:cNvPr id="9" name="직사각형 8"/>
          <p:cNvSpPr/>
          <p:nvPr/>
        </p:nvSpPr>
        <p:spPr>
          <a:xfrm>
            <a:off x="5076056" y="4677153"/>
            <a:ext cx="1008112" cy="506409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아래쪽 화살표 9"/>
          <p:cNvSpPr/>
          <p:nvPr/>
        </p:nvSpPr>
        <p:spPr>
          <a:xfrm>
            <a:off x="7242646" y="4277605"/>
            <a:ext cx="418567" cy="319290"/>
          </a:xfrm>
          <a:prstGeom prst="down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아래쪽 화살표 39"/>
          <p:cNvSpPr/>
          <p:nvPr/>
        </p:nvSpPr>
        <p:spPr>
          <a:xfrm rot="16200000">
            <a:off x="6295871" y="4733791"/>
            <a:ext cx="378695" cy="352908"/>
          </a:xfrm>
          <a:prstGeom prst="down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4535996" y="4738224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=</a:t>
            </a:r>
            <a:endParaRPr lang="ko-KR" altLang="en-US" dirty="0"/>
          </a:p>
        </p:txBody>
      </p:sp>
      <p:sp>
        <p:nvSpPr>
          <p:cNvPr id="37" name="직사각형 36"/>
          <p:cNvSpPr/>
          <p:nvPr/>
        </p:nvSpPr>
        <p:spPr>
          <a:xfrm>
            <a:off x="6793758" y="3561852"/>
            <a:ext cx="1378642" cy="631243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455879" y="4092939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3258005" y="4092939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5233893" y="4092939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2*2</a:t>
            </a: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843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outer: 1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841264"/>
          </a:xfrm>
        </p:spPr>
        <p:txBody>
          <a:bodyPr>
            <a:noAutofit/>
          </a:bodyPr>
          <a:lstStyle/>
          <a:p>
            <a:pPr marL="457200" lvl="1" indent="0" fontAlgn="base">
              <a:buNone/>
            </a:pPr>
            <a:r>
              <a:rPr lang="en-US" altLang="ko-KR" sz="2800" dirty="0" smtClean="0"/>
              <a:t>Out</a:t>
            </a:r>
            <a:r>
              <a:rPr lang="ko-KR" altLang="en-US" sz="2800" dirty="0" smtClean="0"/>
              <a:t>는 </a:t>
            </a:r>
            <a:r>
              <a:rPr lang="ko-KR" altLang="en-US" sz="2800" dirty="0" err="1" smtClean="0"/>
              <a:t>두개의</a:t>
            </a:r>
            <a:r>
              <a:rPr lang="ko-KR" altLang="en-US" sz="2800" dirty="0" smtClean="0"/>
              <a:t> 벡터에 대한 행렬로 구성</a:t>
            </a:r>
            <a:r>
              <a:rPr lang="en-US" altLang="ko-KR" sz="2800" dirty="0" smtClean="0"/>
              <a:t>out[</a:t>
            </a:r>
            <a:r>
              <a:rPr lang="en-US" altLang="ko-KR" sz="2800" dirty="0" err="1" smtClean="0"/>
              <a:t>i</a:t>
            </a:r>
            <a:r>
              <a:rPr lang="en-US" altLang="ko-KR" sz="2800" dirty="0"/>
              <a:t>, j] = a[</a:t>
            </a:r>
            <a:r>
              <a:rPr lang="en-US" altLang="ko-KR" sz="2800" dirty="0" err="1"/>
              <a:t>i</a:t>
            </a:r>
            <a:r>
              <a:rPr lang="en-US" altLang="ko-KR" sz="2800" dirty="0"/>
              <a:t>] * b[j]</a:t>
            </a:r>
          </a:p>
        </p:txBody>
      </p:sp>
      <p:pic>
        <p:nvPicPr>
          <p:cNvPr id="1105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2871330"/>
            <a:ext cx="4248472" cy="308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2805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outer: 2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841264"/>
          </a:xfrm>
        </p:spPr>
        <p:txBody>
          <a:bodyPr>
            <a:noAutofit/>
          </a:bodyPr>
          <a:lstStyle/>
          <a:p>
            <a:pPr marL="457200" lvl="1" indent="0" fontAlgn="base">
              <a:buNone/>
            </a:pPr>
            <a:r>
              <a:rPr lang="ko-KR" altLang="en-US" sz="2800" dirty="0" err="1" smtClean="0"/>
              <a:t>첫번째</a:t>
            </a:r>
            <a:r>
              <a:rPr lang="ko-KR" altLang="en-US" sz="2800" dirty="0" smtClean="0"/>
              <a:t> 벡터가 </a:t>
            </a:r>
            <a:r>
              <a:rPr lang="ko-KR" altLang="en-US" sz="2800" dirty="0" err="1" smtClean="0"/>
              <a:t>행이되고</a:t>
            </a:r>
            <a:r>
              <a:rPr lang="ko-KR" altLang="en-US" sz="2800" dirty="0" smtClean="0"/>
              <a:t> </a:t>
            </a:r>
            <a:r>
              <a:rPr lang="ko-KR" altLang="en-US" sz="2800" dirty="0" err="1" smtClean="0"/>
              <a:t>두번째</a:t>
            </a:r>
            <a:r>
              <a:rPr lang="ko-KR" altLang="en-US" sz="2800" dirty="0" smtClean="0"/>
              <a:t> 벡터가 열이 되어 </a:t>
            </a:r>
            <a:r>
              <a:rPr lang="en-US" altLang="ko-KR" sz="2800" dirty="0" smtClean="0"/>
              <a:t>5*5</a:t>
            </a:r>
            <a:r>
              <a:rPr lang="ko-KR" altLang="en-US" sz="2800" dirty="0" smtClean="0"/>
              <a:t>행렬을 </a:t>
            </a:r>
            <a:r>
              <a:rPr lang="ko-KR" altLang="en-US" sz="2800" dirty="0" err="1" smtClean="0"/>
              <a:t>만듬</a:t>
            </a:r>
            <a:endParaRPr lang="en-US" altLang="ko-KR" sz="2800" dirty="0"/>
          </a:p>
        </p:txBody>
      </p:sp>
      <p:pic>
        <p:nvPicPr>
          <p:cNvPr id="1095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3026161"/>
            <a:ext cx="5472608" cy="299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319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n</a:t>
            </a:r>
            <a:r>
              <a:rPr lang="en-US" altLang="ko-KR" dirty="0" err="1" smtClean="0"/>
              <a:t>darray</a:t>
            </a:r>
            <a:r>
              <a:rPr lang="en-US" altLang="ko-KR" dirty="0" smtClean="0"/>
              <a:t>  </a:t>
            </a:r>
            <a:r>
              <a:rPr lang="ko-KR" altLang="en-US" dirty="0" smtClean="0"/>
              <a:t>데이터 변경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ndarray</a:t>
            </a:r>
            <a:r>
              <a:rPr lang="en-US" altLang="ko-KR" dirty="0" smtClean="0"/>
              <a:t> </a:t>
            </a:r>
            <a:r>
              <a:rPr lang="ko-KR" altLang="en-US" dirty="0" smtClean="0"/>
              <a:t>생성하면 내부 원소들은 </a:t>
            </a:r>
            <a:r>
              <a:rPr lang="en-US" altLang="ko-KR" dirty="0" smtClean="0"/>
              <a:t>float </a:t>
            </a:r>
            <a:r>
              <a:rPr lang="ko-KR" altLang="en-US" dirty="0" smtClean="0"/>
              <a:t>타입으로 생성됨 </a:t>
            </a:r>
            <a:endParaRPr lang="en-US" altLang="ko-KR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3645024"/>
            <a:ext cx="2609850" cy="196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3573016"/>
            <a:ext cx="2314575" cy="2333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3774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outer: 3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841264"/>
          </a:xfrm>
        </p:spPr>
        <p:txBody>
          <a:bodyPr>
            <a:noAutofit/>
          </a:bodyPr>
          <a:lstStyle/>
          <a:p>
            <a:pPr marL="457200" lvl="1" indent="0" fontAlgn="base">
              <a:buNone/>
            </a:pPr>
            <a:r>
              <a:rPr lang="ko-KR" altLang="en-US" sz="2800" dirty="0" smtClean="0"/>
              <a:t>벡터의 값이 문자일 경우 문자 배수만큼 처리</a:t>
            </a:r>
            <a:endParaRPr lang="en-US" altLang="ko-KR" sz="2800" dirty="0"/>
          </a:p>
        </p:txBody>
      </p:sp>
      <p:pic>
        <p:nvPicPr>
          <p:cNvPr id="1085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3153085"/>
            <a:ext cx="5328592" cy="2714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5241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err="1"/>
              <a:t>tensordot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9799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t</a:t>
            </a:r>
            <a:r>
              <a:rPr lang="en-US" altLang="ko-KR" dirty="0" err="1" smtClean="0"/>
              <a:t>ensordot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841264"/>
          </a:xfrm>
        </p:spPr>
        <p:txBody>
          <a:bodyPr>
            <a:noAutofit/>
          </a:bodyPr>
          <a:lstStyle/>
          <a:p>
            <a:pPr marL="457200" lvl="1" indent="0" fontAlgn="base">
              <a:buNone/>
            </a:pPr>
            <a:r>
              <a:rPr lang="en-US" altLang="ko-KR" sz="2800" dirty="0" err="1" smtClean="0"/>
              <a:t>Tensordot</a:t>
            </a:r>
            <a:r>
              <a:rPr lang="en-US" altLang="ko-KR" sz="2800" dirty="0" smtClean="0"/>
              <a:t> </a:t>
            </a:r>
            <a:r>
              <a:rPr lang="ko-KR" altLang="en-US" sz="2800" dirty="0" smtClean="0"/>
              <a:t>함수에 </a:t>
            </a:r>
            <a:r>
              <a:rPr lang="en-US" altLang="ko-KR" sz="2800" dirty="0" smtClean="0"/>
              <a:t>axes</a:t>
            </a:r>
            <a:r>
              <a:rPr lang="ko-KR" altLang="en-US" sz="2800" dirty="0" smtClean="0"/>
              <a:t>를 </a:t>
            </a:r>
            <a:r>
              <a:rPr lang="en-US" altLang="ko-KR" sz="2800" dirty="0" smtClean="0"/>
              <a:t>0</a:t>
            </a:r>
            <a:r>
              <a:rPr lang="ko-KR" altLang="en-US" sz="2800" dirty="0" smtClean="0"/>
              <a:t>으로 줄 경우 </a:t>
            </a:r>
            <a:r>
              <a:rPr lang="en-US" altLang="ko-KR" sz="2800" dirty="0" smtClean="0"/>
              <a:t>tensor product</a:t>
            </a:r>
            <a:r>
              <a:rPr lang="ko-KR" altLang="en-US" sz="2800" dirty="0" smtClean="0"/>
              <a:t>을 연산</a:t>
            </a:r>
            <a:endParaRPr lang="en-US" altLang="ko-KR" sz="2800" dirty="0"/>
          </a:p>
        </p:txBody>
      </p:sp>
      <p:pic>
        <p:nvPicPr>
          <p:cNvPr id="9218" name="Picture 2" descr="https://upload.wikimedia.org/math/9/2/c/92c57dd740f9cc677874830217c0681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3933056"/>
            <a:ext cx="6120680" cy="1512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971600" y="3645024"/>
            <a:ext cx="7416824" cy="244827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6546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t</a:t>
            </a:r>
            <a:r>
              <a:rPr lang="en-US" altLang="ko-KR" dirty="0" err="1" smtClean="0"/>
              <a:t>ensordot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841264"/>
          </a:xfrm>
        </p:spPr>
        <p:txBody>
          <a:bodyPr>
            <a:noAutofit/>
          </a:bodyPr>
          <a:lstStyle/>
          <a:p>
            <a:pPr marL="457200" lvl="1" indent="0" fontAlgn="base">
              <a:buNone/>
            </a:pPr>
            <a:r>
              <a:rPr lang="en-US" altLang="ko-KR" sz="2800" dirty="0" err="1" smtClean="0"/>
              <a:t>Tensordot</a:t>
            </a:r>
            <a:r>
              <a:rPr lang="en-US" altLang="ko-KR" sz="2800" dirty="0" smtClean="0"/>
              <a:t> </a:t>
            </a:r>
            <a:r>
              <a:rPr lang="ko-KR" altLang="en-US" sz="2800" dirty="0" smtClean="0"/>
              <a:t>함수에 </a:t>
            </a:r>
            <a:r>
              <a:rPr lang="en-US" altLang="ko-KR" sz="2800" dirty="0" smtClean="0"/>
              <a:t>axes</a:t>
            </a:r>
            <a:r>
              <a:rPr lang="ko-KR" altLang="en-US" sz="2800" dirty="0" smtClean="0"/>
              <a:t>를 </a:t>
            </a:r>
            <a:r>
              <a:rPr lang="en-US" altLang="ko-KR" sz="2800" dirty="0" smtClean="0"/>
              <a:t>0</a:t>
            </a:r>
            <a:r>
              <a:rPr lang="ko-KR" altLang="en-US" sz="2800" dirty="0" smtClean="0"/>
              <a:t>으로 줄 경우 </a:t>
            </a:r>
            <a:r>
              <a:rPr lang="en-US" altLang="ko-KR" sz="2800" dirty="0" smtClean="0"/>
              <a:t>tensor product</a:t>
            </a:r>
            <a:r>
              <a:rPr lang="ko-KR" altLang="en-US" sz="2800" dirty="0" smtClean="0"/>
              <a:t>을 연산</a:t>
            </a:r>
            <a:endParaRPr lang="en-US" altLang="ko-KR" sz="2800" dirty="0"/>
          </a:p>
        </p:txBody>
      </p:sp>
      <p:sp>
        <p:nvSpPr>
          <p:cNvPr id="35" name="TextBox 34"/>
          <p:cNvSpPr txBox="1"/>
          <p:nvPr/>
        </p:nvSpPr>
        <p:spPr>
          <a:xfrm>
            <a:off x="3277527" y="4989629"/>
            <a:ext cx="216024" cy="3047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=</a:t>
            </a:r>
            <a:endParaRPr lang="ko-KR" altLang="en-US" dirty="0"/>
          </a:p>
        </p:txBody>
      </p:sp>
      <p:grpSp>
        <p:nvGrpSpPr>
          <p:cNvPr id="9223" name="그룹 9222"/>
          <p:cNvGrpSpPr/>
          <p:nvPr/>
        </p:nvGrpSpPr>
        <p:grpSpPr>
          <a:xfrm>
            <a:off x="829256" y="4746630"/>
            <a:ext cx="2376263" cy="844248"/>
            <a:chOff x="683568" y="4437112"/>
            <a:chExt cx="3207905" cy="1069504"/>
          </a:xfrm>
        </p:grpSpPr>
        <p:grpSp>
          <p:nvGrpSpPr>
            <p:cNvPr id="6" name="그룹 5"/>
            <p:cNvGrpSpPr/>
            <p:nvPr/>
          </p:nvGrpSpPr>
          <p:grpSpPr>
            <a:xfrm>
              <a:off x="683568" y="4437112"/>
              <a:ext cx="1296144" cy="1069504"/>
              <a:chOff x="1763688" y="4221088"/>
              <a:chExt cx="1925214" cy="1897221"/>
            </a:xfrm>
          </p:grpSpPr>
          <p:sp>
            <p:nvSpPr>
              <p:cNvPr id="7" name="직사각형 6"/>
              <p:cNvSpPr/>
              <p:nvPr/>
            </p:nvSpPr>
            <p:spPr>
              <a:xfrm>
                <a:off x="1763688" y="4221088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 smtClean="0"/>
                  <a:t>1</a:t>
                </a:r>
                <a:endParaRPr lang="ko-KR" altLang="en-US" sz="1200" dirty="0"/>
              </a:p>
            </p:txBody>
          </p:sp>
          <p:sp>
            <p:nvSpPr>
              <p:cNvPr id="8" name="직사각형 7"/>
              <p:cNvSpPr/>
              <p:nvPr/>
            </p:nvSpPr>
            <p:spPr>
              <a:xfrm>
                <a:off x="2774502" y="4221088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 smtClean="0"/>
                  <a:t>0</a:t>
                </a:r>
                <a:endParaRPr lang="ko-KR" altLang="en-US" sz="1200" dirty="0"/>
              </a:p>
            </p:txBody>
          </p:sp>
          <p:sp>
            <p:nvSpPr>
              <p:cNvPr id="9" name="직사각형 8"/>
              <p:cNvSpPr/>
              <p:nvPr/>
            </p:nvSpPr>
            <p:spPr>
              <a:xfrm>
                <a:off x="1763688" y="5203909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 smtClean="0"/>
                  <a:t>0</a:t>
                </a:r>
                <a:endParaRPr lang="ko-KR" altLang="en-US" sz="1200" dirty="0"/>
              </a:p>
            </p:txBody>
          </p:sp>
          <p:sp>
            <p:nvSpPr>
              <p:cNvPr id="10" name="직사각형 9"/>
              <p:cNvSpPr/>
              <p:nvPr/>
            </p:nvSpPr>
            <p:spPr>
              <a:xfrm>
                <a:off x="2774502" y="5203909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 smtClean="0"/>
                  <a:t>1</a:t>
                </a:r>
                <a:endParaRPr lang="ko-KR" altLang="en-US" sz="1200" dirty="0"/>
              </a:p>
            </p:txBody>
          </p:sp>
        </p:grpSp>
        <p:grpSp>
          <p:nvGrpSpPr>
            <p:cNvPr id="11" name="그룹 10"/>
            <p:cNvGrpSpPr/>
            <p:nvPr/>
          </p:nvGrpSpPr>
          <p:grpSpPr>
            <a:xfrm>
              <a:off x="2595329" y="4437112"/>
              <a:ext cx="1296144" cy="1069504"/>
              <a:chOff x="1763688" y="4221088"/>
              <a:chExt cx="1925214" cy="1897221"/>
            </a:xfrm>
            <a:solidFill>
              <a:schemeClr val="bg2">
                <a:lumMod val="75000"/>
              </a:schemeClr>
            </a:solidFill>
          </p:grpSpPr>
          <p:sp>
            <p:nvSpPr>
              <p:cNvPr id="12" name="직사각형 11"/>
              <p:cNvSpPr/>
              <p:nvPr/>
            </p:nvSpPr>
            <p:spPr>
              <a:xfrm>
                <a:off x="1763688" y="4221088"/>
                <a:ext cx="914400" cy="914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 smtClean="0"/>
                  <a:t>4</a:t>
                </a:r>
                <a:endParaRPr lang="ko-KR" altLang="en-US" sz="1200" dirty="0"/>
              </a:p>
            </p:txBody>
          </p:sp>
          <p:sp>
            <p:nvSpPr>
              <p:cNvPr id="13" name="직사각형 12"/>
              <p:cNvSpPr/>
              <p:nvPr/>
            </p:nvSpPr>
            <p:spPr>
              <a:xfrm>
                <a:off x="2774502" y="4221088"/>
                <a:ext cx="914400" cy="914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 smtClean="0"/>
                  <a:t>1</a:t>
                </a:r>
                <a:endParaRPr lang="ko-KR" altLang="en-US" sz="1200" dirty="0"/>
              </a:p>
            </p:txBody>
          </p:sp>
          <p:sp>
            <p:nvSpPr>
              <p:cNvPr id="14" name="직사각형 13"/>
              <p:cNvSpPr/>
              <p:nvPr/>
            </p:nvSpPr>
            <p:spPr>
              <a:xfrm>
                <a:off x="1763688" y="5203909"/>
                <a:ext cx="914400" cy="914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 smtClean="0"/>
                  <a:t>2</a:t>
                </a:r>
                <a:endParaRPr lang="ko-KR" altLang="en-US" sz="1200" dirty="0"/>
              </a:p>
            </p:txBody>
          </p:sp>
          <p:sp>
            <p:nvSpPr>
              <p:cNvPr id="15" name="직사각형 14"/>
              <p:cNvSpPr/>
              <p:nvPr/>
            </p:nvSpPr>
            <p:spPr>
              <a:xfrm>
                <a:off x="2774502" y="5203909"/>
                <a:ext cx="914400" cy="914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 smtClean="0"/>
                  <a:t>2</a:t>
                </a:r>
                <a:endParaRPr lang="ko-KR" altLang="en-US" sz="1200" dirty="0"/>
              </a:p>
            </p:txBody>
          </p:sp>
        </p:grpSp>
        <p:grpSp>
          <p:nvGrpSpPr>
            <p:cNvPr id="9221" name="그룹 9220"/>
            <p:cNvGrpSpPr/>
            <p:nvPr/>
          </p:nvGrpSpPr>
          <p:grpSpPr>
            <a:xfrm>
              <a:off x="2091273" y="4818884"/>
              <a:ext cx="368776" cy="327908"/>
              <a:chOff x="4860032" y="2492896"/>
              <a:chExt cx="914400" cy="914400"/>
            </a:xfrm>
          </p:grpSpPr>
          <p:sp>
            <p:nvSpPr>
              <p:cNvPr id="5" name="타원 4"/>
              <p:cNvSpPr/>
              <p:nvPr/>
            </p:nvSpPr>
            <p:spPr>
              <a:xfrm>
                <a:off x="4860032" y="2492896"/>
                <a:ext cx="914400" cy="9144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cxnSp>
            <p:nvCxnSpPr>
              <p:cNvPr id="9217" name="직선 연결선 9216"/>
              <p:cNvCxnSpPr>
                <a:stCxn id="5" idx="1"/>
                <a:endCxn id="5" idx="5"/>
              </p:cNvCxnSpPr>
              <p:nvPr/>
            </p:nvCxnSpPr>
            <p:spPr>
              <a:xfrm>
                <a:off x="4993943" y="2626807"/>
                <a:ext cx="646578" cy="646578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20" name="직선 연결선 9219"/>
              <p:cNvCxnSpPr>
                <a:stCxn id="5" idx="7"/>
                <a:endCxn id="5" idx="3"/>
              </p:cNvCxnSpPr>
              <p:nvPr/>
            </p:nvCxnSpPr>
            <p:spPr>
              <a:xfrm flipH="1">
                <a:off x="4993943" y="2626807"/>
                <a:ext cx="646578" cy="646578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222" name="그룹 9221"/>
          <p:cNvGrpSpPr/>
          <p:nvPr/>
        </p:nvGrpSpPr>
        <p:grpSpPr>
          <a:xfrm>
            <a:off x="3724700" y="4638384"/>
            <a:ext cx="2073107" cy="1271724"/>
            <a:chOff x="4932040" y="4074204"/>
            <a:chExt cx="3739384" cy="1942975"/>
          </a:xfrm>
        </p:grpSpPr>
        <p:sp>
          <p:nvSpPr>
            <p:cNvPr id="17" name="직사각형 16"/>
            <p:cNvSpPr/>
            <p:nvPr/>
          </p:nvSpPr>
          <p:spPr>
            <a:xfrm>
              <a:off x="4932040" y="4297391"/>
              <a:ext cx="531697" cy="40279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smtClean="0"/>
                <a:t>1</a:t>
              </a:r>
              <a:endParaRPr lang="ko-KR" altLang="en-US" sz="900" dirty="0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6920623" y="4297391"/>
              <a:ext cx="531697" cy="40279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smtClean="0"/>
                <a:t>0</a:t>
              </a:r>
              <a:endParaRPr lang="ko-KR" altLang="en-US" sz="900" dirty="0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4932040" y="5415551"/>
              <a:ext cx="531697" cy="40279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smtClean="0"/>
                <a:t>0</a:t>
              </a:r>
              <a:endParaRPr lang="ko-KR" altLang="en-US" sz="900" dirty="0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6920623" y="5415551"/>
              <a:ext cx="531697" cy="40279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smtClean="0"/>
                <a:t>1</a:t>
              </a:r>
              <a:endParaRPr lang="ko-KR" altLang="en-US" sz="900" dirty="0"/>
            </a:p>
          </p:txBody>
        </p:sp>
        <p:grpSp>
          <p:nvGrpSpPr>
            <p:cNvPr id="21" name="그룹 20"/>
            <p:cNvGrpSpPr/>
            <p:nvPr/>
          </p:nvGrpSpPr>
          <p:grpSpPr>
            <a:xfrm>
              <a:off x="5580112" y="4074204"/>
              <a:ext cx="1119455" cy="835719"/>
              <a:chOff x="1763688" y="4221088"/>
              <a:chExt cx="1925214" cy="1897221"/>
            </a:xfrm>
            <a:solidFill>
              <a:schemeClr val="bg2">
                <a:lumMod val="75000"/>
              </a:schemeClr>
            </a:solidFill>
          </p:grpSpPr>
          <p:sp>
            <p:nvSpPr>
              <p:cNvPr id="22" name="직사각형 21"/>
              <p:cNvSpPr/>
              <p:nvPr/>
            </p:nvSpPr>
            <p:spPr>
              <a:xfrm>
                <a:off x="1763688" y="4221088"/>
                <a:ext cx="914400" cy="914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 smtClean="0"/>
                  <a:t>4</a:t>
                </a:r>
                <a:endParaRPr lang="ko-KR" altLang="en-US" sz="900" dirty="0"/>
              </a:p>
            </p:txBody>
          </p:sp>
          <p:sp>
            <p:nvSpPr>
              <p:cNvPr id="23" name="직사각형 22"/>
              <p:cNvSpPr/>
              <p:nvPr/>
            </p:nvSpPr>
            <p:spPr>
              <a:xfrm>
                <a:off x="2774502" y="4221088"/>
                <a:ext cx="914400" cy="914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 smtClean="0"/>
                  <a:t>1</a:t>
                </a:r>
                <a:endParaRPr lang="ko-KR" altLang="en-US" sz="900" dirty="0"/>
              </a:p>
            </p:txBody>
          </p:sp>
          <p:sp>
            <p:nvSpPr>
              <p:cNvPr id="24" name="직사각형 23"/>
              <p:cNvSpPr/>
              <p:nvPr/>
            </p:nvSpPr>
            <p:spPr>
              <a:xfrm>
                <a:off x="1763688" y="5203909"/>
                <a:ext cx="914400" cy="914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 smtClean="0"/>
                  <a:t>2</a:t>
                </a:r>
                <a:endParaRPr lang="ko-KR" altLang="en-US" sz="900" dirty="0"/>
              </a:p>
            </p:txBody>
          </p:sp>
          <p:sp>
            <p:nvSpPr>
              <p:cNvPr id="25" name="직사각형 24"/>
              <p:cNvSpPr/>
              <p:nvPr/>
            </p:nvSpPr>
            <p:spPr>
              <a:xfrm>
                <a:off x="2774502" y="5203909"/>
                <a:ext cx="914400" cy="914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 smtClean="0"/>
                  <a:t>2</a:t>
                </a:r>
                <a:endParaRPr lang="ko-KR" altLang="en-US" sz="900" dirty="0"/>
              </a:p>
            </p:txBody>
          </p:sp>
        </p:grpSp>
        <p:grpSp>
          <p:nvGrpSpPr>
            <p:cNvPr id="43" name="그룹 42"/>
            <p:cNvGrpSpPr/>
            <p:nvPr/>
          </p:nvGrpSpPr>
          <p:grpSpPr>
            <a:xfrm>
              <a:off x="7551969" y="4080926"/>
              <a:ext cx="1119455" cy="835719"/>
              <a:chOff x="1763688" y="4221088"/>
              <a:chExt cx="1925214" cy="1897221"/>
            </a:xfrm>
            <a:solidFill>
              <a:schemeClr val="bg2">
                <a:lumMod val="75000"/>
              </a:schemeClr>
            </a:solidFill>
          </p:grpSpPr>
          <p:sp>
            <p:nvSpPr>
              <p:cNvPr id="44" name="직사각형 43"/>
              <p:cNvSpPr/>
              <p:nvPr/>
            </p:nvSpPr>
            <p:spPr>
              <a:xfrm>
                <a:off x="1763688" y="4221088"/>
                <a:ext cx="914400" cy="914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 smtClean="0"/>
                  <a:t>4</a:t>
                </a:r>
                <a:endParaRPr lang="ko-KR" altLang="en-US" sz="900" dirty="0"/>
              </a:p>
            </p:txBody>
          </p:sp>
          <p:sp>
            <p:nvSpPr>
              <p:cNvPr id="45" name="직사각형 44"/>
              <p:cNvSpPr/>
              <p:nvPr/>
            </p:nvSpPr>
            <p:spPr>
              <a:xfrm>
                <a:off x="2774502" y="4221088"/>
                <a:ext cx="914400" cy="914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 smtClean="0"/>
                  <a:t>1</a:t>
                </a:r>
                <a:endParaRPr lang="ko-KR" altLang="en-US" sz="900" dirty="0"/>
              </a:p>
            </p:txBody>
          </p:sp>
          <p:sp>
            <p:nvSpPr>
              <p:cNvPr id="46" name="직사각형 45"/>
              <p:cNvSpPr/>
              <p:nvPr/>
            </p:nvSpPr>
            <p:spPr>
              <a:xfrm>
                <a:off x="1763688" y="5203909"/>
                <a:ext cx="914400" cy="914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 smtClean="0"/>
                  <a:t>2</a:t>
                </a:r>
                <a:endParaRPr lang="ko-KR" altLang="en-US" sz="900" dirty="0"/>
              </a:p>
            </p:txBody>
          </p:sp>
          <p:sp>
            <p:nvSpPr>
              <p:cNvPr id="47" name="직사각형 46"/>
              <p:cNvSpPr/>
              <p:nvPr/>
            </p:nvSpPr>
            <p:spPr>
              <a:xfrm>
                <a:off x="2774502" y="5203909"/>
                <a:ext cx="914400" cy="914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 smtClean="0"/>
                  <a:t>2</a:t>
                </a:r>
                <a:endParaRPr lang="ko-KR" altLang="en-US" sz="900" dirty="0"/>
              </a:p>
            </p:txBody>
          </p:sp>
        </p:grpSp>
        <p:grpSp>
          <p:nvGrpSpPr>
            <p:cNvPr id="48" name="그룹 47"/>
            <p:cNvGrpSpPr/>
            <p:nvPr/>
          </p:nvGrpSpPr>
          <p:grpSpPr>
            <a:xfrm>
              <a:off x="5580112" y="5174738"/>
              <a:ext cx="1119455" cy="835719"/>
              <a:chOff x="1763688" y="4221088"/>
              <a:chExt cx="1925214" cy="1897221"/>
            </a:xfrm>
            <a:solidFill>
              <a:schemeClr val="bg2">
                <a:lumMod val="75000"/>
              </a:schemeClr>
            </a:solidFill>
          </p:grpSpPr>
          <p:sp>
            <p:nvSpPr>
              <p:cNvPr id="49" name="직사각형 48"/>
              <p:cNvSpPr/>
              <p:nvPr/>
            </p:nvSpPr>
            <p:spPr>
              <a:xfrm>
                <a:off x="1763688" y="4221088"/>
                <a:ext cx="914400" cy="914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 smtClean="0"/>
                  <a:t>4</a:t>
                </a:r>
                <a:endParaRPr lang="ko-KR" altLang="en-US" sz="900" dirty="0"/>
              </a:p>
            </p:txBody>
          </p:sp>
          <p:sp>
            <p:nvSpPr>
              <p:cNvPr id="50" name="직사각형 49"/>
              <p:cNvSpPr/>
              <p:nvPr/>
            </p:nvSpPr>
            <p:spPr>
              <a:xfrm>
                <a:off x="2774502" y="4221088"/>
                <a:ext cx="914400" cy="914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 smtClean="0"/>
                  <a:t>1</a:t>
                </a:r>
                <a:endParaRPr lang="ko-KR" altLang="en-US" sz="900" dirty="0"/>
              </a:p>
            </p:txBody>
          </p:sp>
          <p:sp>
            <p:nvSpPr>
              <p:cNvPr id="51" name="직사각형 50"/>
              <p:cNvSpPr/>
              <p:nvPr/>
            </p:nvSpPr>
            <p:spPr>
              <a:xfrm>
                <a:off x="1763688" y="5203909"/>
                <a:ext cx="914400" cy="914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 smtClean="0"/>
                  <a:t>2</a:t>
                </a:r>
                <a:endParaRPr lang="ko-KR" altLang="en-US" sz="900" dirty="0"/>
              </a:p>
            </p:txBody>
          </p:sp>
          <p:sp>
            <p:nvSpPr>
              <p:cNvPr id="52" name="직사각형 51"/>
              <p:cNvSpPr/>
              <p:nvPr/>
            </p:nvSpPr>
            <p:spPr>
              <a:xfrm>
                <a:off x="2774502" y="5203909"/>
                <a:ext cx="914400" cy="914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 smtClean="0"/>
                  <a:t>2</a:t>
                </a:r>
                <a:endParaRPr lang="ko-KR" altLang="en-US" sz="900" dirty="0"/>
              </a:p>
            </p:txBody>
          </p:sp>
        </p:grpSp>
        <p:grpSp>
          <p:nvGrpSpPr>
            <p:cNvPr id="53" name="그룹 52"/>
            <p:cNvGrpSpPr/>
            <p:nvPr/>
          </p:nvGrpSpPr>
          <p:grpSpPr>
            <a:xfrm>
              <a:off x="7551969" y="5181460"/>
              <a:ext cx="1119455" cy="835719"/>
              <a:chOff x="1763688" y="4221088"/>
              <a:chExt cx="1925214" cy="1897221"/>
            </a:xfrm>
            <a:solidFill>
              <a:schemeClr val="bg2">
                <a:lumMod val="75000"/>
              </a:schemeClr>
            </a:solidFill>
          </p:grpSpPr>
          <p:sp>
            <p:nvSpPr>
              <p:cNvPr id="54" name="직사각형 53"/>
              <p:cNvSpPr/>
              <p:nvPr/>
            </p:nvSpPr>
            <p:spPr>
              <a:xfrm>
                <a:off x="1763688" y="4221088"/>
                <a:ext cx="914400" cy="914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 smtClean="0"/>
                  <a:t>4</a:t>
                </a:r>
                <a:endParaRPr lang="ko-KR" altLang="en-US" sz="900" dirty="0"/>
              </a:p>
            </p:txBody>
          </p:sp>
          <p:sp>
            <p:nvSpPr>
              <p:cNvPr id="55" name="직사각형 54"/>
              <p:cNvSpPr/>
              <p:nvPr/>
            </p:nvSpPr>
            <p:spPr>
              <a:xfrm>
                <a:off x="2774502" y="4221088"/>
                <a:ext cx="914400" cy="914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 smtClean="0"/>
                  <a:t>1</a:t>
                </a:r>
                <a:endParaRPr lang="ko-KR" altLang="en-US" sz="900" dirty="0"/>
              </a:p>
            </p:txBody>
          </p:sp>
          <p:sp>
            <p:nvSpPr>
              <p:cNvPr id="56" name="직사각형 55"/>
              <p:cNvSpPr/>
              <p:nvPr/>
            </p:nvSpPr>
            <p:spPr>
              <a:xfrm>
                <a:off x="1763688" y="5203909"/>
                <a:ext cx="914400" cy="914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 smtClean="0"/>
                  <a:t>2</a:t>
                </a:r>
                <a:endParaRPr lang="ko-KR" altLang="en-US" sz="900" dirty="0"/>
              </a:p>
            </p:txBody>
          </p:sp>
          <p:sp>
            <p:nvSpPr>
              <p:cNvPr id="57" name="직사각형 56"/>
              <p:cNvSpPr/>
              <p:nvPr/>
            </p:nvSpPr>
            <p:spPr>
              <a:xfrm>
                <a:off x="2774502" y="5203909"/>
                <a:ext cx="914400" cy="914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 smtClean="0"/>
                  <a:t>2</a:t>
                </a:r>
                <a:endParaRPr lang="ko-KR" altLang="en-US" sz="900" dirty="0"/>
              </a:p>
            </p:txBody>
          </p:sp>
        </p:grpSp>
      </p:grpSp>
      <p:sp>
        <p:nvSpPr>
          <p:cNvPr id="60" name="TextBox 59"/>
          <p:cNvSpPr txBox="1"/>
          <p:nvPr/>
        </p:nvSpPr>
        <p:spPr>
          <a:xfrm>
            <a:off x="5941823" y="5096990"/>
            <a:ext cx="216024" cy="3047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=</a:t>
            </a:r>
            <a:endParaRPr lang="ko-KR" altLang="en-US" dirty="0"/>
          </a:p>
        </p:txBody>
      </p:sp>
      <p:grpSp>
        <p:nvGrpSpPr>
          <p:cNvPr id="9224" name="그룹 9223"/>
          <p:cNvGrpSpPr/>
          <p:nvPr/>
        </p:nvGrpSpPr>
        <p:grpSpPr>
          <a:xfrm>
            <a:off x="6493523" y="4588583"/>
            <a:ext cx="1822893" cy="1360697"/>
            <a:chOff x="6804248" y="4411083"/>
            <a:chExt cx="2354590" cy="1763487"/>
          </a:xfrm>
        </p:grpSpPr>
        <p:grpSp>
          <p:nvGrpSpPr>
            <p:cNvPr id="26" name="그룹 25"/>
            <p:cNvGrpSpPr/>
            <p:nvPr/>
          </p:nvGrpSpPr>
          <p:grpSpPr>
            <a:xfrm>
              <a:off x="6804248" y="4426153"/>
              <a:ext cx="1119455" cy="835719"/>
              <a:chOff x="1763688" y="4221088"/>
              <a:chExt cx="1925214" cy="1897221"/>
            </a:xfrm>
            <a:solidFill>
              <a:srgbClr val="7030A0"/>
            </a:solidFill>
          </p:grpSpPr>
          <p:sp>
            <p:nvSpPr>
              <p:cNvPr id="27" name="직사각형 26"/>
              <p:cNvSpPr/>
              <p:nvPr/>
            </p:nvSpPr>
            <p:spPr>
              <a:xfrm>
                <a:off x="1763688" y="4221088"/>
                <a:ext cx="914400" cy="914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 smtClean="0"/>
                  <a:t>4</a:t>
                </a:r>
                <a:endParaRPr lang="ko-KR" altLang="en-US" sz="1000" dirty="0"/>
              </a:p>
            </p:txBody>
          </p:sp>
          <p:sp>
            <p:nvSpPr>
              <p:cNvPr id="28" name="직사각형 27"/>
              <p:cNvSpPr/>
              <p:nvPr/>
            </p:nvSpPr>
            <p:spPr>
              <a:xfrm>
                <a:off x="2774502" y="4221088"/>
                <a:ext cx="914400" cy="914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/>
                  <a:t>2</a:t>
                </a:r>
                <a:endParaRPr lang="ko-KR" altLang="en-US" sz="1000" dirty="0"/>
              </a:p>
            </p:txBody>
          </p:sp>
          <p:sp>
            <p:nvSpPr>
              <p:cNvPr id="29" name="직사각형 28"/>
              <p:cNvSpPr/>
              <p:nvPr/>
            </p:nvSpPr>
            <p:spPr>
              <a:xfrm>
                <a:off x="1763688" y="5203909"/>
                <a:ext cx="914400" cy="914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/>
                  <a:t>1</a:t>
                </a:r>
                <a:endParaRPr lang="ko-KR" altLang="en-US" sz="1000" dirty="0"/>
              </a:p>
            </p:txBody>
          </p:sp>
          <p:sp>
            <p:nvSpPr>
              <p:cNvPr id="30" name="직사각형 29"/>
              <p:cNvSpPr/>
              <p:nvPr/>
            </p:nvSpPr>
            <p:spPr>
              <a:xfrm>
                <a:off x="2774502" y="5203909"/>
                <a:ext cx="914400" cy="914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 smtClean="0"/>
                  <a:t>2</a:t>
                </a:r>
                <a:endParaRPr lang="ko-KR" altLang="en-US" sz="1000" dirty="0"/>
              </a:p>
            </p:txBody>
          </p:sp>
        </p:grpSp>
        <p:grpSp>
          <p:nvGrpSpPr>
            <p:cNvPr id="61" name="그룹 60"/>
            <p:cNvGrpSpPr/>
            <p:nvPr/>
          </p:nvGrpSpPr>
          <p:grpSpPr>
            <a:xfrm>
              <a:off x="8039383" y="4411083"/>
              <a:ext cx="1119455" cy="835719"/>
              <a:chOff x="1763688" y="4221088"/>
              <a:chExt cx="1925214" cy="1897221"/>
            </a:xfrm>
            <a:solidFill>
              <a:srgbClr val="7030A0"/>
            </a:solidFill>
          </p:grpSpPr>
          <p:sp>
            <p:nvSpPr>
              <p:cNvPr id="62" name="직사각형 61"/>
              <p:cNvSpPr/>
              <p:nvPr/>
            </p:nvSpPr>
            <p:spPr>
              <a:xfrm>
                <a:off x="1763688" y="4221088"/>
                <a:ext cx="914400" cy="914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 smtClean="0"/>
                  <a:t>0</a:t>
                </a:r>
                <a:endParaRPr lang="ko-KR" altLang="en-US" sz="1000" dirty="0"/>
              </a:p>
            </p:txBody>
          </p:sp>
          <p:sp>
            <p:nvSpPr>
              <p:cNvPr id="63" name="직사각형 62"/>
              <p:cNvSpPr/>
              <p:nvPr/>
            </p:nvSpPr>
            <p:spPr>
              <a:xfrm>
                <a:off x="2774502" y="4221088"/>
                <a:ext cx="914400" cy="914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 smtClean="0"/>
                  <a:t>0</a:t>
                </a:r>
                <a:endParaRPr lang="ko-KR" altLang="en-US" sz="1000" dirty="0"/>
              </a:p>
            </p:txBody>
          </p:sp>
          <p:sp>
            <p:nvSpPr>
              <p:cNvPr id="64" name="직사각형 63"/>
              <p:cNvSpPr/>
              <p:nvPr/>
            </p:nvSpPr>
            <p:spPr>
              <a:xfrm>
                <a:off x="1763688" y="5203909"/>
                <a:ext cx="914400" cy="914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 smtClean="0"/>
                  <a:t>0</a:t>
                </a:r>
                <a:endParaRPr lang="ko-KR" altLang="en-US" sz="1000" dirty="0"/>
              </a:p>
            </p:txBody>
          </p:sp>
          <p:sp>
            <p:nvSpPr>
              <p:cNvPr id="65" name="직사각형 64"/>
              <p:cNvSpPr/>
              <p:nvPr/>
            </p:nvSpPr>
            <p:spPr>
              <a:xfrm>
                <a:off x="2774502" y="5203909"/>
                <a:ext cx="914400" cy="914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 smtClean="0"/>
                  <a:t>0</a:t>
                </a:r>
                <a:endParaRPr lang="ko-KR" altLang="en-US" sz="1000" dirty="0"/>
              </a:p>
            </p:txBody>
          </p:sp>
        </p:grpSp>
        <p:grpSp>
          <p:nvGrpSpPr>
            <p:cNvPr id="66" name="그룹 65"/>
            <p:cNvGrpSpPr/>
            <p:nvPr/>
          </p:nvGrpSpPr>
          <p:grpSpPr>
            <a:xfrm>
              <a:off x="6804248" y="5338851"/>
              <a:ext cx="1119455" cy="835719"/>
              <a:chOff x="1763688" y="4221088"/>
              <a:chExt cx="1925214" cy="1897221"/>
            </a:xfrm>
            <a:solidFill>
              <a:srgbClr val="7030A0"/>
            </a:solidFill>
          </p:grpSpPr>
          <p:sp>
            <p:nvSpPr>
              <p:cNvPr id="67" name="직사각형 66"/>
              <p:cNvSpPr/>
              <p:nvPr/>
            </p:nvSpPr>
            <p:spPr>
              <a:xfrm>
                <a:off x="1763688" y="4221088"/>
                <a:ext cx="914400" cy="914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 smtClean="0"/>
                  <a:t>0</a:t>
                </a:r>
                <a:endParaRPr lang="ko-KR" altLang="en-US" sz="1000" dirty="0"/>
              </a:p>
            </p:txBody>
          </p:sp>
          <p:sp>
            <p:nvSpPr>
              <p:cNvPr id="68" name="직사각형 67"/>
              <p:cNvSpPr/>
              <p:nvPr/>
            </p:nvSpPr>
            <p:spPr>
              <a:xfrm>
                <a:off x="2774502" y="4221088"/>
                <a:ext cx="914400" cy="914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 smtClean="0"/>
                  <a:t>0</a:t>
                </a:r>
                <a:endParaRPr lang="ko-KR" altLang="en-US" sz="1000" dirty="0"/>
              </a:p>
            </p:txBody>
          </p:sp>
          <p:sp>
            <p:nvSpPr>
              <p:cNvPr id="69" name="직사각형 68"/>
              <p:cNvSpPr/>
              <p:nvPr/>
            </p:nvSpPr>
            <p:spPr>
              <a:xfrm>
                <a:off x="1763688" y="5203910"/>
                <a:ext cx="914400" cy="914399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 smtClean="0"/>
                  <a:t>0</a:t>
                </a:r>
                <a:endParaRPr lang="ko-KR" altLang="en-US" sz="1000" dirty="0"/>
              </a:p>
            </p:txBody>
          </p:sp>
          <p:sp>
            <p:nvSpPr>
              <p:cNvPr id="70" name="직사각형 69"/>
              <p:cNvSpPr/>
              <p:nvPr/>
            </p:nvSpPr>
            <p:spPr>
              <a:xfrm>
                <a:off x="2774502" y="5203909"/>
                <a:ext cx="914400" cy="914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 smtClean="0"/>
                  <a:t>0</a:t>
                </a:r>
                <a:endParaRPr lang="ko-KR" altLang="en-US" sz="1000" dirty="0"/>
              </a:p>
            </p:txBody>
          </p:sp>
        </p:grpSp>
        <p:grpSp>
          <p:nvGrpSpPr>
            <p:cNvPr id="71" name="그룹 70"/>
            <p:cNvGrpSpPr/>
            <p:nvPr/>
          </p:nvGrpSpPr>
          <p:grpSpPr>
            <a:xfrm>
              <a:off x="8039383" y="5323781"/>
              <a:ext cx="1119455" cy="835719"/>
              <a:chOff x="1763688" y="4221088"/>
              <a:chExt cx="1925214" cy="1897221"/>
            </a:xfrm>
            <a:solidFill>
              <a:srgbClr val="7030A0"/>
            </a:solidFill>
          </p:grpSpPr>
          <p:sp>
            <p:nvSpPr>
              <p:cNvPr id="72" name="직사각형 71"/>
              <p:cNvSpPr/>
              <p:nvPr/>
            </p:nvSpPr>
            <p:spPr>
              <a:xfrm>
                <a:off x="1763688" y="4221088"/>
                <a:ext cx="914400" cy="914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 smtClean="0"/>
                  <a:t>4</a:t>
                </a:r>
                <a:endParaRPr lang="ko-KR" altLang="en-US" sz="1000" dirty="0"/>
              </a:p>
            </p:txBody>
          </p:sp>
          <p:sp>
            <p:nvSpPr>
              <p:cNvPr id="73" name="직사각형 72"/>
              <p:cNvSpPr/>
              <p:nvPr/>
            </p:nvSpPr>
            <p:spPr>
              <a:xfrm>
                <a:off x="2774502" y="4221088"/>
                <a:ext cx="914400" cy="914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/>
                  <a:t>2</a:t>
                </a:r>
                <a:endParaRPr lang="ko-KR" altLang="en-US" sz="1000" dirty="0"/>
              </a:p>
            </p:txBody>
          </p:sp>
          <p:sp>
            <p:nvSpPr>
              <p:cNvPr id="74" name="직사각형 73"/>
              <p:cNvSpPr/>
              <p:nvPr/>
            </p:nvSpPr>
            <p:spPr>
              <a:xfrm>
                <a:off x="1763688" y="5203909"/>
                <a:ext cx="914400" cy="914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/>
                  <a:t>1</a:t>
                </a:r>
                <a:endParaRPr lang="ko-KR" altLang="en-US" sz="1000" dirty="0"/>
              </a:p>
            </p:txBody>
          </p:sp>
          <p:sp>
            <p:nvSpPr>
              <p:cNvPr id="75" name="직사각형 74"/>
              <p:cNvSpPr/>
              <p:nvPr/>
            </p:nvSpPr>
            <p:spPr>
              <a:xfrm>
                <a:off x="2774502" y="5203909"/>
                <a:ext cx="914400" cy="914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 smtClean="0"/>
                  <a:t>2</a:t>
                </a:r>
                <a:endParaRPr lang="ko-KR" altLang="en-US" sz="1000" dirty="0"/>
              </a:p>
            </p:txBody>
          </p:sp>
        </p:grpSp>
      </p:grpSp>
      <p:sp>
        <p:nvSpPr>
          <p:cNvPr id="9225" name="TextBox 9224"/>
          <p:cNvSpPr txBox="1"/>
          <p:nvPr/>
        </p:nvSpPr>
        <p:spPr>
          <a:xfrm>
            <a:off x="1057266" y="4106942"/>
            <a:ext cx="564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2,2</a:t>
            </a:r>
            <a:endParaRPr lang="ko-KR" altLang="en-US" dirty="0"/>
          </a:p>
        </p:txBody>
      </p:sp>
      <p:sp>
        <p:nvSpPr>
          <p:cNvPr id="78" name="TextBox 77"/>
          <p:cNvSpPr txBox="1"/>
          <p:nvPr/>
        </p:nvSpPr>
        <p:spPr>
          <a:xfrm>
            <a:off x="2419378" y="4106942"/>
            <a:ext cx="564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2,2</a:t>
            </a:r>
            <a:endParaRPr lang="ko-KR" altLang="en-US" dirty="0"/>
          </a:p>
        </p:txBody>
      </p:sp>
      <p:sp>
        <p:nvSpPr>
          <p:cNvPr id="79" name="TextBox 78"/>
          <p:cNvSpPr txBox="1"/>
          <p:nvPr/>
        </p:nvSpPr>
        <p:spPr>
          <a:xfrm>
            <a:off x="6703985" y="4106942"/>
            <a:ext cx="1406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2,2,2,2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8581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tensordot</a:t>
            </a:r>
            <a:r>
              <a:rPr lang="en-US" altLang="ko-KR" dirty="0" smtClean="0"/>
              <a:t>: </a:t>
            </a:r>
            <a:r>
              <a:rPr lang="ko-KR" altLang="en-US" dirty="0" smtClean="0"/>
              <a:t>예시 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841264"/>
          </a:xfrm>
        </p:spPr>
        <p:txBody>
          <a:bodyPr>
            <a:noAutofit/>
          </a:bodyPr>
          <a:lstStyle/>
          <a:p>
            <a:pPr marL="457200" lvl="1" indent="0" fontAlgn="base">
              <a:buNone/>
            </a:pPr>
            <a:r>
              <a:rPr lang="ko-KR" altLang="en-US" sz="2800" dirty="0"/>
              <a:t> </a:t>
            </a:r>
            <a:r>
              <a:rPr lang="en-US" altLang="ko-KR" sz="2800" dirty="0" smtClean="0"/>
              <a:t>2</a:t>
            </a:r>
            <a:r>
              <a:rPr lang="ko-KR" altLang="en-US" sz="2800" dirty="0" smtClean="0"/>
              <a:t>차원 행렬 </a:t>
            </a:r>
            <a:r>
              <a:rPr lang="en-US" altLang="ko-KR" sz="2800" dirty="0" smtClean="0"/>
              <a:t>2</a:t>
            </a:r>
            <a:r>
              <a:rPr lang="ko-KR" altLang="en-US" sz="2800" dirty="0" smtClean="0"/>
              <a:t>개가 만나 </a:t>
            </a:r>
            <a:r>
              <a:rPr lang="en-US" altLang="ko-KR" sz="2800" dirty="0" smtClean="0"/>
              <a:t>4</a:t>
            </a:r>
            <a:r>
              <a:rPr lang="ko-KR" altLang="en-US" sz="2800" dirty="0" smtClean="0"/>
              <a:t>차원 행렬 구성</a:t>
            </a:r>
            <a:endParaRPr lang="en-US" altLang="ko-KR" sz="2800" dirty="0"/>
          </a:p>
        </p:txBody>
      </p:sp>
      <p:pic>
        <p:nvPicPr>
          <p:cNvPr id="1075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2133667"/>
            <a:ext cx="5810597" cy="4485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8714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tensordot</a:t>
            </a:r>
            <a:r>
              <a:rPr lang="en-US" altLang="ko-KR" dirty="0" smtClean="0"/>
              <a:t>: </a:t>
            </a:r>
            <a:r>
              <a:rPr lang="ko-KR" altLang="en-US" dirty="0" smtClean="0"/>
              <a:t>예시 </a:t>
            </a:r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841264"/>
          </a:xfrm>
        </p:spPr>
        <p:txBody>
          <a:bodyPr>
            <a:noAutofit/>
          </a:bodyPr>
          <a:lstStyle/>
          <a:p>
            <a:pPr marL="457200" lvl="1" indent="0" fontAlgn="base">
              <a:buNone/>
            </a:pPr>
            <a:r>
              <a:rPr lang="ko-KR" altLang="en-US" sz="2800" dirty="0"/>
              <a:t> </a:t>
            </a:r>
            <a:r>
              <a:rPr lang="en-US" altLang="ko-KR" sz="2800" dirty="0" smtClean="0"/>
              <a:t>axes = 0 tensor product,  axes = 1 tensor dot product,  axes = 2 tenser double contraction </a:t>
            </a:r>
            <a:r>
              <a:rPr lang="ko-KR" altLang="en-US" sz="2800" dirty="0" smtClean="0"/>
              <a:t>즉 벡터연산</a:t>
            </a:r>
            <a:endParaRPr lang="en-US" altLang="ko-KR" sz="2800" dirty="0"/>
          </a:p>
        </p:txBody>
      </p:sp>
      <p:pic>
        <p:nvPicPr>
          <p:cNvPr id="1064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3068961"/>
            <a:ext cx="6048672" cy="31683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283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대각행렬의 합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8070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Trace : 3</a:t>
            </a:r>
            <a:r>
              <a:rPr lang="ko-KR" altLang="en-US" dirty="0" smtClean="0"/>
              <a:t>차원 행렬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841264"/>
          </a:xfrm>
        </p:spPr>
        <p:txBody>
          <a:bodyPr>
            <a:noAutofit/>
          </a:bodyPr>
          <a:lstStyle/>
          <a:p>
            <a:pPr marL="457200" lvl="1" indent="0" fontAlgn="base">
              <a:buNone/>
            </a:pPr>
            <a:r>
              <a:rPr lang="ko-KR" altLang="en-US" sz="2800" dirty="0"/>
              <a:t> </a:t>
            </a:r>
            <a:r>
              <a:rPr lang="en-US" altLang="ko-KR" sz="2800" dirty="0" smtClean="0"/>
              <a:t>3</a:t>
            </a:r>
            <a:r>
              <a:rPr lang="ko-KR" altLang="en-US" sz="2800" dirty="0" smtClean="0"/>
              <a:t>차원</a:t>
            </a:r>
            <a:r>
              <a:rPr lang="en-US" altLang="ko-KR" sz="2800" dirty="0" smtClean="0"/>
              <a:t>(2,2,2)</a:t>
            </a:r>
            <a:r>
              <a:rPr lang="ko-KR" altLang="en-US" sz="2800" dirty="0" smtClean="0"/>
              <a:t> 대각행렬의 합은 </a:t>
            </a:r>
            <a:r>
              <a:rPr lang="ko-KR" altLang="en-US" sz="2800" dirty="0" err="1" smtClean="0"/>
              <a:t>첫번째</a:t>
            </a:r>
            <a:r>
              <a:rPr lang="ko-KR" altLang="en-US" sz="2800" dirty="0" smtClean="0"/>
              <a:t> 차원의 </a:t>
            </a:r>
            <a:r>
              <a:rPr lang="en-US" altLang="ko-KR" sz="2800" dirty="0" smtClean="0"/>
              <a:t>1</a:t>
            </a:r>
            <a:r>
              <a:rPr lang="ko-KR" altLang="en-US" sz="2800" dirty="0" smtClean="0"/>
              <a:t>과 </a:t>
            </a:r>
            <a:r>
              <a:rPr lang="ko-KR" altLang="en-US" sz="2800" dirty="0" err="1" smtClean="0"/>
              <a:t>두번째의</a:t>
            </a:r>
            <a:r>
              <a:rPr lang="ko-KR" altLang="en-US" sz="2800" dirty="0" smtClean="0"/>
              <a:t> 마지막을 합산해서 출력</a:t>
            </a:r>
            <a:endParaRPr lang="en-US" altLang="ko-KR" sz="2800" dirty="0"/>
          </a:p>
        </p:txBody>
      </p:sp>
      <p:sp>
        <p:nvSpPr>
          <p:cNvPr id="4" name="직사각형 3"/>
          <p:cNvSpPr/>
          <p:nvPr/>
        </p:nvSpPr>
        <p:spPr>
          <a:xfrm>
            <a:off x="805373" y="4529896"/>
            <a:ext cx="360040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0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805373" y="4953560"/>
            <a:ext cx="360040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1259632" y="4529896"/>
            <a:ext cx="360040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1259632" y="4953560"/>
            <a:ext cx="360040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3095836" y="4482040"/>
            <a:ext cx="360040" cy="36004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4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3095836" y="4905704"/>
            <a:ext cx="360040" cy="36004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6</a:t>
            </a:r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3550095" y="4482040"/>
            <a:ext cx="360040" cy="36004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5</a:t>
            </a:r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3550095" y="4905704"/>
            <a:ext cx="360040" cy="36004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7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079612" y="3760782"/>
            <a:ext cx="36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0</a:t>
            </a:r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3370075" y="3786272"/>
            <a:ext cx="36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22" name="직사각형 21"/>
          <p:cNvSpPr/>
          <p:nvPr/>
        </p:nvSpPr>
        <p:spPr>
          <a:xfrm>
            <a:off x="672006" y="4487352"/>
            <a:ext cx="1055678" cy="432048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3022256" y="4875316"/>
            <a:ext cx="1055678" cy="432048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화살표 연결선 24"/>
          <p:cNvCxnSpPr>
            <a:stCxn id="22" idx="3"/>
            <a:endCxn id="23" idx="1"/>
          </p:cNvCxnSpPr>
          <p:nvPr/>
        </p:nvCxnSpPr>
        <p:spPr>
          <a:xfrm>
            <a:off x="1727684" y="4703376"/>
            <a:ext cx="1294572" cy="38796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267</a:t>
            </a:fld>
            <a:endParaRPr lang="ko-KR" altLang="en-US"/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3012688"/>
            <a:ext cx="4320480" cy="3381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49341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539552" y="980728"/>
            <a:ext cx="8299648" cy="4886672"/>
          </a:xfrm>
        </p:spPr>
        <p:txBody>
          <a:bodyPr>
            <a:normAutofit/>
          </a:bodyPr>
          <a:lstStyle/>
          <a:p>
            <a:pPr algn="ctr"/>
            <a:r>
              <a:rPr lang="en-US" altLang="ko-KR" sz="8800" dirty="0"/>
              <a:t>5</a:t>
            </a:r>
            <a:r>
              <a:rPr lang="en-US" altLang="ko-KR" sz="8800" dirty="0" smtClean="0"/>
              <a:t>.Matplotlib</a:t>
            </a:r>
            <a:br>
              <a:rPr lang="en-US" altLang="ko-KR" sz="8800" dirty="0" smtClean="0"/>
            </a:br>
            <a:r>
              <a:rPr lang="ko-KR" altLang="en-US" sz="8800" dirty="0" smtClean="0"/>
              <a:t> </a:t>
            </a:r>
            <a:endParaRPr lang="ko-KR" altLang="en-US" sz="88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4183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475656" y="1412776"/>
            <a:ext cx="7363544" cy="4454624"/>
          </a:xfrm>
        </p:spPr>
        <p:txBody>
          <a:bodyPr>
            <a:normAutofit/>
          </a:bodyPr>
          <a:lstStyle/>
          <a:p>
            <a:pPr algn="r"/>
            <a:r>
              <a:rPr lang="en-US" altLang="ko-KR" sz="6000" dirty="0" err="1" smtClean="0"/>
              <a:t>MatPLOTLIB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en-US" altLang="ko-KR" sz="6000" dirty="0" err="1" smtClean="0"/>
              <a:t>pyplot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ko-KR" altLang="en-US" sz="6000" dirty="0" smtClean="0"/>
              <a:t>기초</a:t>
            </a:r>
            <a:r>
              <a:rPr lang="en-US" altLang="ko-KR" sz="4800" dirty="0"/>
              <a:t/>
            </a:r>
            <a:br>
              <a:rPr lang="en-US" altLang="ko-KR" sz="4800" dirty="0"/>
            </a:br>
            <a:endParaRPr lang="ko-KR" altLang="en-US" sz="48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9583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827584" y="908720"/>
            <a:ext cx="7579568" cy="4454624"/>
          </a:xfrm>
        </p:spPr>
        <p:txBody>
          <a:bodyPr>
            <a:normAutofit fontScale="90000"/>
          </a:bodyPr>
          <a:lstStyle/>
          <a:p>
            <a:pPr algn="r"/>
            <a:r>
              <a:rPr lang="ko-KR" altLang="en-US" sz="9600" dirty="0" smtClean="0"/>
              <a:t> </a:t>
            </a:r>
            <a:r>
              <a:rPr lang="en-US" altLang="ko-KR" sz="9600" dirty="0" smtClean="0"/>
              <a:t/>
            </a:r>
            <a:br>
              <a:rPr lang="en-US" altLang="ko-KR" sz="9600" dirty="0" smtClean="0"/>
            </a:br>
            <a:r>
              <a:rPr lang="en-US" altLang="ko-KR" sz="6700" dirty="0" err="1" smtClean="0"/>
              <a:t>Ndarray</a:t>
            </a:r>
            <a:r>
              <a:rPr lang="en-US" altLang="ko-KR" sz="6700" dirty="0" smtClean="0"/>
              <a:t/>
            </a:r>
            <a:br>
              <a:rPr lang="en-US" altLang="ko-KR" sz="6700" dirty="0" smtClean="0"/>
            </a:br>
            <a:r>
              <a:rPr lang="ko-KR" altLang="en-US" sz="6700" dirty="0" smtClean="0"/>
              <a:t>생성 함수</a:t>
            </a:r>
            <a:r>
              <a:rPr lang="en-US" altLang="ko-KR" sz="6700" dirty="0" smtClean="0"/>
              <a:t/>
            </a:r>
            <a:br>
              <a:rPr lang="en-US" altLang="ko-KR" sz="6700" dirty="0" smtClean="0"/>
            </a:br>
            <a:r>
              <a:rPr lang="ko-KR" altLang="en-US" sz="6700" dirty="0" smtClean="0"/>
              <a:t>이해하</a:t>
            </a:r>
            <a:r>
              <a:rPr lang="ko-KR" altLang="en-US" sz="6700" dirty="0"/>
              <a:t>기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0878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데이터 시각화</a:t>
            </a:r>
            <a:r>
              <a:rPr lang="en-US" altLang="ko-KR" dirty="0"/>
              <a:t> 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894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 smtClean="0"/>
              <a:t>데이터 시각화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데이터 시각화는 데이터의 탐색과 데이터의 전달을 위한 목적으로 사용</a:t>
            </a:r>
            <a:endParaRPr lang="en-US" altLang="ko-KR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1259632" y="3789040"/>
            <a:ext cx="2664296" cy="194421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데이터 탐색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4932040" y="3816829"/>
            <a:ext cx="2664296" cy="194421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데이터 전달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892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 </a:t>
            </a:r>
            <a:r>
              <a:rPr lang="en-US" altLang="ko-KR" dirty="0" err="1" smtClean="0"/>
              <a:t>jupyter</a:t>
            </a:r>
            <a:r>
              <a:rPr lang="en-US" altLang="ko-KR" dirty="0" smtClean="0"/>
              <a:t> </a:t>
            </a:r>
            <a:r>
              <a:rPr lang="ko-KR" altLang="en-US" dirty="0" smtClean="0"/>
              <a:t>내에서 그래프 보기</a:t>
            </a:r>
            <a:r>
              <a:rPr lang="en-US" altLang="ko-KR" dirty="0"/>
              <a:t> 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4411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inline </a:t>
            </a:r>
            <a:r>
              <a:rPr lang="ko-KR" altLang="en-US" dirty="0" smtClean="0"/>
              <a:t>실행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%</a:t>
            </a:r>
            <a:r>
              <a:rPr lang="en-US" altLang="ko-KR" dirty="0" err="1" smtClean="0"/>
              <a:t>matplotlib</a:t>
            </a:r>
            <a:r>
              <a:rPr lang="en-US" altLang="ko-KR" dirty="0" smtClean="0"/>
              <a:t> inline </a:t>
            </a:r>
            <a:r>
              <a:rPr lang="ko-KR" altLang="en-US" dirty="0" smtClean="0"/>
              <a:t>명령을 먼저 실행해야 </a:t>
            </a:r>
            <a:r>
              <a:rPr lang="en-US" altLang="ko-KR" dirty="0" err="1" smtClean="0"/>
              <a:t>jupyter</a:t>
            </a:r>
            <a:r>
              <a:rPr lang="en-US" altLang="ko-KR" dirty="0" smtClean="0"/>
              <a:t> notebook </a:t>
            </a:r>
            <a:r>
              <a:rPr lang="ko-KR" altLang="en-US" dirty="0" smtClean="0"/>
              <a:t>내에서</a:t>
            </a:r>
            <a:r>
              <a:rPr lang="en-US" altLang="ko-KR" dirty="0" smtClean="0"/>
              <a:t> </a:t>
            </a:r>
            <a:r>
              <a:rPr lang="ko-KR" altLang="en-US" dirty="0" smtClean="0"/>
              <a:t>그래프가 보임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0" y="2852936"/>
            <a:ext cx="5715000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4815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notebook </a:t>
            </a:r>
            <a:r>
              <a:rPr lang="ko-KR" altLang="en-US" dirty="0" smtClean="0"/>
              <a:t>실행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%</a:t>
            </a:r>
            <a:r>
              <a:rPr lang="en-US" altLang="ko-KR" dirty="0" err="1" smtClean="0"/>
              <a:t>matplotlib</a:t>
            </a:r>
            <a:r>
              <a:rPr lang="en-US" altLang="ko-KR" dirty="0" smtClean="0"/>
              <a:t> notebook </a:t>
            </a:r>
            <a:r>
              <a:rPr lang="ko-KR" altLang="en-US" dirty="0" smtClean="0"/>
              <a:t>명령을 먼저 실행해야 </a:t>
            </a:r>
            <a:r>
              <a:rPr lang="en-US" altLang="ko-KR" dirty="0" err="1" smtClean="0"/>
              <a:t>jupyter</a:t>
            </a:r>
            <a:r>
              <a:rPr lang="en-US" altLang="ko-KR" dirty="0" smtClean="0"/>
              <a:t> notebook </a:t>
            </a:r>
            <a:r>
              <a:rPr lang="ko-KR" altLang="en-US" dirty="0" smtClean="0"/>
              <a:t>내에 </a:t>
            </a:r>
            <a:r>
              <a:rPr lang="en-US" altLang="ko-KR" dirty="0" err="1" smtClean="0"/>
              <a:t>qt</a:t>
            </a:r>
            <a:r>
              <a:rPr lang="en-US" altLang="ko-KR" dirty="0" smtClean="0"/>
              <a:t> </a:t>
            </a:r>
            <a:r>
              <a:rPr lang="ko-KR" altLang="en-US" dirty="0" smtClean="0"/>
              <a:t>창이 실행</a:t>
            </a:r>
            <a:endParaRPr lang="en-US" altLang="ko-KR" dirty="0" smtClean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6010" y="2780928"/>
            <a:ext cx="4686300" cy="36930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444208" y="5013176"/>
            <a:ext cx="216024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Inline</a:t>
            </a:r>
            <a:r>
              <a:rPr lang="ko-KR" altLang="en-US" sz="1400" dirty="0" smtClean="0"/>
              <a:t>을 다시 돌아가려면 </a:t>
            </a:r>
            <a:r>
              <a:rPr lang="en-US" altLang="ko-KR" sz="1400" dirty="0" smtClean="0"/>
              <a:t>%</a:t>
            </a:r>
            <a:r>
              <a:rPr lang="en-US" altLang="ko-KR" sz="1400" dirty="0" err="1" smtClean="0"/>
              <a:t>matplotlib</a:t>
            </a:r>
            <a:r>
              <a:rPr lang="en-US" altLang="ko-KR" sz="1400" dirty="0" smtClean="0"/>
              <a:t> inline</a:t>
            </a:r>
            <a:r>
              <a:rPr lang="ko-KR" altLang="en-US" sz="1400" dirty="0" smtClean="0"/>
              <a:t>을 실행시켜주면 됨</a:t>
            </a:r>
            <a:endParaRPr lang="ko-KR" altLang="en-US" sz="14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7089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err="1" smtClean="0"/>
              <a:t>Seaborn</a:t>
            </a:r>
            <a:r>
              <a:rPr lang="en-US" altLang="ko-KR" dirty="0" smtClean="0"/>
              <a:t> </a:t>
            </a:r>
            <a:r>
              <a:rPr lang="ko-KR" altLang="en-US" dirty="0" smtClean="0"/>
              <a:t>꾸미기</a:t>
            </a:r>
            <a:r>
              <a:rPr lang="en-US" altLang="ko-KR" dirty="0"/>
              <a:t> 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2151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Seaborn</a:t>
            </a:r>
            <a:r>
              <a:rPr lang="en-US" altLang="ko-KR" dirty="0" smtClean="0"/>
              <a:t> </a:t>
            </a:r>
            <a:r>
              <a:rPr lang="ko-KR" altLang="en-US" dirty="0" smtClean="0"/>
              <a:t>적용 꾸미기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0801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 </a:t>
            </a:r>
            <a:r>
              <a:rPr lang="en-US" altLang="ko-KR" dirty="0" err="1" smtClean="0"/>
              <a:t>seaborn</a:t>
            </a:r>
            <a:r>
              <a:rPr lang="ko-KR" altLang="en-US" dirty="0" smtClean="0"/>
              <a:t>을 이용해서 캔버스만 적용하면 그래프의 격자가 </a:t>
            </a:r>
            <a:r>
              <a:rPr lang="en-US" altLang="ko-KR" dirty="0" err="1" smtClean="0"/>
              <a:t>seaborn</a:t>
            </a:r>
            <a:r>
              <a:rPr lang="en-US" altLang="ko-KR" dirty="0" smtClean="0"/>
              <a:t> </a:t>
            </a:r>
            <a:r>
              <a:rPr lang="ko-KR" altLang="en-US" dirty="0" smtClean="0"/>
              <a:t>스타일로 전환</a:t>
            </a:r>
            <a:endParaRPr lang="en-US" altLang="ko-KR" dirty="0" smtClean="0"/>
          </a:p>
        </p:txBody>
      </p:sp>
      <p:pic>
        <p:nvPicPr>
          <p:cNvPr id="1085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2887173"/>
            <a:ext cx="3600400" cy="38157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204" y="2912528"/>
            <a:ext cx="3878796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4860032" y="3068960"/>
            <a:ext cx="2088232" cy="5040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8926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Seaborn</a:t>
            </a:r>
            <a:r>
              <a:rPr lang="ko-KR" altLang="en-US" dirty="0" smtClean="0"/>
              <a:t> </a:t>
            </a:r>
            <a:r>
              <a:rPr lang="en-US" altLang="ko-KR" dirty="0" smtClean="0"/>
              <a:t>install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0801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 </a:t>
            </a:r>
            <a:r>
              <a:rPr lang="en-US" altLang="ko-KR" dirty="0" err="1" smtClean="0"/>
              <a:t>docker</a:t>
            </a:r>
            <a:r>
              <a:rPr lang="ko-KR" altLang="en-US" dirty="0" smtClean="0"/>
              <a:t>에서 </a:t>
            </a:r>
            <a:r>
              <a:rPr lang="en-US" altLang="ko-KR" dirty="0" err="1" smtClean="0"/>
              <a:t>seaborn</a:t>
            </a:r>
            <a:r>
              <a:rPr lang="ko-KR" altLang="en-US" dirty="0" smtClean="0"/>
              <a:t>을 </a:t>
            </a:r>
            <a:r>
              <a:rPr lang="en-US" altLang="ko-KR" dirty="0" smtClean="0"/>
              <a:t>pip</a:t>
            </a:r>
            <a:r>
              <a:rPr lang="ko-KR" altLang="en-US" dirty="0" smtClean="0"/>
              <a:t>로 설치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</a:t>
            </a:r>
            <a:r>
              <a:rPr lang="en-US" altLang="ko-KR" sz="2300" dirty="0" err="1" smtClean="0"/>
              <a:t>docker</a:t>
            </a:r>
            <a:r>
              <a:rPr lang="en-US" altLang="ko-KR" sz="2300" dirty="0" smtClean="0"/>
              <a:t> exec {</a:t>
            </a:r>
            <a:r>
              <a:rPr lang="ko-KR" altLang="en-US" sz="2300" dirty="0" err="1" smtClean="0"/>
              <a:t>도커이미지</a:t>
            </a:r>
            <a:r>
              <a:rPr lang="en-US" altLang="ko-KR" sz="2300" dirty="0" smtClean="0"/>
              <a:t>} pip install </a:t>
            </a:r>
            <a:r>
              <a:rPr lang="en-US" altLang="ko-KR" sz="2300" dirty="0" err="1" smtClean="0"/>
              <a:t>seaborn</a:t>
            </a:r>
            <a:r>
              <a:rPr lang="en-US" altLang="ko-KR" sz="2300" dirty="0" smtClean="0"/>
              <a:t> --upgrade</a:t>
            </a:r>
            <a:r>
              <a:rPr lang="ko-KR" altLang="en-US" sz="2300" dirty="0" smtClean="0"/>
              <a:t> </a:t>
            </a:r>
            <a:endParaRPr lang="en-US" altLang="ko-KR" sz="2300" dirty="0" smtClean="0"/>
          </a:p>
        </p:txBody>
      </p:sp>
      <p:pic>
        <p:nvPicPr>
          <p:cNvPr id="1095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554" y="2852936"/>
            <a:ext cx="7591425" cy="3566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0901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475656" y="764704"/>
            <a:ext cx="7363544" cy="5102696"/>
          </a:xfrm>
        </p:spPr>
        <p:txBody>
          <a:bodyPr>
            <a:normAutofit/>
          </a:bodyPr>
          <a:lstStyle/>
          <a:p>
            <a:pPr algn="r"/>
            <a:r>
              <a:rPr lang="en-US" altLang="ko-KR" sz="6000" dirty="0" err="1" smtClean="0"/>
              <a:t>MatPLOTLIB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en-US" altLang="ko-KR" sz="6000" dirty="0" err="1" smtClean="0"/>
              <a:t>pyplot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ko-KR" altLang="en-US" sz="6000" dirty="0" smtClean="0"/>
              <a:t>좌표 이해하기</a:t>
            </a:r>
            <a:r>
              <a:rPr lang="en-US" altLang="ko-KR" sz="4800" dirty="0"/>
              <a:t/>
            </a:r>
            <a:br>
              <a:rPr lang="en-US" altLang="ko-KR" sz="4800" dirty="0"/>
            </a:br>
            <a:endParaRPr lang="ko-KR" altLang="en-US" sz="48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254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좌표이해하</a:t>
            </a:r>
            <a:r>
              <a:rPr lang="ko-KR" altLang="en-US" dirty="0"/>
              <a:t>기</a:t>
            </a:r>
            <a:r>
              <a:rPr lang="en-US" altLang="ko-KR" dirty="0"/>
              <a:t> 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2566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ones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6809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 smtClean="0"/>
              <a:t>좌표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그래프는 일단 </a:t>
            </a:r>
            <a:r>
              <a:rPr lang="en-US" altLang="ko-KR" dirty="0" err="1" smtClean="0"/>
              <a:t>x,y</a:t>
            </a:r>
            <a:r>
              <a:rPr lang="ko-KR" altLang="en-US" dirty="0" smtClean="0"/>
              <a:t>축 좌표에 대해 이해를 해야 함</a:t>
            </a:r>
            <a:endParaRPr lang="en-US" altLang="ko-KR" dirty="0" smtClean="0"/>
          </a:p>
        </p:txBody>
      </p:sp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8612" y="2924945"/>
            <a:ext cx="4972050" cy="31683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83568" y="3933056"/>
            <a:ext cx="11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mtClean="0"/>
              <a:t>Y</a:t>
            </a:r>
            <a:r>
              <a:rPr lang="ko-KR" altLang="en-US" dirty="0" smtClean="0"/>
              <a:t>축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427984" y="6105550"/>
            <a:ext cx="11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X</a:t>
            </a:r>
            <a:r>
              <a:rPr lang="ko-KR" altLang="en-US" dirty="0" smtClean="0"/>
              <a:t>축</a:t>
            </a:r>
            <a:endParaRPr lang="ko-KR" altLang="en-US" dirty="0"/>
          </a:p>
        </p:txBody>
      </p:sp>
      <p:cxnSp>
        <p:nvCxnSpPr>
          <p:cNvPr id="5" name="직선 화살표 연결선 4"/>
          <p:cNvCxnSpPr/>
          <p:nvPr/>
        </p:nvCxnSpPr>
        <p:spPr>
          <a:xfrm>
            <a:off x="2699792" y="4509121"/>
            <a:ext cx="1874845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/>
          <p:cNvCxnSpPr/>
          <p:nvPr/>
        </p:nvCxnSpPr>
        <p:spPr>
          <a:xfrm flipV="1">
            <a:off x="4644008" y="4509121"/>
            <a:ext cx="0" cy="129614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535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좌표 기준</a:t>
            </a:r>
            <a:r>
              <a:rPr lang="en-US" altLang="ko-KR" dirty="0"/>
              <a:t> 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7370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 smtClean="0"/>
              <a:t>좌표 기준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en-US" altLang="ko-KR" dirty="0" err="1" smtClean="0"/>
              <a:t>matplotlib</a:t>
            </a:r>
            <a:r>
              <a:rPr lang="ko-KR" altLang="en-US" dirty="0" smtClean="0"/>
              <a:t>은 하나의 리스트만 넣으면 리스트의 </a:t>
            </a:r>
            <a:r>
              <a:rPr lang="en-US" altLang="ko-KR" dirty="0" smtClean="0"/>
              <a:t>index</a:t>
            </a:r>
            <a:r>
              <a:rPr lang="ko-KR" altLang="en-US" dirty="0" smtClean="0"/>
              <a:t>가 </a:t>
            </a:r>
            <a:r>
              <a:rPr lang="en-US" altLang="ko-KR" dirty="0" smtClean="0"/>
              <a:t>x</a:t>
            </a:r>
            <a:r>
              <a:rPr lang="ko-KR" altLang="en-US" dirty="0" smtClean="0"/>
              <a:t>축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값이 </a:t>
            </a:r>
            <a:r>
              <a:rPr lang="en-US" altLang="ko-KR" dirty="0" smtClean="0"/>
              <a:t>y</a:t>
            </a:r>
            <a:r>
              <a:rPr lang="ko-KR" altLang="en-US" dirty="0" smtClean="0"/>
              <a:t>축으로 인식해서 그래프 표시</a:t>
            </a:r>
            <a:endParaRPr lang="en-US" altLang="ko-KR" dirty="0" smtClean="0"/>
          </a:p>
        </p:txBody>
      </p:sp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148" y="2924944"/>
            <a:ext cx="4229100" cy="3676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3114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475656" y="764704"/>
            <a:ext cx="7363544" cy="5102696"/>
          </a:xfrm>
        </p:spPr>
        <p:txBody>
          <a:bodyPr>
            <a:normAutofit/>
          </a:bodyPr>
          <a:lstStyle/>
          <a:p>
            <a:pPr algn="r"/>
            <a:r>
              <a:rPr lang="en-US" altLang="ko-KR" sz="6000" dirty="0" err="1" smtClean="0"/>
              <a:t>MatPLOTLIB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en-US" altLang="ko-KR" sz="6000" dirty="0" err="1" smtClean="0"/>
              <a:t>pyplot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en-US" altLang="ko-KR" sz="6000" dirty="0" smtClean="0"/>
              <a:t>figure </a:t>
            </a:r>
            <a:r>
              <a:rPr lang="ko-KR" altLang="en-US" sz="6000" dirty="0" smtClean="0"/>
              <a:t>이해</a:t>
            </a:r>
            <a:r>
              <a:rPr lang="en-US" altLang="ko-KR" sz="4800" dirty="0"/>
              <a:t/>
            </a:r>
            <a:br>
              <a:rPr lang="en-US" altLang="ko-KR" sz="4800" dirty="0"/>
            </a:br>
            <a:endParaRPr lang="ko-KR" altLang="en-US" sz="48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0708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Figure </a:t>
            </a:r>
            <a:r>
              <a:rPr lang="ko-KR" altLang="en-US" dirty="0" smtClean="0"/>
              <a:t>이해하기</a:t>
            </a:r>
            <a:r>
              <a:rPr lang="en-US" altLang="ko-KR" dirty="0"/>
              <a:t> 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060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Figure</a:t>
            </a:r>
            <a:r>
              <a:rPr lang="en-US" altLang="ko-KR" dirty="0" smtClean="0"/>
              <a:t> </a:t>
            </a:r>
            <a:r>
              <a:rPr lang="ko-KR" altLang="en-US" dirty="0" smtClean="0"/>
              <a:t>객체 생성 및 </a:t>
            </a:r>
            <a:r>
              <a:rPr lang="ko-KR" altLang="en-US" dirty="0" err="1" smtClean="0"/>
              <a:t>파라미</a:t>
            </a:r>
            <a:r>
              <a:rPr lang="ko-KR" altLang="en-US" dirty="0" err="1"/>
              <a:t>터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Figure </a:t>
            </a:r>
            <a:r>
              <a:rPr lang="ko-KR" altLang="en-US" dirty="0"/>
              <a:t>객체는 실제 그래프를 별도의 영역으로 구별</a:t>
            </a:r>
          </a:p>
        </p:txBody>
      </p:sp>
      <p:pic>
        <p:nvPicPr>
          <p:cNvPr id="4301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2636912"/>
            <a:ext cx="3886200" cy="1352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285</a:t>
            </a:fld>
            <a:endParaRPr lang="ko-KR" altLang="en-US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4365104"/>
            <a:ext cx="6758705" cy="1645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23330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figure </a:t>
            </a:r>
            <a:r>
              <a:rPr lang="ko-KR" altLang="en-US" dirty="0" smtClean="0"/>
              <a:t>함수 실행 </a:t>
            </a:r>
            <a:r>
              <a:rPr lang="en-US" altLang="ko-KR" dirty="0" smtClean="0"/>
              <a:t>: plot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 </a:t>
            </a:r>
            <a:r>
              <a:rPr lang="en-US" altLang="ko-KR" dirty="0" smtClean="0"/>
              <a:t>plot </a:t>
            </a:r>
            <a:r>
              <a:rPr lang="ko-KR" altLang="en-US" dirty="0" smtClean="0"/>
              <a:t>함수를 여러 번 실해해도 그래프는 하나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286</a:t>
            </a:fld>
            <a:endParaRPr lang="ko-KR" altLang="en-US"/>
          </a:p>
        </p:txBody>
      </p:sp>
      <p:pic>
        <p:nvPicPr>
          <p:cNvPr id="2846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3662" y="2276872"/>
            <a:ext cx="4467225" cy="4287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70717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figure </a:t>
            </a:r>
            <a:r>
              <a:rPr lang="ko-KR" altLang="en-US" dirty="0" smtClean="0"/>
              <a:t>함수 실행 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add_subplot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 </a:t>
            </a:r>
            <a:r>
              <a:rPr lang="en-US" altLang="ko-KR" dirty="0" smtClean="0"/>
              <a:t>fig </a:t>
            </a:r>
            <a:r>
              <a:rPr lang="ko-KR" altLang="en-US" dirty="0" smtClean="0"/>
              <a:t>내부에 </a:t>
            </a:r>
            <a:r>
              <a:rPr lang="en-US" altLang="ko-KR" dirty="0" smtClean="0"/>
              <a:t>2*2 </a:t>
            </a:r>
            <a:r>
              <a:rPr lang="ko-KR" altLang="en-US" dirty="0" smtClean="0"/>
              <a:t>총 </a:t>
            </a:r>
            <a:r>
              <a:rPr lang="en-US" altLang="ko-KR" dirty="0" smtClean="0"/>
              <a:t>4</a:t>
            </a:r>
            <a:r>
              <a:rPr lang="ko-KR" altLang="en-US" dirty="0" err="1" smtClean="0"/>
              <a:t>개이</a:t>
            </a:r>
            <a:r>
              <a:rPr lang="ko-KR" altLang="en-US" dirty="0" smtClean="0"/>
              <a:t> 공간을 만들고 </a:t>
            </a:r>
            <a:r>
              <a:rPr lang="en-US" altLang="ko-KR" dirty="0" err="1" smtClean="0"/>
              <a:t>add_subplot</a:t>
            </a:r>
            <a:r>
              <a:rPr lang="ko-KR" altLang="en-US" dirty="0" smtClean="0"/>
              <a:t>으로 그래프를 지정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287</a:t>
            </a:fld>
            <a:endParaRPr lang="ko-KR" altLang="en-US"/>
          </a:p>
        </p:txBody>
      </p:sp>
      <p:pic>
        <p:nvPicPr>
          <p:cNvPr id="2826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2723271"/>
            <a:ext cx="4095750" cy="3730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17036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 subplot</a:t>
            </a:r>
            <a:r>
              <a:rPr lang="ko-KR" altLang="en-US" dirty="0" smtClean="0"/>
              <a:t>로 여러 그래프 표시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288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5911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Subplot </a:t>
            </a:r>
            <a:r>
              <a:rPr lang="ko-KR" altLang="en-US" dirty="0" err="1" smtClean="0"/>
              <a:t>파라미터</a:t>
            </a:r>
            <a:r>
              <a:rPr lang="ko-KR" altLang="en-US" dirty="0" smtClean="0"/>
              <a:t> 처리 </a:t>
            </a:r>
            <a:r>
              <a:rPr lang="en-US" altLang="ko-KR" dirty="0" smtClean="0"/>
              <a:t>:(1,2)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ko-KR" altLang="en-US" dirty="0" err="1" smtClean="0"/>
              <a:t>첫번째</a:t>
            </a:r>
            <a:r>
              <a:rPr lang="en-US" altLang="ko-KR" dirty="0" smtClean="0"/>
              <a:t>: row, </a:t>
            </a:r>
            <a:r>
              <a:rPr lang="ko-KR" altLang="en-US" dirty="0" err="1" smtClean="0"/>
              <a:t>두번째</a:t>
            </a:r>
            <a:r>
              <a:rPr lang="en-US" altLang="ko-KR" dirty="0" smtClean="0"/>
              <a:t>: column, </a:t>
            </a:r>
            <a:r>
              <a:rPr lang="ko-KR" altLang="en-US" dirty="0" err="1" smtClean="0"/>
              <a:t>셋번째는</a:t>
            </a:r>
            <a:r>
              <a:rPr lang="en-US" altLang="ko-KR" dirty="0" err="1" smtClean="0"/>
              <a:t>figsize</a:t>
            </a:r>
            <a:r>
              <a:rPr lang="ko-KR" altLang="en-US" dirty="0" smtClean="0"/>
              <a:t>를 </a:t>
            </a:r>
            <a:r>
              <a:rPr lang="ko-KR" altLang="en-US" dirty="0" err="1" smtClean="0"/>
              <a:t>세팅</a:t>
            </a:r>
            <a:endParaRPr lang="en-US" altLang="ko-KR" dirty="0" smtClean="0"/>
          </a:p>
        </p:txBody>
      </p:sp>
      <p:grpSp>
        <p:nvGrpSpPr>
          <p:cNvPr id="4" name="그룹 3"/>
          <p:cNvGrpSpPr/>
          <p:nvPr/>
        </p:nvGrpSpPr>
        <p:grpSpPr>
          <a:xfrm>
            <a:off x="2555776" y="3517626"/>
            <a:ext cx="3672408" cy="883483"/>
            <a:chOff x="2267744" y="3573016"/>
            <a:chExt cx="3240360" cy="792088"/>
          </a:xfrm>
        </p:grpSpPr>
        <p:sp>
          <p:nvSpPr>
            <p:cNvPr id="3" name="직사각형 2"/>
            <p:cNvSpPr/>
            <p:nvPr/>
          </p:nvSpPr>
          <p:spPr>
            <a:xfrm>
              <a:off x="2267744" y="3573016"/>
              <a:ext cx="1440160" cy="79208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 smtClean="0">
                  <a:solidFill>
                    <a:schemeClr val="tx1"/>
                  </a:solidFill>
                </a:rPr>
                <a:t>그래프 </a:t>
              </a:r>
              <a:r>
                <a:rPr lang="en-US" altLang="ko-KR" b="1" dirty="0" smtClean="0">
                  <a:solidFill>
                    <a:schemeClr val="tx1"/>
                  </a:solidFill>
                </a:rPr>
                <a:t>1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4067944" y="3573016"/>
              <a:ext cx="1440160" cy="79208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tx1"/>
                  </a:solidFill>
                </a:rPr>
                <a:t>그래프 </a:t>
              </a:r>
              <a:r>
                <a:rPr lang="en-US" altLang="ko-KR" b="1" dirty="0" smtClean="0">
                  <a:solidFill>
                    <a:schemeClr val="tx1"/>
                  </a:solidFill>
                </a:rPr>
                <a:t>2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289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6246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ones</a:t>
            </a:r>
            <a:r>
              <a:rPr lang="ko-KR" altLang="en-US" dirty="0" smtClean="0"/>
              <a:t>함수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ndarray</a:t>
            </a:r>
            <a:r>
              <a:rPr lang="en-US" altLang="ko-KR" dirty="0" smtClean="0"/>
              <a:t> </a:t>
            </a:r>
            <a:r>
              <a:rPr lang="ko-KR" altLang="en-US" dirty="0" smtClean="0"/>
              <a:t>생성하면 내부 원소들은 </a:t>
            </a:r>
            <a:r>
              <a:rPr lang="en-US" altLang="ko-KR" dirty="0" smtClean="0"/>
              <a:t>one </a:t>
            </a:r>
            <a:r>
              <a:rPr lang="ko-KR" altLang="en-US" dirty="0" smtClean="0"/>
              <a:t>원소를 가지는 </a:t>
            </a:r>
            <a:r>
              <a:rPr lang="en-US" altLang="ko-KR" dirty="0" err="1" smtClean="0"/>
              <a:t>ndarray</a:t>
            </a:r>
            <a:r>
              <a:rPr lang="ko-KR" altLang="en-US" dirty="0" smtClean="0"/>
              <a:t>를 생성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29</a:t>
            </a:fld>
            <a:endParaRPr lang="ko-KR" altLang="en-US"/>
          </a:p>
        </p:txBody>
      </p:sp>
      <p:grpSp>
        <p:nvGrpSpPr>
          <p:cNvPr id="6" name="그룹 5"/>
          <p:cNvGrpSpPr/>
          <p:nvPr/>
        </p:nvGrpSpPr>
        <p:grpSpPr>
          <a:xfrm>
            <a:off x="1187624" y="3284982"/>
            <a:ext cx="1564397" cy="432049"/>
            <a:chOff x="1043608" y="3717031"/>
            <a:chExt cx="1564397" cy="432049"/>
          </a:xfrm>
        </p:grpSpPr>
        <p:sp>
          <p:nvSpPr>
            <p:cNvPr id="5" name="정육면체 4"/>
            <p:cNvSpPr/>
            <p:nvPr/>
          </p:nvSpPr>
          <p:spPr>
            <a:xfrm>
              <a:off x="1043608" y="3717031"/>
              <a:ext cx="504056" cy="432049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정육면체 7"/>
            <p:cNvSpPr/>
            <p:nvPr/>
          </p:nvSpPr>
          <p:spPr>
            <a:xfrm>
              <a:off x="1573778" y="3717031"/>
              <a:ext cx="504056" cy="432049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정육면체 8"/>
            <p:cNvSpPr/>
            <p:nvPr/>
          </p:nvSpPr>
          <p:spPr>
            <a:xfrm>
              <a:off x="2103949" y="3717031"/>
              <a:ext cx="504056" cy="432049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1172604" y="4293096"/>
            <a:ext cx="1564397" cy="678974"/>
            <a:chOff x="1043608" y="4301480"/>
            <a:chExt cx="1564397" cy="894998"/>
          </a:xfrm>
        </p:grpSpPr>
        <p:grpSp>
          <p:nvGrpSpPr>
            <p:cNvPr id="11" name="그룹 10"/>
            <p:cNvGrpSpPr/>
            <p:nvPr/>
          </p:nvGrpSpPr>
          <p:grpSpPr>
            <a:xfrm>
              <a:off x="1043608" y="4301480"/>
              <a:ext cx="1564397" cy="432049"/>
              <a:chOff x="1043608" y="3717031"/>
              <a:chExt cx="1564397" cy="432049"/>
            </a:xfrm>
          </p:grpSpPr>
          <p:sp>
            <p:nvSpPr>
              <p:cNvPr id="12" name="정육면체 11"/>
              <p:cNvSpPr/>
              <p:nvPr/>
            </p:nvSpPr>
            <p:spPr>
              <a:xfrm>
                <a:off x="1043608" y="3717031"/>
                <a:ext cx="504056" cy="432049"/>
              </a:xfrm>
              <a:prstGeom prst="cub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정육면체 12"/>
              <p:cNvSpPr/>
              <p:nvPr/>
            </p:nvSpPr>
            <p:spPr>
              <a:xfrm>
                <a:off x="1573778" y="3717031"/>
                <a:ext cx="504056" cy="432049"/>
              </a:xfrm>
              <a:prstGeom prst="cub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정육면체 13"/>
              <p:cNvSpPr/>
              <p:nvPr/>
            </p:nvSpPr>
            <p:spPr>
              <a:xfrm>
                <a:off x="2103949" y="3717031"/>
                <a:ext cx="504056" cy="432049"/>
              </a:xfrm>
              <a:prstGeom prst="cub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5" name="그룹 14"/>
            <p:cNvGrpSpPr/>
            <p:nvPr/>
          </p:nvGrpSpPr>
          <p:grpSpPr>
            <a:xfrm>
              <a:off x="1043608" y="4764429"/>
              <a:ext cx="1564397" cy="432049"/>
              <a:chOff x="1043608" y="3717031"/>
              <a:chExt cx="1564397" cy="432049"/>
            </a:xfrm>
          </p:grpSpPr>
          <p:sp>
            <p:nvSpPr>
              <p:cNvPr id="16" name="정육면체 15"/>
              <p:cNvSpPr/>
              <p:nvPr/>
            </p:nvSpPr>
            <p:spPr>
              <a:xfrm>
                <a:off x="1043608" y="3717031"/>
                <a:ext cx="504056" cy="432049"/>
              </a:xfrm>
              <a:prstGeom prst="cub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정육면체 16"/>
              <p:cNvSpPr/>
              <p:nvPr/>
            </p:nvSpPr>
            <p:spPr>
              <a:xfrm>
                <a:off x="1573778" y="3717031"/>
                <a:ext cx="504056" cy="432049"/>
              </a:xfrm>
              <a:prstGeom prst="cub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정육면체 17"/>
              <p:cNvSpPr/>
              <p:nvPr/>
            </p:nvSpPr>
            <p:spPr>
              <a:xfrm>
                <a:off x="2103949" y="3717031"/>
                <a:ext cx="504056" cy="432049"/>
              </a:xfrm>
              <a:prstGeom prst="cub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0" name="그룹 9"/>
          <p:cNvGrpSpPr/>
          <p:nvPr/>
        </p:nvGrpSpPr>
        <p:grpSpPr>
          <a:xfrm>
            <a:off x="1172604" y="5637414"/>
            <a:ext cx="1777938" cy="846824"/>
            <a:chOff x="646564" y="5589240"/>
            <a:chExt cx="1961440" cy="1062848"/>
          </a:xfrm>
        </p:grpSpPr>
        <p:grpSp>
          <p:nvGrpSpPr>
            <p:cNvPr id="20" name="그룹 19"/>
            <p:cNvGrpSpPr/>
            <p:nvPr/>
          </p:nvGrpSpPr>
          <p:grpSpPr>
            <a:xfrm>
              <a:off x="1043607" y="5589240"/>
              <a:ext cx="1564397" cy="894998"/>
              <a:chOff x="1043608" y="4301480"/>
              <a:chExt cx="1564397" cy="894998"/>
            </a:xfrm>
          </p:grpSpPr>
          <p:grpSp>
            <p:nvGrpSpPr>
              <p:cNvPr id="21" name="그룹 20"/>
              <p:cNvGrpSpPr/>
              <p:nvPr/>
            </p:nvGrpSpPr>
            <p:grpSpPr>
              <a:xfrm>
                <a:off x="1043608" y="4301480"/>
                <a:ext cx="1564397" cy="432049"/>
                <a:chOff x="1043608" y="3717031"/>
                <a:chExt cx="1564397" cy="432049"/>
              </a:xfrm>
            </p:grpSpPr>
            <p:sp>
              <p:nvSpPr>
                <p:cNvPr id="26" name="정육면체 25"/>
                <p:cNvSpPr/>
                <p:nvPr/>
              </p:nvSpPr>
              <p:spPr>
                <a:xfrm>
                  <a:off x="1043608" y="3717031"/>
                  <a:ext cx="504056" cy="432049"/>
                </a:xfrm>
                <a:prstGeom prst="cub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7" name="정육면체 26"/>
                <p:cNvSpPr/>
                <p:nvPr/>
              </p:nvSpPr>
              <p:spPr>
                <a:xfrm>
                  <a:off x="1573778" y="3717031"/>
                  <a:ext cx="504056" cy="432049"/>
                </a:xfrm>
                <a:prstGeom prst="cub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8" name="정육면체 27"/>
                <p:cNvSpPr/>
                <p:nvPr/>
              </p:nvSpPr>
              <p:spPr>
                <a:xfrm>
                  <a:off x="2103949" y="3717031"/>
                  <a:ext cx="504056" cy="432049"/>
                </a:xfrm>
                <a:prstGeom prst="cub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22" name="그룹 21"/>
              <p:cNvGrpSpPr/>
              <p:nvPr/>
            </p:nvGrpSpPr>
            <p:grpSpPr>
              <a:xfrm>
                <a:off x="1043608" y="4764429"/>
                <a:ext cx="1564397" cy="432049"/>
                <a:chOff x="1043608" y="3717031"/>
                <a:chExt cx="1564397" cy="432049"/>
              </a:xfrm>
            </p:grpSpPr>
            <p:sp>
              <p:nvSpPr>
                <p:cNvPr id="23" name="정육면체 22"/>
                <p:cNvSpPr/>
                <p:nvPr/>
              </p:nvSpPr>
              <p:spPr>
                <a:xfrm>
                  <a:off x="1043608" y="3717031"/>
                  <a:ext cx="504056" cy="432049"/>
                </a:xfrm>
                <a:prstGeom prst="cub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4" name="정육면체 23"/>
                <p:cNvSpPr/>
                <p:nvPr/>
              </p:nvSpPr>
              <p:spPr>
                <a:xfrm>
                  <a:off x="1573778" y="3717031"/>
                  <a:ext cx="504056" cy="432049"/>
                </a:xfrm>
                <a:prstGeom prst="cub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5" name="정육면체 24"/>
                <p:cNvSpPr/>
                <p:nvPr/>
              </p:nvSpPr>
              <p:spPr>
                <a:xfrm>
                  <a:off x="2103949" y="3717031"/>
                  <a:ext cx="504056" cy="432049"/>
                </a:xfrm>
                <a:prstGeom prst="cub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29" name="그룹 28"/>
            <p:cNvGrpSpPr/>
            <p:nvPr/>
          </p:nvGrpSpPr>
          <p:grpSpPr>
            <a:xfrm>
              <a:off x="646564" y="5757090"/>
              <a:ext cx="1564397" cy="894998"/>
              <a:chOff x="1043608" y="4301480"/>
              <a:chExt cx="1564397" cy="894998"/>
            </a:xfrm>
          </p:grpSpPr>
          <p:grpSp>
            <p:nvGrpSpPr>
              <p:cNvPr id="30" name="그룹 29"/>
              <p:cNvGrpSpPr/>
              <p:nvPr/>
            </p:nvGrpSpPr>
            <p:grpSpPr>
              <a:xfrm>
                <a:off x="1043608" y="4301480"/>
                <a:ext cx="1564397" cy="432049"/>
                <a:chOff x="1043608" y="3717031"/>
                <a:chExt cx="1564397" cy="432049"/>
              </a:xfrm>
            </p:grpSpPr>
            <p:sp>
              <p:nvSpPr>
                <p:cNvPr id="35" name="정육면체 34"/>
                <p:cNvSpPr/>
                <p:nvPr/>
              </p:nvSpPr>
              <p:spPr>
                <a:xfrm>
                  <a:off x="1043608" y="3717031"/>
                  <a:ext cx="504056" cy="432049"/>
                </a:xfrm>
                <a:prstGeom prst="cub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6" name="정육면체 35"/>
                <p:cNvSpPr/>
                <p:nvPr/>
              </p:nvSpPr>
              <p:spPr>
                <a:xfrm>
                  <a:off x="1573778" y="3717031"/>
                  <a:ext cx="504056" cy="432049"/>
                </a:xfrm>
                <a:prstGeom prst="cub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7" name="정육면체 36"/>
                <p:cNvSpPr/>
                <p:nvPr/>
              </p:nvSpPr>
              <p:spPr>
                <a:xfrm>
                  <a:off x="2103949" y="3717031"/>
                  <a:ext cx="504056" cy="432049"/>
                </a:xfrm>
                <a:prstGeom prst="cub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31" name="그룹 30"/>
              <p:cNvGrpSpPr/>
              <p:nvPr/>
            </p:nvGrpSpPr>
            <p:grpSpPr>
              <a:xfrm>
                <a:off x="1043608" y="4764429"/>
                <a:ext cx="1564397" cy="432049"/>
                <a:chOff x="1043608" y="3717031"/>
                <a:chExt cx="1564397" cy="432049"/>
              </a:xfrm>
            </p:grpSpPr>
            <p:sp>
              <p:nvSpPr>
                <p:cNvPr id="32" name="정육면체 31"/>
                <p:cNvSpPr/>
                <p:nvPr/>
              </p:nvSpPr>
              <p:spPr>
                <a:xfrm>
                  <a:off x="1043608" y="3717031"/>
                  <a:ext cx="504056" cy="432049"/>
                </a:xfrm>
                <a:prstGeom prst="cub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3" name="정육면체 32"/>
                <p:cNvSpPr/>
                <p:nvPr/>
              </p:nvSpPr>
              <p:spPr>
                <a:xfrm>
                  <a:off x="1573778" y="3717031"/>
                  <a:ext cx="504056" cy="432049"/>
                </a:xfrm>
                <a:prstGeom prst="cub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4" name="정육면체 33"/>
                <p:cNvSpPr/>
                <p:nvPr/>
              </p:nvSpPr>
              <p:spPr>
                <a:xfrm>
                  <a:off x="2103949" y="3717031"/>
                  <a:ext cx="504056" cy="432049"/>
                </a:xfrm>
                <a:prstGeom prst="cub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  <p:sp>
        <p:nvSpPr>
          <p:cNvPr id="19" name="TextBox 18"/>
          <p:cNvSpPr txBox="1"/>
          <p:nvPr/>
        </p:nvSpPr>
        <p:spPr>
          <a:xfrm>
            <a:off x="1327945" y="2889484"/>
            <a:ext cx="14573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u="sng" dirty="0" smtClean="0"/>
              <a:t>1</a:t>
            </a:r>
            <a:r>
              <a:rPr lang="ko-KR" altLang="en-US" sz="1400" b="1" u="sng" dirty="0" smtClean="0"/>
              <a:t>차원</a:t>
            </a:r>
            <a:endParaRPr lang="ko-KR" altLang="en-US" sz="1400" b="1" u="sng" dirty="0"/>
          </a:p>
        </p:txBody>
      </p:sp>
      <p:sp>
        <p:nvSpPr>
          <p:cNvPr id="40" name="TextBox 39"/>
          <p:cNvSpPr txBox="1"/>
          <p:nvPr/>
        </p:nvSpPr>
        <p:spPr>
          <a:xfrm>
            <a:off x="1300879" y="3841303"/>
            <a:ext cx="14573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u="sng" dirty="0"/>
              <a:t>2</a:t>
            </a:r>
            <a:r>
              <a:rPr lang="ko-KR" altLang="en-US" sz="1400" b="1" u="sng" dirty="0" smtClean="0"/>
              <a:t>차원</a:t>
            </a:r>
            <a:endParaRPr lang="ko-KR" altLang="en-US" sz="1400" b="1" u="sng" dirty="0"/>
          </a:p>
        </p:txBody>
      </p:sp>
      <p:sp>
        <p:nvSpPr>
          <p:cNvPr id="41" name="TextBox 40"/>
          <p:cNvSpPr txBox="1"/>
          <p:nvPr/>
        </p:nvSpPr>
        <p:spPr>
          <a:xfrm>
            <a:off x="1320751" y="5029879"/>
            <a:ext cx="14573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u="sng" dirty="0" smtClean="0"/>
              <a:t>3</a:t>
            </a:r>
            <a:r>
              <a:rPr lang="ko-KR" altLang="en-US" sz="1400" b="1" u="sng" dirty="0" smtClean="0"/>
              <a:t>차원</a:t>
            </a:r>
            <a:endParaRPr lang="ko-KR" altLang="en-US" sz="1400" b="1" u="sng" dirty="0"/>
          </a:p>
        </p:txBody>
      </p:sp>
      <p:pic>
        <p:nvPicPr>
          <p:cNvPr id="2365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2588513"/>
            <a:ext cx="2143125" cy="3895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85941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subplot: 2</a:t>
            </a:r>
            <a:r>
              <a:rPr lang="ko-KR" altLang="en-US" dirty="0" smtClean="0"/>
              <a:t>행</a:t>
            </a:r>
            <a:r>
              <a:rPr lang="en-US" altLang="ko-KR" dirty="0" smtClean="0"/>
              <a:t>2</a:t>
            </a:r>
            <a:r>
              <a:rPr lang="ko-KR" altLang="en-US" dirty="0" smtClean="0"/>
              <a:t>열 중에 </a:t>
            </a:r>
            <a:r>
              <a:rPr lang="en-US" altLang="ko-KR" dirty="0" smtClean="0"/>
              <a:t>1</a:t>
            </a:r>
            <a:r>
              <a:rPr lang="ko-KR" altLang="en-US" dirty="0" smtClean="0"/>
              <a:t>개</a:t>
            </a:r>
            <a:r>
              <a:rPr lang="en-US" altLang="ko-KR" dirty="0" smtClean="0"/>
              <a:t>/2</a:t>
            </a:r>
            <a:r>
              <a:rPr lang="ko-KR" altLang="en-US" dirty="0" smtClean="0"/>
              <a:t>개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figure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subplot </a:t>
            </a:r>
            <a:r>
              <a:rPr lang="ko-KR" altLang="en-US" dirty="0" smtClean="0"/>
              <a:t>개수 만큼만 그려짐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290</a:t>
            </a:fld>
            <a:endParaRPr lang="ko-KR" altLang="en-US"/>
          </a:p>
        </p:txBody>
      </p:sp>
      <p:pic>
        <p:nvPicPr>
          <p:cNvPr id="2897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2113" y="2348880"/>
            <a:ext cx="5819775" cy="37899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29232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Subplot </a:t>
            </a:r>
            <a:r>
              <a:rPr lang="ko-KR" altLang="en-US" dirty="0" err="1" smtClean="0"/>
              <a:t>파라미터</a:t>
            </a:r>
            <a:r>
              <a:rPr lang="ko-KR" altLang="en-US" dirty="0" smtClean="0"/>
              <a:t> 처리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ko-KR" altLang="en-US" dirty="0" err="1" smtClean="0"/>
              <a:t>첫번째</a:t>
            </a:r>
            <a:r>
              <a:rPr lang="en-US" altLang="ko-KR" dirty="0" smtClean="0"/>
              <a:t>: row, </a:t>
            </a:r>
            <a:r>
              <a:rPr lang="ko-KR" altLang="en-US" dirty="0" err="1" smtClean="0"/>
              <a:t>두번째</a:t>
            </a:r>
            <a:r>
              <a:rPr lang="en-US" altLang="ko-KR" dirty="0" smtClean="0"/>
              <a:t>: column, </a:t>
            </a:r>
            <a:r>
              <a:rPr lang="ko-KR" altLang="en-US" dirty="0" err="1" smtClean="0"/>
              <a:t>셋번째는</a:t>
            </a:r>
            <a:r>
              <a:rPr lang="ko-KR" altLang="en-US" dirty="0" smtClean="0"/>
              <a:t> 그래프 번호</a:t>
            </a:r>
            <a:r>
              <a:rPr lang="en-US" altLang="ko-KR" dirty="0" smtClean="0"/>
              <a:t>(1,2,3,4)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2555776" y="3517625"/>
            <a:ext cx="3672408" cy="2088232"/>
            <a:chOff x="2267744" y="3573016"/>
            <a:chExt cx="3240360" cy="1872208"/>
          </a:xfrm>
        </p:grpSpPr>
        <p:sp>
          <p:nvSpPr>
            <p:cNvPr id="3" name="직사각형 2"/>
            <p:cNvSpPr/>
            <p:nvPr/>
          </p:nvSpPr>
          <p:spPr>
            <a:xfrm>
              <a:off x="2267744" y="3573016"/>
              <a:ext cx="1440160" cy="79208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 smtClean="0">
                  <a:solidFill>
                    <a:schemeClr val="tx1"/>
                  </a:solidFill>
                </a:rPr>
                <a:t>그래프 </a:t>
              </a:r>
              <a:r>
                <a:rPr lang="en-US" altLang="ko-KR" b="1" dirty="0" smtClean="0">
                  <a:solidFill>
                    <a:schemeClr val="tx1"/>
                  </a:solidFill>
                </a:rPr>
                <a:t>1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4067944" y="3573016"/>
              <a:ext cx="1440160" cy="79208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tx1"/>
                  </a:solidFill>
                </a:rPr>
                <a:t>그래프 </a:t>
              </a:r>
              <a:r>
                <a:rPr lang="en-US" altLang="ko-KR" b="1" dirty="0" smtClean="0">
                  <a:solidFill>
                    <a:schemeClr val="tx1"/>
                  </a:solidFill>
                </a:rPr>
                <a:t>2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2267744" y="4653136"/>
              <a:ext cx="1440160" cy="79208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tx1"/>
                  </a:solidFill>
                </a:rPr>
                <a:t>그래프 </a:t>
              </a:r>
              <a:r>
                <a:rPr lang="en-US" altLang="ko-KR" b="1" dirty="0" smtClean="0">
                  <a:solidFill>
                    <a:schemeClr val="tx1"/>
                  </a:solidFill>
                </a:rPr>
                <a:t>3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067944" y="4653136"/>
              <a:ext cx="1440160" cy="79208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tx1"/>
                  </a:solidFill>
                </a:rPr>
                <a:t>그래프 </a:t>
              </a:r>
              <a:r>
                <a:rPr lang="en-US" altLang="ko-KR" b="1" dirty="0" smtClean="0">
                  <a:solidFill>
                    <a:schemeClr val="tx1"/>
                  </a:solidFill>
                </a:rPr>
                <a:t>4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291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0889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subplot: 2</a:t>
            </a:r>
            <a:r>
              <a:rPr lang="ko-KR" altLang="en-US" dirty="0" smtClean="0"/>
              <a:t>행</a:t>
            </a:r>
            <a:r>
              <a:rPr lang="en-US" altLang="ko-KR" dirty="0" smtClean="0"/>
              <a:t>2</a:t>
            </a:r>
            <a:r>
              <a:rPr lang="ko-KR" altLang="en-US" dirty="0" smtClean="0"/>
              <a:t>열 중에 </a:t>
            </a:r>
            <a:r>
              <a:rPr lang="en-US" altLang="ko-KR" dirty="0" smtClean="0"/>
              <a:t>1</a:t>
            </a:r>
            <a:r>
              <a:rPr lang="ko-KR" altLang="en-US" dirty="0" smtClean="0"/>
              <a:t>개</a:t>
            </a:r>
            <a:r>
              <a:rPr lang="en-US" altLang="ko-KR" dirty="0" smtClean="0"/>
              <a:t>/2</a:t>
            </a:r>
            <a:r>
              <a:rPr lang="ko-KR" altLang="en-US" dirty="0" smtClean="0"/>
              <a:t>개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figure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subplot </a:t>
            </a:r>
            <a:r>
              <a:rPr lang="ko-KR" altLang="en-US" dirty="0" smtClean="0"/>
              <a:t>개수 만큼만 그려짐</a:t>
            </a:r>
            <a:endParaRPr lang="en-US" altLang="ko-KR" dirty="0" smtClean="0"/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068960"/>
            <a:ext cx="3181350" cy="2447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292</a:t>
            </a:fld>
            <a:endParaRPr lang="ko-KR" altLang="en-US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2973709"/>
            <a:ext cx="4219575" cy="2638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0787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subplot </a:t>
            </a:r>
            <a:r>
              <a:rPr lang="en-US" altLang="ko-KR" dirty="0"/>
              <a:t>: </a:t>
            </a:r>
            <a:r>
              <a:rPr lang="en-US" altLang="ko-KR" dirty="0" smtClean="0"/>
              <a:t>2</a:t>
            </a:r>
            <a:r>
              <a:rPr lang="ko-KR" altLang="en-US" dirty="0" smtClean="0"/>
              <a:t>행 </a:t>
            </a:r>
            <a:r>
              <a:rPr lang="en-US" altLang="ko-KR" dirty="0" smtClean="0"/>
              <a:t>2</a:t>
            </a:r>
            <a:r>
              <a:rPr lang="ko-KR" altLang="en-US" dirty="0" smtClean="0"/>
              <a:t>열 중에 </a:t>
            </a:r>
            <a:r>
              <a:rPr lang="en-US" altLang="ko-KR" dirty="0"/>
              <a:t>3</a:t>
            </a:r>
            <a:r>
              <a:rPr lang="ko-KR" altLang="en-US" dirty="0" smtClean="0"/>
              <a:t>개</a:t>
            </a:r>
            <a:r>
              <a:rPr lang="en-US" altLang="ko-KR" dirty="0" smtClean="0"/>
              <a:t>/4</a:t>
            </a:r>
            <a:r>
              <a:rPr lang="ko-KR" altLang="en-US" dirty="0" smtClean="0"/>
              <a:t>개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figure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subplot </a:t>
            </a:r>
            <a:r>
              <a:rPr lang="ko-KR" altLang="en-US" dirty="0" smtClean="0"/>
              <a:t>개수 만큼만 그려짐</a:t>
            </a:r>
            <a:endParaRPr lang="en-US" altLang="ko-KR" dirty="0" smtClean="0"/>
          </a:p>
        </p:txBody>
      </p:sp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924944"/>
            <a:ext cx="3816424" cy="36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293</a:t>
            </a:fld>
            <a:endParaRPr lang="ko-KR" altLang="en-US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1" y="2933991"/>
            <a:ext cx="3600400" cy="36854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08292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subplot</a:t>
            </a:r>
            <a:r>
              <a:rPr lang="ko-KR" altLang="en-US" dirty="0"/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행 통합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ko-KR" altLang="en-US" dirty="0" smtClean="0"/>
              <a:t>하나의 화면에 그래프를 여러 개 그리기</a:t>
            </a:r>
            <a:endParaRPr lang="en-US" altLang="ko-KR" dirty="0" smtClean="0"/>
          </a:p>
        </p:txBody>
      </p:sp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9763" y="2492896"/>
            <a:ext cx="5324475" cy="41365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294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8141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subplot</a:t>
            </a:r>
            <a:r>
              <a:rPr lang="ko-KR" altLang="en-US" dirty="0"/>
              <a:t> </a:t>
            </a:r>
            <a:r>
              <a:rPr lang="en-US" altLang="ko-KR" dirty="0" smtClean="0"/>
              <a:t>: </a:t>
            </a:r>
            <a:r>
              <a:rPr lang="ko-KR" altLang="en-US" dirty="0"/>
              <a:t>열</a:t>
            </a:r>
            <a:r>
              <a:rPr lang="ko-KR" altLang="en-US" dirty="0" smtClean="0"/>
              <a:t> 통합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ko-KR" altLang="en-US" dirty="0" smtClean="0"/>
              <a:t>하나의 화면에 그래프를 여러 개 그리기</a:t>
            </a:r>
            <a:endParaRPr lang="en-US" altLang="ko-KR" dirty="0" smtClean="0"/>
          </a:p>
        </p:txBody>
      </p:sp>
      <p:pic>
        <p:nvPicPr>
          <p:cNvPr id="583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8338" y="2348880"/>
            <a:ext cx="5267325" cy="4208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295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0420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altLang="ko-KR" dirty="0" smtClean="0"/>
              <a:t> subplots</a:t>
            </a:r>
            <a:r>
              <a:rPr lang="ko-KR" altLang="en-US" dirty="0" smtClean="0"/>
              <a:t>로 여러 그래프 표시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296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6591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subplots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ko-KR" altLang="en-US" dirty="0" smtClean="0"/>
              <a:t>하나의 화면에 그래프를 여러 개 그리기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297</a:t>
            </a:fld>
            <a:endParaRPr lang="ko-KR" altLang="en-US"/>
          </a:p>
        </p:txBody>
      </p:sp>
      <p:pic>
        <p:nvPicPr>
          <p:cNvPr id="2887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7838" y="2276872"/>
            <a:ext cx="5648325" cy="4256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99523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475656" y="764704"/>
            <a:ext cx="7363544" cy="5102696"/>
          </a:xfrm>
        </p:spPr>
        <p:txBody>
          <a:bodyPr>
            <a:normAutofit/>
          </a:bodyPr>
          <a:lstStyle/>
          <a:p>
            <a:pPr algn="r"/>
            <a:r>
              <a:rPr lang="en-US" altLang="ko-KR" sz="6000" dirty="0" err="1" smtClean="0"/>
              <a:t>MatPLOTLIB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en-US" altLang="ko-KR" sz="6000" dirty="0" err="1" smtClean="0"/>
              <a:t>pyplot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en-US" altLang="ko-KR" sz="6000" dirty="0" smtClean="0"/>
              <a:t>Axes</a:t>
            </a:r>
            <a:br>
              <a:rPr lang="en-US" altLang="ko-KR" sz="6000" dirty="0" smtClean="0"/>
            </a:br>
            <a:r>
              <a:rPr lang="ko-KR" altLang="en-US" sz="6000" dirty="0" smtClean="0"/>
              <a:t>이해</a:t>
            </a:r>
            <a:r>
              <a:rPr lang="en-US" altLang="ko-KR" sz="4800" dirty="0"/>
              <a:t/>
            </a:r>
            <a:br>
              <a:rPr lang="en-US" altLang="ko-KR" sz="4800" dirty="0"/>
            </a:br>
            <a:endParaRPr lang="ko-KR" altLang="en-US" sz="48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298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1058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Axes </a:t>
            </a:r>
            <a:r>
              <a:rPr lang="en-US" altLang="ko-KR" dirty="0"/>
              <a:t> 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299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7031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55576" y="548680"/>
            <a:ext cx="7939608" cy="5112568"/>
          </a:xfrm>
        </p:spPr>
        <p:txBody>
          <a:bodyPr>
            <a:normAutofit fontScale="90000"/>
          </a:bodyPr>
          <a:lstStyle/>
          <a:p>
            <a:pPr algn="r"/>
            <a:r>
              <a:rPr lang="en-US" altLang="ko-KR" sz="4000" dirty="0" smtClean="0"/>
              <a:t/>
            </a:r>
            <a:br>
              <a:rPr lang="en-US" altLang="ko-KR" sz="4000" dirty="0" smtClean="0"/>
            </a:br>
            <a:r>
              <a:rPr lang="en-US" altLang="ko-KR" sz="4000" dirty="0" smtClean="0"/>
              <a:t>7. </a:t>
            </a:r>
            <a:r>
              <a:rPr lang="en-US" altLang="ko-KR" sz="4000" dirty="0"/>
              <a:t>Pandas </a:t>
            </a:r>
            <a:r>
              <a:rPr lang="en-US" altLang="ko-KR" sz="4000" dirty="0" smtClean="0"/>
              <a:t>Series</a:t>
            </a:r>
            <a:r>
              <a:rPr lang="en-US" altLang="ko-KR" sz="4000" dirty="0"/>
              <a:t>/</a:t>
            </a:r>
            <a:r>
              <a:rPr lang="en-US" altLang="ko-KR" sz="4000" dirty="0" smtClean="0"/>
              <a:t> </a:t>
            </a:r>
            <a:r>
              <a:rPr lang="en-US" altLang="ko-KR" sz="4000" dirty="0" err="1"/>
              <a:t>DataFrame</a:t>
            </a:r>
            <a:r>
              <a:rPr lang="en-US" altLang="ko-KR" sz="4000" dirty="0"/>
              <a:t> </a:t>
            </a:r>
            <a:r>
              <a:rPr lang="en-US" altLang="ko-KR" sz="4000" dirty="0" smtClean="0"/>
              <a:t/>
            </a:r>
            <a:br>
              <a:rPr lang="en-US" altLang="ko-KR" sz="4000" dirty="0" smtClean="0"/>
            </a:br>
            <a:r>
              <a:rPr lang="ko-KR" altLang="en-US" sz="4000" dirty="0" smtClean="0"/>
              <a:t>기초</a:t>
            </a:r>
            <a:r>
              <a:rPr lang="en-US" altLang="ko-KR" sz="4000" dirty="0" smtClean="0"/>
              <a:t/>
            </a:r>
            <a:br>
              <a:rPr lang="en-US" altLang="ko-KR" sz="4000" dirty="0" smtClean="0"/>
            </a:br>
            <a:r>
              <a:rPr lang="en-US" altLang="ko-KR" sz="4000" dirty="0" smtClean="0"/>
              <a:t>8.Pandas series/</a:t>
            </a:r>
            <a:r>
              <a:rPr lang="en-US" altLang="ko-KR" sz="4000" dirty="0" err="1" smtClean="0"/>
              <a:t>dataframe</a:t>
            </a:r>
            <a:r>
              <a:rPr lang="en-US" altLang="ko-KR" sz="4000" dirty="0" smtClean="0"/>
              <a:t> </a:t>
            </a:r>
            <a:br>
              <a:rPr lang="en-US" altLang="ko-KR" sz="4000" dirty="0" smtClean="0"/>
            </a:br>
            <a:r>
              <a:rPr lang="ko-KR" altLang="en-US" sz="4000" dirty="0" err="1" smtClean="0"/>
              <a:t>공통메소드</a:t>
            </a:r>
            <a:r>
              <a:rPr lang="en-US" altLang="ko-KR" sz="4000" dirty="0" smtClean="0"/>
              <a:t>   </a:t>
            </a:r>
            <a:br>
              <a:rPr lang="en-US" altLang="ko-KR" sz="4000" dirty="0" smtClean="0"/>
            </a:br>
            <a:r>
              <a:rPr lang="en-US" altLang="ko-KR" sz="4000" dirty="0" smtClean="0"/>
              <a:t>9. Pandas index class</a:t>
            </a:r>
            <a:br>
              <a:rPr lang="en-US" altLang="ko-KR" sz="4000" dirty="0" smtClean="0"/>
            </a:br>
            <a:r>
              <a:rPr lang="en-US" altLang="ko-KR" sz="4000" dirty="0" smtClean="0"/>
              <a:t>10.Pandas </a:t>
            </a:r>
            <a:r>
              <a:rPr lang="en-US" altLang="ko-KR" sz="4000" dirty="0" err="1" smtClean="0"/>
              <a:t>groupby</a:t>
            </a:r>
            <a:r>
              <a:rPr lang="en-US" altLang="ko-KR" sz="4000" dirty="0" smtClean="0"/>
              <a:t> </a:t>
            </a:r>
            <a:r>
              <a:rPr lang="ko-KR" altLang="en-US" sz="4000" dirty="0" smtClean="0"/>
              <a:t>처리</a:t>
            </a:r>
            <a:r>
              <a:rPr lang="en-US" altLang="ko-KR" sz="4000" dirty="0" smtClean="0"/>
              <a:t> </a:t>
            </a:r>
            <a:br>
              <a:rPr lang="en-US" altLang="ko-KR" sz="4000" dirty="0" smtClean="0"/>
            </a:br>
            <a:r>
              <a:rPr lang="en-US" altLang="ko-KR" sz="4000" dirty="0" smtClean="0"/>
              <a:t>11. Pandas </a:t>
            </a:r>
            <a:r>
              <a:rPr lang="en-US" altLang="ko-KR" sz="4000" dirty="0"/>
              <a:t>panel(3</a:t>
            </a:r>
            <a:r>
              <a:rPr lang="ko-KR" altLang="en-US" sz="4000" dirty="0"/>
              <a:t>차원</a:t>
            </a:r>
            <a:r>
              <a:rPr lang="en-US" altLang="ko-KR" sz="4000" dirty="0" smtClean="0"/>
              <a:t>)</a:t>
            </a:r>
            <a:endParaRPr lang="ko-KR" altLang="en-US" sz="40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ko-KR" altLang="en-US" dirty="0" smtClean="0"/>
              <a:t>목</a:t>
            </a:r>
            <a:r>
              <a:rPr lang="ko-KR" altLang="en-US" dirty="0"/>
              <a:t>차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6534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 zeros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7016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Axes class</a:t>
            </a:r>
            <a:r>
              <a:rPr lang="ko-KR" altLang="en-US" dirty="0" smtClean="0"/>
              <a:t>란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en-US" altLang="ko-KR" dirty="0"/>
              <a:t> </a:t>
            </a:r>
            <a:r>
              <a:rPr lang="en-US" altLang="ko-KR" dirty="0" smtClean="0"/>
              <a:t>Axes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Figure </a:t>
            </a:r>
            <a:r>
              <a:rPr lang="ko-KR" altLang="en-US" dirty="0" smtClean="0"/>
              <a:t>요소 중 </a:t>
            </a:r>
            <a:r>
              <a:rPr lang="en-US" altLang="ko-KR" dirty="0" smtClean="0"/>
              <a:t>Axis</a:t>
            </a:r>
            <a:r>
              <a:rPr lang="en-US" altLang="ko-KR" dirty="0"/>
              <a:t>, </a:t>
            </a:r>
            <a:r>
              <a:rPr lang="en-US" altLang="ko-KR" dirty="0" smtClean="0"/>
              <a:t> Tick</a:t>
            </a:r>
            <a:r>
              <a:rPr lang="en-US" altLang="ko-KR" dirty="0"/>
              <a:t>, </a:t>
            </a:r>
            <a:r>
              <a:rPr lang="en-US" altLang="ko-KR" dirty="0" smtClean="0"/>
              <a:t>Line2D</a:t>
            </a:r>
            <a:r>
              <a:rPr lang="en-US" altLang="ko-KR" dirty="0"/>
              <a:t>, 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Text</a:t>
            </a:r>
            <a:r>
              <a:rPr lang="en-US" altLang="ko-KR" dirty="0"/>
              <a:t>, Polygon, </a:t>
            </a:r>
            <a:r>
              <a:rPr lang="en-US" altLang="ko-KR" dirty="0" smtClean="0"/>
              <a:t>etc.</a:t>
            </a:r>
            <a:r>
              <a:rPr lang="ko-KR" altLang="en-US" dirty="0" smtClean="0"/>
              <a:t>을</a:t>
            </a:r>
            <a:r>
              <a:rPr lang="en-US" altLang="ko-KR" dirty="0" smtClean="0"/>
              <a:t> </a:t>
            </a:r>
            <a:r>
              <a:rPr lang="ko-KR" altLang="en-US" dirty="0" smtClean="0"/>
              <a:t>가지고 있으며 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좌표계를</a:t>
            </a:r>
            <a:r>
              <a:rPr lang="ko-KR" altLang="en-US" dirty="0" smtClean="0"/>
              <a:t> 조정할 수 있음</a:t>
            </a:r>
            <a:endParaRPr lang="en-US" altLang="ko-KR" dirty="0" smtClean="0"/>
          </a:p>
        </p:txBody>
      </p:sp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3861048"/>
            <a:ext cx="5724525" cy="227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300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0635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 </a:t>
            </a:r>
            <a:r>
              <a:rPr lang="en-US" altLang="ko-KR" dirty="0" smtClean="0"/>
              <a:t>Figure 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Axes </a:t>
            </a:r>
            <a:r>
              <a:rPr lang="ko-KR" altLang="en-US" dirty="0" smtClean="0"/>
              <a:t>만들</a:t>
            </a:r>
            <a:r>
              <a:rPr lang="ko-KR" altLang="en-US" dirty="0"/>
              <a:t>기</a:t>
            </a:r>
            <a:r>
              <a:rPr lang="en-US" altLang="ko-KR" dirty="0"/>
              <a:t> 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301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9801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Axes </a:t>
            </a:r>
            <a:r>
              <a:rPr lang="ko-KR" altLang="en-US" dirty="0" smtClean="0"/>
              <a:t>객체 생성 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add_subplot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0801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Figure </a:t>
            </a:r>
            <a:r>
              <a:rPr lang="ko-KR" altLang="en-US" dirty="0" smtClean="0"/>
              <a:t>를 생성한 후에 </a:t>
            </a:r>
            <a:r>
              <a:rPr lang="en-US" altLang="ko-KR" dirty="0" err="1" smtClean="0"/>
              <a:t>add_subplot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메소드를</a:t>
            </a:r>
            <a:r>
              <a:rPr lang="ko-KR" altLang="en-US" dirty="0" smtClean="0"/>
              <a:t> 이용해서 </a:t>
            </a:r>
            <a:r>
              <a:rPr lang="en-US" altLang="ko-KR" dirty="0" smtClean="0"/>
              <a:t>Axes </a:t>
            </a:r>
            <a:r>
              <a:rPr lang="ko-KR" altLang="en-US" dirty="0" smtClean="0"/>
              <a:t>객체 생성</a:t>
            </a:r>
            <a:r>
              <a:rPr lang="en-US" altLang="ko-KR" dirty="0" smtClean="0"/>
              <a:t>.</a:t>
            </a:r>
          </a:p>
        </p:txBody>
      </p:sp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852936"/>
            <a:ext cx="5257800" cy="37631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302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7016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Axes </a:t>
            </a:r>
            <a:r>
              <a:rPr lang="ko-KR" altLang="en-US" dirty="0" smtClean="0"/>
              <a:t>객체 생성 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plt.subplot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subplot </a:t>
            </a:r>
            <a:r>
              <a:rPr lang="ko-KR" altLang="en-US" dirty="0" smtClean="0"/>
              <a:t>함수를 이용해서 </a:t>
            </a:r>
            <a:r>
              <a:rPr lang="en-US" altLang="ko-KR" dirty="0" smtClean="0"/>
              <a:t>Axes </a:t>
            </a:r>
            <a:r>
              <a:rPr lang="ko-KR" altLang="en-US" dirty="0" smtClean="0"/>
              <a:t>객체를 생성 </a:t>
            </a:r>
            <a:endParaRPr lang="en-US" altLang="ko-KR" dirty="0" smtClean="0"/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8338" y="2924944"/>
            <a:ext cx="5267325" cy="3752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303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3144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Axes </a:t>
            </a:r>
            <a:r>
              <a:rPr lang="ko-KR" altLang="en-US" dirty="0" smtClean="0"/>
              <a:t>내부 꾸미기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304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085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Axes</a:t>
            </a:r>
            <a:r>
              <a:rPr lang="ko-KR" altLang="en-US" dirty="0" smtClean="0"/>
              <a:t>로 타이틀 </a:t>
            </a:r>
            <a:r>
              <a:rPr lang="ko-KR" altLang="en-US" dirty="0" err="1" smtClean="0"/>
              <a:t>세팅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subplot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Axes class</a:t>
            </a:r>
            <a:r>
              <a:rPr lang="ko-KR" altLang="en-US" dirty="0" smtClean="0"/>
              <a:t>가 만들어지면  </a:t>
            </a:r>
            <a:r>
              <a:rPr lang="en-US" altLang="ko-KR" dirty="0" smtClean="0"/>
              <a:t>spines</a:t>
            </a:r>
            <a:r>
              <a:rPr lang="ko-KR" altLang="en-US" dirty="0" smtClean="0"/>
              <a:t>으로 좌표를 표시함</a:t>
            </a:r>
            <a:endParaRPr lang="en-US" altLang="ko-KR" dirty="0" smtClean="0"/>
          </a:p>
        </p:txBody>
      </p:sp>
      <p:pic>
        <p:nvPicPr>
          <p:cNvPr id="3993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3284984"/>
            <a:ext cx="3467100" cy="269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4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3284984"/>
            <a:ext cx="4032448" cy="27714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305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9663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Axes </a:t>
            </a:r>
            <a:r>
              <a:rPr lang="ko-KR" altLang="en-US" dirty="0" smtClean="0"/>
              <a:t>내의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세팅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err="1" smtClean="0"/>
              <a:t>set_xlim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set_ylim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xlabel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ylabel</a:t>
            </a:r>
            <a:r>
              <a:rPr lang="en-US" altLang="ko-KR" dirty="0" smtClean="0"/>
              <a:t>, title</a:t>
            </a:r>
            <a:r>
              <a:rPr lang="ko-KR" altLang="en-US" dirty="0" smtClean="0"/>
              <a:t>을 </a:t>
            </a:r>
            <a:r>
              <a:rPr lang="ko-KR" altLang="en-US" dirty="0" err="1" smtClean="0"/>
              <a:t>세팅</a:t>
            </a:r>
            <a:endParaRPr lang="en-US" altLang="ko-KR" dirty="0" smtClean="0"/>
          </a:p>
        </p:txBody>
      </p:sp>
      <p:pic>
        <p:nvPicPr>
          <p:cNvPr id="1116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5" y="2924944"/>
            <a:ext cx="4104456" cy="323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827584" y="4256162"/>
            <a:ext cx="3456383" cy="1045046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5508104" y="4435371"/>
            <a:ext cx="26642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좌표 범위</a:t>
            </a:r>
            <a:r>
              <a:rPr lang="en-US" altLang="ko-KR" dirty="0" smtClean="0"/>
              <a:t>, label, </a:t>
            </a:r>
            <a:r>
              <a:rPr lang="ko-KR" altLang="en-US" dirty="0" smtClean="0"/>
              <a:t>타이틀을 선언</a:t>
            </a:r>
            <a:endParaRPr lang="ko-KR" altLang="en-US" dirty="0"/>
          </a:p>
        </p:txBody>
      </p:sp>
      <p:cxnSp>
        <p:nvCxnSpPr>
          <p:cNvPr id="5" name="직선 화살표 연결선 4"/>
          <p:cNvCxnSpPr>
            <a:stCxn id="3" idx="1"/>
          </p:cNvCxnSpPr>
          <p:nvPr/>
        </p:nvCxnSpPr>
        <p:spPr>
          <a:xfrm flipH="1">
            <a:off x="4283967" y="4758537"/>
            <a:ext cx="1224137" cy="2014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306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4616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Axes text </a:t>
            </a:r>
            <a:r>
              <a:rPr lang="ko-KR" altLang="en-US" dirty="0" smtClean="0"/>
              <a:t>처리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subplot </a:t>
            </a:r>
            <a:r>
              <a:rPr lang="ko-KR" altLang="en-US" dirty="0" err="1" smtClean="0"/>
              <a:t>파라미터에</a:t>
            </a:r>
            <a:r>
              <a:rPr lang="ko-KR" altLang="en-US" dirty="0" smtClean="0"/>
              <a:t> 연속 숫자로 표시해도 됨</a:t>
            </a:r>
            <a:endParaRPr lang="en-US" altLang="ko-KR" dirty="0" smtClean="0"/>
          </a:p>
        </p:txBody>
      </p:sp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2612" y="2492896"/>
            <a:ext cx="5438775" cy="40854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307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0787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Axes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사용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Axes </a:t>
            </a:r>
            <a:r>
              <a:rPr lang="ko-KR" altLang="en-US" dirty="0" smtClean="0"/>
              <a:t>내부의 </a:t>
            </a:r>
            <a:r>
              <a:rPr lang="ko-KR" altLang="en-US" dirty="0" err="1" smtClean="0"/>
              <a:t>메소드를</a:t>
            </a:r>
            <a:r>
              <a:rPr lang="ko-KR" altLang="en-US" dirty="0" smtClean="0"/>
              <a:t> 해서 사용하기</a:t>
            </a:r>
            <a:endParaRPr lang="en-US" altLang="ko-KR" dirty="0" smtClean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612775" y="23923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  <a:t/>
            </a:r>
            <a:br>
              <a:rPr kumimoji="1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</a:b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pic>
        <p:nvPicPr>
          <p:cNvPr id="972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2564903"/>
            <a:ext cx="5457825" cy="3590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308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9219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Axes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사용</a:t>
            </a:r>
            <a:r>
              <a:rPr lang="en-US" altLang="ko-KR" dirty="0" smtClean="0"/>
              <a:t>: </a:t>
            </a:r>
            <a:r>
              <a:rPr lang="ko-KR" altLang="en-US" dirty="0" smtClean="0"/>
              <a:t>결과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결과</a:t>
            </a:r>
            <a:endParaRPr lang="en-US" altLang="ko-KR" dirty="0" smtClean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612775" y="23923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  <a:t/>
            </a:r>
            <a:br>
              <a:rPr kumimoji="1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</a:b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pic>
        <p:nvPicPr>
          <p:cNvPr id="983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2996952"/>
            <a:ext cx="390525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309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947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zeros</a:t>
            </a:r>
            <a:r>
              <a:rPr lang="ko-KR" altLang="en-US" dirty="0" smtClean="0"/>
              <a:t>함수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ndarray</a:t>
            </a:r>
            <a:r>
              <a:rPr lang="en-US" altLang="ko-KR" dirty="0" smtClean="0"/>
              <a:t> </a:t>
            </a:r>
            <a:r>
              <a:rPr lang="ko-KR" altLang="en-US" dirty="0" smtClean="0"/>
              <a:t>생성하면 내부 원소들은 </a:t>
            </a:r>
            <a:r>
              <a:rPr lang="en-US" altLang="ko-KR" dirty="0" smtClean="0"/>
              <a:t>zero </a:t>
            </a:r>
            <a:r>
              <a:rPr lang="ko-KR" altLang="en-US" dirty="0" smtClean="0"/>
              <a:t>원소를 가지는 </a:t>
            </a:r>
            <a:r>
              <a:rPr lang="en-US" altLang="ko-KR" dirty="0" err="1" smtClean="0"/>
              <a:t>ndarray</a:t>
            </a:r>
            <a:r>
              <a:rPr lang="ko-KR" altLang="en-US" dirty="0" smtClean="0"/>
              <a:t>를 생성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31</a:t>
            </a:fld>
            <a:endParaRPr lang="ko-KR" altLang="en-US"/>
          </a:p>
        </p:txBody>
      </p:sp>
      <p:pic>
        <p:nvPicPr>
          <p:cNvPr id="2324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3197261"/>
            <a:ext cx="2885306" cy="34456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그룹 5"/>
          <p:cNvGrpSpPr/>
          <p:nvPr/>
        </p:nvGrpSpPr>
        <p:grpSpPr>
          <a:xfrm>
            <a:off x="1187624" y="3284982"/>
            <a:ext cx="1564397" cy="432049"/>
            <a:chOff x="1043608" y="3717031"/>
            <a:chExt cx="1564397" cy="432049"/>
          </a:xfrm>
        </p:grpSpPr>
        <p:sp>
          <p:nvSpPr>
            <p:cNvPr id="5" name="정육면체 4"/>
            <p:cNvSpPr/>
            <p:nvPr/>
          </p:nvSpPr>
          <p:spPr>
            <a:xfrm>
              <a:off x="1043608" y="3717031"/>
              <a:ext cx="504056" cy="432049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정육면체 7"/>
            <p:cNvSpPr/>
            <p:nvPr/>
          </p:nvSpPr>
          <p:spPr>
            <a:xfrm>
              <a:off x="1573778" y="3717031"/>
              <a:ext cx="504056" cy="432049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정육면체 8"/>
            <p:cNvSpPr/>
            <p:nvPr/>
          </p:nvSpPr>
          <p:spPr>
            <a:xfrm>
              <a:off x="2103949" y="3717031"/>
              <a:ext cx="504056" cy="432049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1172604" y="4293096"/>
            <a:ext cx="1564397" cy="678974"/>
            <a:chOff x="1043608" y="4301480"/>
            <a:chExt cx="1564397" cy="894998"/>
          </a:xfrm>
        </p:grpSpPr>
        <p:grpSp>
          <p:nvGrpSpPr>
            <p:cNvPr id="11" name="그룹 10"/>
            <p:cNvGrpSpPr/>
            <p:nvPr/>
          </p:nvGrpSpPr>
          <p:grpSpPr>
            <a:xfrm>
              <a:off x="1043608" y="4301480"/>
              <a:ext cx="1564397" cy="432049"/>
              <a:chOff x="1043608" y="3717031"/>
              <a:chExt cx="1564397" cy="432049"/>
            </a:xfrm>
          </p:grpSpPr>
          <p:sp>
            <p:nvSpPr>
              <p:cNvPr id="12" name="정육면체 11"/>
              <p:cNvSpPr/>
              <p:nvPr/>
            </p:nvSpPr>
            <p:spPr>
              <a:xfrm>
                <a:off x="1043608" y="3717031"/>
                <a:ext cx="504056" cy="432049"/>
              </a:xfrm>
              <a:prstGeom prst="cub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정육면체 12"/>
              <p:cNvSpPr/>
              <p:nvPr/>
            </p:nvSpPr>
            <p:spPr>
              <a:xfrm>
                <a:off x="1573778" y="3717031"/>
                <a:ext cx="504056" cy="432049"/>
              </a:xfrm>
              <a:prstGeom prst="cub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정육면체 13"/>
              <p:cNvSpPr/>
              <p:nvPr/>
            </p:nvSpPr>
            <p:spPr>
              <a:xfrm>
                <a:off x="2103949" y="3717031"/>
                <a:ext cx="504056" cy="432049"/>
              </a:xfrm>
              <a:prstGeom prst="cub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5" name="그룹 14"/>
            <p:cNvGrpSpPr/>
            <p:nvPr/>
          </p:nvGrpSpPr>
          <p:grpSpPr>
            <a:xfrm>
              <a:off x="1043608" y="4764429"/>
              <a:ext cx="1564397" cy="432049"/>
              <a:chOff x="1043608" y="3717031"/>
              <a:chExt cx="1564397" cy="432049"/>
            </a:xfrm>
          </p:grpSpPr>
          <p:sp>
            <p:nvSpPr>
              <p:cNvPr id="16" name="정육면체 15"/>
              <p:cNvSpPr/>
              <p:nvPr/>
            </p:nvSpPr>
            <p:spPr>
              <a:xfrm>
                <a:off x="1043608" y="3717031"/>
                <a:ext cx="504056" cy="432049"/>
              </a:xfrm>
              <a:prstGeom prst="cub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정육면체 16"/>
              <p:cNvSpPr/>
              <p:nvPr/>
            </p:nvSpPr>
            <p:spPr>
              <a:xfrm>
                <a:off x="1573778" y="3717031"/>
                <a:ext cx="504056" cy="432049"/>
              </a:xfrm>
              <a:prstGeom prst="cub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정육면체 17"/>
              <p:cNvSpPr/>
              <p:nvPr/>
            </p:nvSpPr>
            <p:spPr>
              <a:xfrm>
                <a:off x="2103949" y="3717031"/>
                <a:ext cx="504056" cy="432049"/>
              </a:xfrm>
              <a:prstGeom prst="cub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0" name="그룹 9"/>
          <p:cNvGrpSpPr/>
          <p:nvPr/>
        </p:nvGrpSpPr>
        <p:grpSpPr>
          <a:xfrm>
            <a:off x="1172604" y="5637414"/>
            <a:ext cx="1777938" cy="846824"/>
            <a:chOff x="646564" y="5589240"/>
            <a:chExt cx="1961440" cy="1062848"/>
          </a:xfrm>
        </p:grpSpPr>
        <p:grpSp>
          <p:nvGrpSpPr>
            <p:cNvPr id="20" name="그룹 19"/>
            <p:cNvGrpSpPr/>
            <p:nvPr/>
          </p:nvGrpSpPr>
          <p:grpSpPr>
            <a:xfrm>
              <a:off x="1043607" y="5589240"/>
              <a:ext cx="1564397" cy="894998"/>
              <a:chOff x="1043608" y="4301480"/>
              <a:chExt cx="1564397" cy="894998"/>
            </a:xfrm>
          </p:grpSpPr>
          <p:grpSp>
            <p:nvGrpSpPr>
              <p:cNvPr id="21" name="그룹 20"/>
              <p:cNvGrpSpPr/>
              <p:nvPr/>
            </p:nvGrpSpPr>
            <p:grpSpPr>
              <a:xfrm>
                <a:off x="1043608" y="4301480"/>
                <a:ext cx="1564397" cy="432049"/>
                <a:chOff x="1043608" y="3717031"/>
                <a:chExt cx="1564397" cy="432049"/>
              </a:xfrm>
            </p:grpSpPr>
            <p:sp>
              <p:nvSpPr>
                <p:cNvPr id="26" name="정육면체 25"/>
                <p:cNvSpPr/>
                <p:nvPr/>
              </p:nvSpPr>
              <p:spPr>
                <a:xfrm>
                  <a:off x="1043608" y="3717031"/>
                  <a:ext cx="504056" cy="432049"/>
                </a:xfrm>
                <a:prstGeom prst="cub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7" name="정육면체 26"/>
                <p:cNvSpPr/>
                <p:nvPr/>
              </p:nvSpPr>
              <p:spPr>
                <a:xfrm>
                  <a:off x="1573778" y="3717031"/>
                  <a:ext cx="504056" cy="432049"/>
                </a:xfrm>
                <a:prstGeom prst="cub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8" name="정육면체 27"/>
                <p:cNvSpPr/>
                <p:nvPr/>
              </p:nvSpPr>
              <p:spPr>
                <a:xfrm>
                  <a:off x="2103949" y="3717031"/>
                  <a:ext cx="504056" cy="432049"/>
                </a:xfrm>
                <a:prstGeom prst="cub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22" name="그룹 21"/>
              <p:cNvGrpSpPr/>
              <p:nvPr/>
            </p:nvGrpSpPr>
            <p:grpSpPr>
              <a:xfrm>
                <a:off x="1043608" y="4764429"/>
                <a:ext cx="1564397" cy="432049"/>
                <a:chOff x="1043608" y="3717031"/>
                <a:chExt cx="1564397" cy="432049"/>
              </a:xfrm>
            </p:grpSpPr>
            <p:sp>
              <p:nvSpPr>
                <p:cNvPr id="23" name="정육면체 22"/>
                <p:cNvSpPr/>
                <p:nvPr/>
              </p:nvSpPr>
              <p:spPr>
                <a:xfrm>
                  <a:off x="1043608" y="3717031"/>
                  <a:ext cx="504056" cy="432049"/>
                </a:xfrm>
                <a:prstGeom prst="cub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4" name="정육면체 23"/>
                <p:cNvSpPr/>
                <p:nvPr/>
              </p:nvSpPr>
              <p:spPr>
                <a:xfrm>
                  <a:off x="1573778" y="3717031"/>
                  <a:ext cx="504056" cy="432049"/>
                </a:xfrm>
                <a:prstGeom prst="cub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5" name="정육면체 24"/>
                <p:cNvSpPr/>
                <p:nvPr/>
              </p:nvSpPr>
              <p:spPr>
                <a:xfrm>
                  <a:off x="2103949" y="3717031"/>
                  <a:ext cx="504056" cy="432049"/>
                </a:xfrm>
                <a:prstGeom prst="cub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29" name="그룹 28"/>
            <p:cNvGrpSpPr/>
            <p:nvPr/>
          </p:nvGrpSpPr>
          <p:grpSpPr>
            <a:xfrm>
              <a:off x="646564" y="5757090"/>
              <a:ext cx="1564397" cy="894998"/>
              <a:chOff x="1043608" y="4301480"/>
              <a:chExt cx="1564397" cy="894998"/>
            </a:xfrm>
          </p:grpSpPr>
          <p:grpSp>
            <p:nvGrpSpPr>
              <p:cNvPr id="30" name="그룹 29"/>
              <p:cNvGrpSpPr/>
              <p:nvPr/>
            </p:nvGrpSpPr>
            <p:grpSpPr>
              <a:xfrm>
                <a:off x="1043608" y="4301480"/>
                <a:ext cx="1564397" cy="432049"/>
                <a:chOff x="1043608" y="3717031"/>
                <a:chExt cx="1564397" cy="432049"/>
              </a:xfrm>
            </p:grpSpPr>
            <p:sp>
              <p:nvSpPr>
                <p:cNvPr id="35" name="정육면체 34"/>
                <p:cNvSpPr/>
                <p:nvPr/>
              </p:nvSpPr>
              <p:spPr>
                <a:xfrm>
                  <a:off x="1043608" y="3717031"/>
                  <a:ext cx="504056" cy="432049"/>
                </a:xfrm>
                <a:prstGeom prst="cub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6" name="정육면체 35"/>
                <p:cNvSpPr/>
                <p:nvPr/>
              </p:nvSpPr>
              <p:spPr>
                <a:xfrm>
                  <a:off x="1573778" y="3717031"/>
                  <a:ext cx="504056" cy="432049"/>
                </a:xfrm>
                <a:prstGeom prst="cub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7" name="정육면체 36"/>
                <p:cNvSpPr/>
                <p:nvPr/>
              </p:nvSpPr>
              <p:spPr>
                <a:xfrm>
                  <a:off x="2103949" y="3717031"/>
                  <a:ext cx="504056" cy="432049"/>
                </a:xfrm>
                <a:prstGeom prst="cub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31" name="그룹 30"/>
              <p:cNvGrpSpPr/>
              <p:nvPr/>
            </p:nvGrpSpPr>
            <p:grpSpPr>
              <a:xfrm>
                <a:off x="1043608" y="4764429"/>
                <a:ext cx="1564397" cy="432049"/>
                <a:chOff x="1043608" y="3717031"/>
                <a:chExt cx="1564397" cy="432049"/>
              </a:xfrm>
            </p:grpSpPr>
            <p:sp>
              <p:nvSpPr>
                <p:cNvPr id="32" name="정육면체 31"/>
                <p:cNvSpPr/>
                <p:nvPr/>
              </p:nvSpPr>
              <p:spPr>
                <a:xfrm>
                  <a:off x="1043608" y="3717031"/>
                  <a:ext cx="504056" cy="432049"/>
                </a:xfrm>
                <a:prstGeom prst="cub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3" name="정육면체 32"/>
                <p:cNvSpPr/>
                <p:nvPr/>
              </p:nvSpPr>
              <p:spPr>
                <a:xfrm>
                  <a:off x="1573778" y="3717031"/>
                  <a:ext cx="504056" cy="432049"/>
                </a:xfrm>
                <a:prstGeom prst="cub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4" name="정육면체 33"/>
                <p:cNvSpPr/>
                <p:nvPr/>
              </p:nvSpPr>
              <p:spPr>
                <a:xfrm>
                  <a:off x="2103949" y="3717031"/>
                  <a:ext cx="504056" cy="432049"/>
                </a:xfrm>
                <a:prstGeom prst="cub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  <p:sp>
        <p:nvSpPr>
          <p:cNvPr id="19" name="TextBox 18"/>
          <p:cNvSpPr txBox="1"/>
          <p:nvPr/>
        </p:nvSpPr>
        <p:spPr>
          <a:xfrm>
            <a:off x="1327945" y="2889484"/>
            <a:ext cx="14573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u="sng" dirty="0" smtClean="0"/>
              <a:t>1</a:t>
            </a:r>
            <a:r>
              <a:rPr lang="ko-KR" altLang="en-US" sz="1400" b="1" u="sng" dirty="0" smtClean="0"/>
              <a:t>차원</a:t>
            </a:r>
            <a:endParaRPr lang="ko-KR" altLang="en-US" sz="1400" b="1" u="sng" dirty="0"/>
          </a:p>
        </p:txBody>
      </p:sp>
      <p:sp>
        <p:nvSpPr>
          <p:cNvPr id="40" name="TextBox 39"/>
          <p:cNvSpPr txBox="1"/>
          <p:nvPr/>
        </p:nvSpPr>
        <p:spPr>
          <a:xfrm>
            <a:off x="1300879" y="3841303"/>
            <a:ext cx="14573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u="sng" dirty="0"/>
              <a:t>2</a:t>
            </a:r>
            <a:r>
              <a:rPr lang="ko-KR" altLang="en-US" sz="1400" b="1" u="sng" dirty="0" smtClean="0"/>
              <a:t>차원</a:t>
            </a:r>
            <a:endParaRPr lang="ko-KR" altLang="en-US" sz="1400" b="1" u="sng" dirty="0"/>
          </a:p>
        </p:txBody>
      </p:sp>
      <p:sp>
        <p:nvSpPr>
          <p:cNvPr id="41" name="TextBox 40"/>
          <p:cNvSpPr txBox="1"/>
          <p:nvPr/>
        </p:nvSpPr>
        <p:spPr>
          <a:xfrm>
            <a:off x="1320751" y="5029879"/>
            <a:ext cx="14573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u="sng" dirty="0" smtClean="0"/>
              <a:t>3</a:t>
            </a:r>
            <a:r>
              <a:rPr lang="ko-KR" altLang="en-US" sz="1400" b="1" u="sng" dirty="0" smtClean="0"/>
              <a:t>차원</a:t>
            </a:r>
            <a:endParaRPr lang="ko-KR" altLang="en-US" sz="1400" b="1" u="sng" dirty="0"/>
          </a:p>
        </p:txBody>
      </p:sp>
    </p:spTree>
    <p:extLst>
      <p:ext uri="{BB962C8B-B14F-4D97-AF65-F5344CB8AC3E}">
        <p14:creationId xmlns:p14="http://schemas.microsoft.com/office/powerpoint/2010/main" val="2920944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Subplot  </a:t>
            </a:r>
            <a:r>
              <a:rPr lang="ko-KR" altLang="en-US" dirty="0" smtClean="0"/>
              <a:t>처리</a:t>
            </a:r>
            <a:r>
              <a:rPr lang="en-US" altLang="ko-KR" dirty="0"/>
              <a:t> 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3009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Subplot : (1,2)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ko-KR" altLang="en-US" dirty="0" smtClean="0"/>
              <a:t>그래프를 </a:t>
            </a:r>
            <a:r>
              <a:rPr lang="ko-KR" altLang="en-US" dirty="0" err="1" smtClean="0"/>
              <a:t>두개</a:t>
            </a:r>
            <a:r>
              <a:rPr lang="ko-KR" altLang="en-US" dirty="0" smtClean="0"/>
              <a:t> 넣기</a:t>
            </a:r>
            <a:endParaRPr lang="en-US" altLang="ko-KR" dirty="0" smtClean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8325" y="2708920"/>
            <a:ext cx="5467350" cy="40204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9697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Subplot : (2,2)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ko-KR" altLang="en-US" dirty="0" smtClean="0"/>
              <a:t>총 </a:t>
            </a:r>
            <a:r>
              <a:rPr lang="en-US" altLang="ko-KR" dirty="0" smtClean="0"/>
              <a:t>4</a:t>
            </a:r>
            <a:r>
              <a:rPr lang="ko-KR" altLang="en-US" dirty="0" smtClean="0"/>
              <a:t>개의 그래프를 넣기</a:t>
            </a:r>
            <a:endParaRPr lang="en-US" altLang="ko-KR" dirty="0" smtClean="0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9275" y="2708920"/>
            <a:ext cx="5505450" cy="3884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3410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 </a:t>
            </a:r>
            <a:r>
              <a:rPr lang="en-US" altLang="ko-KR" dirty="0" err="1" smtClean="0"/>
              <a:t>subplots_adjust</a:t>
            </a:r>
            <a:r>
              <a:rPr lang="en-US" altLang="ko-KR" dirty="0" smtClean="0"/>
              <a:t> :</a:t>
            </a:r>
            <a:r>
              <a:rPr lang="ko-KR" altLang="en-US" dirty="0" smtClean="0"/>
              <a:t> 간격 조정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 </a:t>
            </a:r>
            <a:r>
              <a:rPr lang="en-US" altLang="ko-KR" dirty="0" err="1" smtClean="0"/>
              <a:t>subplots_adjust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left, bottom, right, top , </a:t>
            </a:r>
            <a:r>
              <a:rPr lang="en-US" altLang="ko-KR" dirty="0" err="1" smtClean="0"/>
              <a:t>wspace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hspace</a:t>
            </a:r>
            <a:r>
              <a:rPr lang="ko-KR" altLang="en-US" dirty="0" err="1" smtClean="0"/>
              <a:t>파라미터를</a:t>
            </a:r>
            <a:r>
              <a:rPr lang="ko-KR" altLang="en-US" dirty="0" smtClean="0"/>
              <a:t> 확인하고 처리 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313</a:t>
            </a:fld>
            <a:endParaRPr lang="ko-KR" altLang="en-US"/>
          </a:p>
        </p:txBody>
      </p:sp>
      <p:pic>
        <p:nvPicPr>
          <p:cNvPr id="285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2753926"/>
            <a:ext cx="4419600" cy="4102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83568" y="4437112"/>
            <a:ext cx="18722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너비와 높이에 대한 비율을 조절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27374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Subplots </a:t>
            </a:r>
            <a:r>
              <a:rPr lang="ko-KR" altLang="en-US" dirty="0" smtClean="0"/>
              <a:t>함수</a:t>
            </a:r>
            <a:r>
              <a:rPr lang="en-US" altLang="ko-KR" dirty="0" smtClean="0"/>
              <a:t>(1</a:t>
            </a:r>
            <a:r>
              <a:rPr lang="ko-KR" altLang="en-US" dirty="0" smtClean="0"/>
              <a:t>행 </a:t>
            </a:r>
            <a:r>
              <a:rPr lang="en-US" altLang="ko-KR" dirty="0" smtClean="0"/>
              <a:t>2</a:t>
            </a:r>
            <a:r>
              <a:rPr lang="ko-KR" altLang="en-US" dirty="0" smtClean="0"/>
              <a:t>열</a:t>
            </a:r>
            <a:r>
              <a:rPr lang="en-US" altLang="ko-KR" dirty="0" smtClean="0"/>
              <a:t>)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4339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Subplots </a:t>
            </a:r>
            <a:r>
              <a:rPr lang="ko-KR" altLang="en-US" dirty="0" smtClean="0"/>
              <a:t>함</a:t>
            </a:r>
            <a:r>
              <a:rPr lang="ko-KR" altLang="en-US" dirty="0"/>
              <a:t>수</a:t>
            </a:r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 </a:t>
            </a:r>
            <a:r>
              <a:rPr lang="en-US" altLang="ko-KR" dirty="0" smtClean="0"/>
              <a:t>1</a:t>
            </a:r>
            <a:r>
              <a:rPr lang="ko-KR" altLang="en-US" dirty="0" smtClean="0"/>
              <a:t>행 </a:t>
            </a:r>
            <a:r>
              <a:rPr lang="en-US" altLang="ko-KR" dirty="0"/>
              <a:t>2</a:t>
            </a:r>
            <a:r>
              <a:rPr lang="ko-KR" altLang="en-US" dirty="0"/>
              <a:t>열로 생성시키면 </a:t>
            </a:r>
            <a:r>
              <a:rPr lang="en-US" altLang="ko-KR" dirty="0" err="1"/>
              <a:t>ndarray</a:t>
            </a:r>
            <a:r>
              <a:rPr lang="ko-KR" altLang="en-US" dirty="0"/>
              <a:t>로 </a:t>
            </a:r>
            <a:r>
              <a:rPr lang="en-US" altLang="ko-KR" dirty="0" smtClean="0"/>
              <a:t>1</a:t>
            </a:r>
            <a:r>
              <a:rPr lang="ko-KR" altLang="en-US" dirty="0" smtClean="0"/>
              <a:t>행</a:t>
            </a:r>
            <a:r>
              <a:rPr lang="en-US" altLang="ko-KR" dirty="0"/>
              <a:t>2</a:t>
            </a:r>
            <a:r>
              <a:rPr lang="ko-KR" altLang="en-US" dirty="0"/>
              <a:t>열이 </a:t>
            </a:r>
            <a:r>
              <a:rPr lang="en-US" altLang="ko-KR" dirty="0" smtClean="0"/>
              <a:t>Axes</a:t>
            </a:r>
            <a:r>
              <a:rPr lang="ko-KR" altLang="en-US" dirty="0" smtClean="0"/>
              <a:t>이 </a:t>
            </a:r>
            <a:r>
              <a:rPr lang="ko-KR" altLang="en-US" dirty="0"/>
              <a:t>생기므로 각 객체에 그래프를 넣어야 함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315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755576" y="3645024"/>
            <a:ext cx="7776864" cy="79208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 smtClean="0">
                <a:solidFill>
                  <a:schemeClr val="tx1"/>
                </a:solidFill>
              </a:rPr>
              <a:t>plt.subplots</a:t>
            </a:r>
            <a:r>
              <a:rPr lang="en-US" altLang="ko-KR" dirty="0" smtClean="0">
                <a:solidFill>
                  <a:schemeClr val="tx1"/>
                </a:solidFill>
              </a:rPr>
              <a:t>(</a:t>
            </a:r>
            <a:r>
              <a:rPr lang="en-US" altLang="ko-KR" dirty="0" err="1" smtClean="0">
                <a:solidFill>
                  <a:schemeClr val="tx1"/>
                </a:solidFill>
              </a:rPr>
              <a:t>nrows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en-US" altLang="ko-KR" dirty="0" err="1" smtClean="0">
                <a:solidFill>
                  <a:schemeClr val="tx1"/>
                </a:solidFill>
              </a:rPr>
              <a:t>nclos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en-US" altLang="ko-KR" dirty="0" err="1" smtClean="0">
                <a:solidFill>
                  <a:schemeClr val="tx1"/>
                </a:solidFill>
              </a:rPr>
              <a:t>sharex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en-US" altLang="ko-KR" dirty="0" err="1" smtClean="0">
                <a:solidFill>
                  <a:schemeClr val="tx1"/>
                </a:solidFill>
              </a:rPr>
              <a:t>sharey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en-US" altLang="ko-KR" dirty="0" err="1" smtClean="0">
                <a:solidFill>
                  <a:schemeClr val="tx1"/>
                </a:solidFill>
              </a:rPr>
              <a:t>subplot_kw</a:t>
            </a:r>
            <a:r>
              <a:rPr lang="en-US" altLang="ko-KR" dirty="0" smtClean="0">
                <a:solidFill>
                  <a:schemeClr val="tx1"/>
                </a:solidFill>
              </a:rPr>
              <a:t>, **</a:t>
            </a:r>
            <a:r>
              <a:rPr lang="en-US" altLang="ko-KR" dirty="0" err="1" smtClean="0">
                <a:solidFill>
                  <a:schemeClr val="tx1"/>
                </a:solidFill>
              </a:rPr>
              <a:t>fig_kw</a:t>
            </a:r>
            <a:r>
              <a:rPr lang="en-US" altLang="ko-KR" dirty="0" smtClean="0">
                <a:solidFill>
                  <a:schemeClr val="tx1"/>
                </a:solidFill>
              </a:rPr>
              <a:t>)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4660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2</a:t>
            </a:r>
            <a:r>
              <a:rPr lang="ko-KR" altLang="en-US" dirty="0" smtClean="0"/>
              <a:t>행</a:t>
            </a:r>
            <a:r>
              <a:rPr lang="en-US" altLang="ko-KR" dirty="0" smtClean="0"/>
              <a:t>2</a:t>
            </a:r>
            <a:r>
              <a:rPr lang="ko-KR" altLang="en-US" dirty="0" smtClean="0"/>
              <a:t>열 처리 및 간격 조절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2</a:t>
            </a:r>
            <a:r>
              <a:rPr lang="ko-KR" altLang="en-US" dirty="0" smtClean="0"/>
              <a:t>행 </a:t>
            </a:r>
            <a:r>
              <a:rPr lang="en-US" altLang="ko-KR" dirty="0" smtClean="0"/>
              <a:t>2</a:t>
            </a:r>
            <a:r>
              <a:rPr lang="ko-KR" altLang="en-US" dirty="0" smtClean="0"/>
              <a:t>열이 그래프를 표시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316</a:t>
            </a:fld>
            <a:endParaRPr lang="ko-KR" altLang="en-US"/>
          </a:p>
        </p:txBody>
      </p:sp>
      <p:pic>
        <p:nvPicPr>
          <p:cNvPr id="287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2204864"/>
            <a:ext cx="6600825" cy="44676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70116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err="1" smtClean="0"/>
              <a:t>Axes.spines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7094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Axes spines </a:t>
            </a:r>
            <a:r>
              <a:rPr lang="ko-KR" altLang="en-US" dirty="0" smtClean="0"/>
              <a:t>처리 전 좌표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</a:t>
            </a:r>
            <a:r>
              <a:rPr lang="ko-KR" altLang="en-US" dirty="0" smtClean="0"/>
              <a:t>좌표에 축을 정리</a:t>
            </a:r>
            <a:endParaRPr lang="en-US" altLang="ko-KR" dirty="0" smtClean="0"/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0725" y="2564904"/>
            <a:ext cx="5162550" cy="3933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1987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Axes spines </a:t>
            </a:r>
            <a:r>
              <a:rPr lang="ko-KR" altLang="en-US" dirty="0" smtClean="0"/>
              <a:t>처리 후 좌표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</a:t>
            </a:r>
            <a:r>
              <a:rPr lang="ko-KR" altLang="en-US" dirty="0" smtClean="0"/>
              <a:t>오른쪽과 상단 좌표 축을 정리</a:t>
            </a:r>
            <a:endParaRPr lang="en-US" altLang="ko-KR" dirty="0" smtClean="0"/>
          </a:p>
        </p:txBody>
      </p:sp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8001" y="2564904"/>
            <a:ext cx="5057775" cy="41555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8570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 zeros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원소를 </a:t>
            </a:r>
            <a:r>
              <a:rPr lang="ko-KR" altLang="en-US" dirty="0" err="1" smtClean="0"/>
              <a:t>튜플로</a:t>
            </a:r>
            <a:r>
              <a:rPr lang="ko-KR" altLang="en-US" dirty="0" smtClean="0"/>
              <a:t> 생성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63335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sz="2800" dirty="0" err="1" smtClean="0"/>
              <a:t>ndarray</a:t>
            </a:r>
            <a:r>
              <a:rPr lang="en-US" altLang="ko-KR" sz="2800" dirty="0" smtClean="0"/>
              <a:t> </a:t>
            </a:r>
            <a:r>
              <a:rPr lang="ko-KR" altLang="en-US" sz="2800" dirty="0" smtClean="0"/>
              <a:t>생성하면 내부 원소들은 </a:t>
            </a:r>
            <a:r>
              <a:rPr lang="en-US" altLang="ko-KR" sz="2800" dirty="0" smtClean="0"/>
              <a:t>(</a:t>
            </a:r>
            <a:r>
              <a:rPr lang="en-US" altLang="ko-KR" sz="2800" dirty="0" err="1" smtClean="0"/>
              <a:t>int,float</a:t>
            </a:r>
            <a:r>
              <a:rPr lang="en-US" altLang="ko-KR" sz="2800" dirty="0" smtClean="0"/>
              <a:t>) </a:t>
            </a:r>
            <a:r>
              <a:rPr lang="ko-KR" altLang="en-US" sz="2800" dirty="0" smtClean="0"/>
              <a:t>원소를 가지는 </a:t>
            </a:r>
            <a:r>
              <a:rPr lang="en-US" altLang="ko-KR" sz="2800" dirty="0" err="1" smtClean="0"/>
              <a:t>ndarray</a:t>
            </a:r>
            <a:r>
              <a:rPr lang="ko-KR" altLang="en-US" sz="2800" dirty="0" smtClean="0"/>
              <a:t>를 생성</a:t>
            </a:r>
            <a:endParaRPr lang="en-US" altLang="ko-KR" sz="2800" dirty="0"/>
          </a:p>
        </p:txBody>
      </p:sp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3083159"/>
            <a:ext cx="4619625" cy="30922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9994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Spines : </a:t>
            </a:r>
            <a:r>
              <a:rPr lang="en-US" altLang="ko-KR" dirty="0" err="1" smtClean="0"/>
              <a:t>set_visible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False</a:t>
            </a:r>
            <a:r>
              <a:rPr lang="ko-KR" altLang="en-US" dirty="0" smtClean="0"/>
              <a:t>를 인자로 처리해서 라인을 제거하기</a:t>
            </a:r>
            <a:endParaRPr lang="en-US" altLang="ko-KR" dirty="0" smtClean="0"/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090" y="2852936"/>
            <a:ext cx="361950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6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2708920"/>
            <a:ext cx="3730826" cy="3419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8721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Spines : </a:t>
            </a:r>
            <a:r>
              <a:rPr lang="en-US" altLang="ko-KR" dirty="0" err="1" smtClean="0"/>
              <a:t>set_ticks_position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‘</a:t>
            </a:r>
            <a:r>
              <a:rPr lang="en-US" altLang="ko-KR" dirty="0" err="1" smtClean="0"/>
              <a:t>top’,’bottom’,’left’,’light</a:t>
            </a:r>
            <a:r>
              <a:rPr lang="en-US" altLang="ko-KR" dirty="0" smtClean="0"/>
              <a:t>’</a:t>
            </a:r>
            <a:r>
              <a:rPr lang="ko-KR" altLang="en-US" dirty="0" smtClean="0"/>
              <a:t>를 인자로 처리해서 </a:t>
            </a:r>
            <a:r>
              <a:rPr lang="en-US" altLang="ko-KR" dirty="0" smtClean="0"/>
              <a:t>ticks</a:t>
            </a:r>
            <a:r>
              <a:rPr lang="ko-KR" altLang="en-US" dirty="0" smtClean="0"/>
              <a:t>을 제거하기</a:t>
            </a:r>
            <a:endParaRPr lang="en-US" altLang="ko-KR" dirty="0" smtClean="0"/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924944"/>
            <a:ext cx="3790950" cy="35387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8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924943"/>
            <a:ext cx="4176464" cy="347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1385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475656" y="764704"/>
            <a:ext cx="7363544" cy="5102696"/>
          </a:xfrm>
        </p:spPr>
        <p:txBody>
          <a:bodyPr>
            <a:normAutofit/>
          </a:bodyPr>
          <a:lstStyle/>
          <a:p>
            <a:pPr algn="r"/>
            <a:r>
              <a:rPr lang="en-US" altLang="ko-KR" sz="6000" dirty="0" err="1" smtClean="0"/>
              <a:t>MatPLOTLIB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en-US" altLang="ko-KR" sz="6000" dirty="0" err="1" smtClean="0"/>
              <a:t>pyplot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en-US" altLang="ko-KR" sz="6000" dirty="0" smtClean="0"/>
              <a:t>plot </a:t>
            </a:r>
            <a:r>
              <a:rPr lang="ko-KR" altLang="en-US" sz="6000" dirty="0" smtClean="0"/>
              <a:t>함수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en-US" altLang="ko-KR" sz="6000" dirty="0" smtClean="0"/>
              <a:t>(</a:t>
            </a:r>
            <a:r>
              <a:rPr lang="ko-KR" altLang="en-US" sz="6000" dirty="0" err="1" smtClean="0"/>
              <a:t>선그래프</a:t>
            </a:r>
            <a:r>
              <a:rPr lang="en-US" altLang="ko-KR" sz="6000" dirty="0" smtClean="0"/>
              <a:t>)</a:t>
            </a:r>
            <a:r>
              <a:rPr lang="ko-KR" altLang="en-US" sz="6000" dirty="0" smtClean="0"/>
              <a:t>이해</a:t>
            </a:r>
            <a:r>
              <a:rPr lang="en-US" altLang="ko-KR" sz="4800" dirty="0"/>
              <a:t/>
            </a:r>
            <a:br>
              <a:rPr lang="en-US" altLang="ko-KR" sz="4800" dirty="0"/>
            </a:br>
            <a:endParaRPr lang="ko-KR" altLang="en-US" sz="48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9116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Plot </a:t>
            </a:r>
            <a:r>
              <a:rPr lang="ko-KR" altLang="en-US" dirty="0" smtClean="0"/>
              <a:t>함수</a:t>
            </a:r>
            <a:r>
              <a:rPr lang="en-US" altLang="ko-KR" dirty="0"/>
              <a:t> 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1808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Plot </a:t>
            </a:r>
            <a:r>
              <a:rPr lang="ko-KR" altLang="en-US" dirty="0" smtClean="0"/>
              <a:t>함수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선 그래프를 그리는 함수</a:t>
            </a:r>
            <a:r>
              <a:rPr lang="en-US" altLang="ko-KR" dirty="0" smtClean="0"/>
              <a:t>. Plot</a:t>
            </a:r>
            <a:r>
              <a:rPr lang="ko-KR" altLang="en-US" dirty="0" smtClean="0"/>
              <a:t>함수로 그리면  </a:t>
            </a:r>
            <a:r>
              <a:rPr lang="en-US" altLang="ko-KR" dirty="0" smtClean="0"/>
              <a:t>Line2D class</a:t>
            </a:r>
            <a:r>
              <a:rPr lang="ko-KR" altLang="en-US" dirty="0" smtClean="0"/>
              <a:t>의 </a:t>
            </a:r>
            <a:r>
              <a:rPr lang="ko-KR" altLang="en-US" dirty="0" err="1" smtClean="0"/>
              <a:t>인스턴스가</a:t>
            </a:r>
            <a:r>
              <a:rPr lang="ko-KR" altLang="en-US" dirty="0" smtClean="0"/>
              <a:t> 생김</a:t>
            </a:r>
            <a:endParaRPr lang="en-US" altLang="ko-KR" dirty="0" smtClean="0"/>
          </a:p>
        </p:txBody>
      </p:sp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7825" y="3412367"/>
            <a:ext cx="5848350" cy="2733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0587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sin/cos </a:t>
            </a:r>
            <a:r>
              <a:rPr lang="ko-KR" altLang="en-US" dirty="0" smtClean="0"/>
              <a:t>함수 그래프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sin/cos </a:t>
            </a:r>
            <a:r>
              <a:rPr lang="ko-KR" altLang="en-US" dirty="0" smtClean="0"/>
              <a:t>함수의 값들간의 관계를 그래프로 표시</a:t>
            </a:r>
            <a:endParaRPr lang="en-US" altLang="ko-KR" dirty="0" smtClean="0"/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3075" y="2708920"/>
            <a:ext cx="5657850" cy="3922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4053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figure</a:t>
            </a:r>
            <a:r>
              <a:rPr lang="ko-KR" altLang="en-US" dirty="0" smtClean="0"/>
              <a:t>와 그래프 변경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figure</a:t>
            </a:r>
            <a:r>
              <a:rPr lang="ko-KR" altLang="en-US" dirty="0" smtClean="0"/>
              <a:t>인 그래프 크기를 </a:t>
            </a:r>
            <a:r>
              <a:rPr lang="ko-KR" altLang="en-US" dirty="0" err="1" smtClean="0"/>
              <a:t>세팅하고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그래프 내부의 칼라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라인폭</a:t>
            </a:r>
            <a:r>
              <a:rPr lang="en-US" altLang="ko-KR" dirty="0" smtClean="0"/>
              <a:t>, </a:t>
            </a:r>
            <a:r>
              <a:rPr lang="ko-KR" altLang="en-US" dirty="0" smtClean="0"/>
              <a:t>라인스타일을 변경</a:t>
            </a:r>
            <a:endParaRPr lang="en-US" altLang="ko-KR" dirty="0" smtClean="0"/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2564904"/>
            <a:ext cx="4991100" cy="4104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6719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Line2D class</a:t>
            </a:r>
            <a:r>
              <a:rPr lang="en-US" altLang="ko-KR" dirty="0"/>
              <a:t> 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4389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Line2D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선 그래프에 대한 </a:t>
            </a:r>
            <a:r>
              <a:rPr lang="en-US" altLang="ko-KR" dirty="0" smtClean="0"/>
              <a:t>class</a:t>
            </a: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492896"/>
            <a:ext cx="5705475" cy="2505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3744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Line2D </a:t>
            </a:r>
            <a:r>
              <a:rPr lang="ko-KR" altLang="en-US" dirty="0" err="1" smtClean="0"/>
              <a:t>생성자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Line2D </a:t>
            </a:r>
            <a:r>
              <a:rPr lang="ko-KR" altLang="en-US" dirty="0" err="1" smtClean="0"/>
              <a:t>생성자는</a:t>
            </a:r>
            <a:r>
              <a:rPr lang="ko-KR" altLang="en-US" dirty="0" smtClean="0"/>
              <a:t> </a:t>
            </a:r>
            <a:r>
              <a:rPr lang="en-US" altLang="ko-KR" dirty="0" smtClean="0"/>
              <a:t>plot</a:t>
            </a:r>
            <a:r>
              <a:rPr lang="ko-KR" altLang="en-US" dirty="0" smtClean="0"/>
              <a:t>함수의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파라미터와</a:t>
            </a:r>
            <a:r>
              <a:rPr lang="ko-KR" altLang="en-US" dirty="0" smtClean="0"/>
              <a:t> 동일</a:t>
            </a:r>
            <a:endParaRPr lang="en-US" altLang="ko-KR" dirty="0" smtClean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539552" y="3228455"/>
            <a:ext cx="8199360" cy="215443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50" charset="-127"/>
                <a:ea typeface="Courier New" pitchFamily="49" charset="0"/>
                <a:cs typeface="굴림" pitchFamily="50" charset="-127"/>
              </a:rPr>
              <a:t>__init__(self, xdata, ydata, linewidth=None, linestyle=None, color=None, </a:t>
            </a:r>
            <a:endParaRPr kumimoji="1" lang="en-US" altLang="ko-KR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 Unicode MS" pitchFamily="50" charset="-127"/>
              <a:ea typeface="Courier New" pitchFamily="49" charset="0"/>
              <a:cs typeface="굴림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50" charset="-127"/>
                <a:ea typeface="Courier New" pitchFamily="49" charset="0"/>
                <a:cs typeface="굴림" pitchFamily="50" charset="-127"/>
              </a:rPr>
              <a:t>marker=None, markersize=None, markeredgewidth=None, </a:t>
            </a:r>
            <a:endParaRPr kumimoji="1" lang="en-US" altLang="ko-KR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 Unicode MS" pitchFamily="50" charset="-127"/>
              <a:ea typeface="Courier New" pitchFamily="49" charset="0"/>
              <a:cs typeface="굴림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50" charset="-127"/>
                <a:ea typeface="Courier New" pitchFamily="49" charset="0"/>
                <a:cs typeface="굴림" pitchFamily="50" charset="-127"/>
              </a:rPr>
              <a:t>markeredgecolor=None, markerfacecolor=None, </a:t>
            </a:r>
            <a:endParaRPr kumimoji="1" lang="en-US" altLang="ko-KR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 Unicode MS" pitchFamily="50" charset="-127"/>
              <a:ea typeface="Courier New" pitchFamily="49" charset="0"/>
              <a:cs typeface="굴림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50" charset="-127"/>
                <a:ea typeface="Courier New" pitchFamily="49" charset="0"/>
                <a:cs typeface="굴림" pitchFamily="50" charset="-127"/>
              </a:rPr>
              <a:t>markerfacecoloralt=u'none', fillstyle=None, antialiased=None, </a:t>
            </a:r>
            <a:endParaRPr kumimoji="1" lang="en-US" altLang="ko-KR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 Unicode MS" pitchFamily="50" charset="-127"/>
              <a:ea typeface="Courier New" pitchFamily="49" charset="0"/>
              <a:cs typeface="굴림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50" charset="-127"/>
                <a:ea typeface="Courier New" pitchFamily="49" charset="0"/>
                <a:cs typeface="굴림" pitchFamily="50" charset="-127"/>
              </a:rPr>
              <a:t>dash_capstyle=None, solid_capstyle=None, dash_joinstyle=None, </a:t>
            </a:r>
            <a:endParaRPr kumimoji="1" lang="en-US" altLang="ko-KR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 Unicode MS" pitchFamily="50" charset="-127"/>
              <a:ea typeface="Courier New" pitchFamily="49" charset="0"/>
              <a:cs typeface="굴림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50" charset="-127"/>
                <a:ea typeface="Courier New" pitchFamily="49" charset="0"/>
                <a:cs typeface="굴림" pitchFamily="50" charset="-127"/>
              </a:rPr>
              <a:t>solid_joinstyle=None, pickradius=5, drawstyle=None, </a:t>
            </a:r>
            <a:endParaRPr kumimoji="1" lang="en-US" altLang="ko-KR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 Unicode MS" pitchFamily="50" charset="-127"/>
              <a:ea typeface="Courier New" pitchFamily="49" charset="0"/>
              <a:cs typeface="굴림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50" charset="-127"/>
                <a:ea typeface="Courier New" pitchFamily="49" charset="0"/>
                <a:cs typeface="굴림" pitchFamily="50" charset="-127"/>
              </a:rPr>
              <a:t>markevery=None, **kwargs)</a:t>
            </a:r>
            <a:r>
              <a:rPr kumimoji="1" lang="ko-KR" altLang="ko-KR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  <a:t> 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5101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empty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730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Figure 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Line2D </a:t>
            </a:r>
            <a:r>
              <a:rPr lang="ko-KR" altLang="en-US" dirty="0" smtClean="0"/>
              <a:t>연결 </a:t>
            </a:r>
            <a:r>
              <a:rPr lang="en-US" altLang="ko-KR" dirty="0"/>
              <a:t> 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4430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Figure/Line2D </a:t>
            </a:r>
            <a:r>
              <a:rPr lang="ko-KR" altLang="en-US" dirty="0" smtClean="0"/>
              <a:t>관계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Figure </a:t>
            </a:r>
            <a:r>
              <a:rPr lang="ko-KR" altLang="en-US" dirty="0" smtClean="0"/>
              <a:t>객체를 </a:t>
            </a:r>
            <a:r>
              <a:rPr lang="ko-KR" altLang="en-US" dirty="0" err="1" smtClean="0"/>
              <a:t>두개</a:t>
            </a:r>
            <a:r>
              <a:rPr lang="ko-KR" altLang="en-US" dirty="0" smtClean="0"/>
              <a:t> 만들고 내부에 처</a:t>
            </a:r>
            <a:r>
              <a:rPr lang="ko-KR" altLang="en-US" dirty="0"/>
              <a:t>리</a:t>
            </a:r>
            <a:endParaRPr lang="en-US" altLang="ko-KR" dirty="0" smtClean="0"/>
          </a:p>
        </p:txBody>
      </p:sp>
      <p:pic>
        <p:nvPicPr>
          <p:cNvPr id="532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564904"/>
            <a:ext cx="8067675" cy="35954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1511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figure </a:t>
            </a:r>
            <a:r>
              <a:rPr lang="ko-KR" altLang="en-US" dirty="0" smtClean="0"/>
              <a:t>함수 실행 </a:t>
            </a:r>
            <a:r>
              <a:rPr lang="en-US" altLang="ko-KR" dirty="0" smtClean="0"/>
              <a:t>: plot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 </a:t>
            </a:r>
            <a:r>
              <a:rPr lang="en-US" altLang="ko-KR" dirty="0" err="1" smtClean="0"/>
              <a:t>figsize</a:t>
            </a:r>
            <a:r>
              <a:rPr lang="en-US" altLang="ko-KR" dirty="0" smtClean="0"/>
              <a:t>, dpi</a:t>
            </a:r>
            <a:r>
              <a:rPr lang="ko-KR" altLang="en-US" dirty="0" err="1" smtClean="0"/>
              <a:t>를</a:t>
            </a:r>
            <a:r>
              <a:rPr lang="ko-KR" altLang="en-US" dirty="0" smtClean="0"/>
              <a:t> 주고 전체 그래프 이미지 고정</a:t>
            </a:r>
            <a:endParaRPr lang="en-US" altLang="ko-KR" dirty="0" smtClean="0"/>
          </a:p>
        </p:txBody>
      </p:sp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2204864"/>
            <a:ext cx="5076825" cy="44017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3770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Figure </a:t>
            </a:r>
            <a:r>
              <a:rPr lang="ko-KR" altLang="en-US" dirty="0" smtClean="0"/>
              <a:t>객체 </a:t>
            </a:r>
            <a:r>
              <a:rPr lang="en-US" altLang="ko-KR" dirty="0" smtClean="0"/>
              <a:t>: 2 </a:t>
            </a:r>
            <a:r>
              <a:rPr lang="ko-KR" altLang="en-US" dirty="0" smtClean="0"/>
              <a:t>개 생성하기 </a:t>
            </a:r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Figure </a:t>
            </a:r>
            <a:r>
              <a:rPr lang="ko-KR" altLang="en-US" dirty="0" smtClean="0"/>
              <a:t>객체는 실제 그래프를 별도의 영역으로 구별</a:t>
            </a:r>
            <a:endParaRPr lang="en-US" altLang="ko-KR" dirty="0" smtClean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450097"/>
            <a:ext cx="3871709" cy="42599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333</a:t>
            </a:fld>
            <a:endParaRPr lang="ko-KR" altLang="en-US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2450097"/>
            <a:ext cx="3995936" cy="4081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82904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 Figure/Line2D </a:t>
            </a:r>
            <a:r>
              <a:rPr lang="ko-KR" altLang="en-US" dirty="0" smtClean="0"/>
              <a:t>관계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주석처</a:t>
            </a:r>
            <a:r>
              <a:rPr lang="ko-KR" altLang="en-US" dirty="0"/>
              <a:t>리</a:t>
            </a:r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 </a:t>
            </a:r>
            <a:r>
              <a:rPr lang="ko-KR" altLang="en-US" dirty="0" smtClean="0"/>
              <a:t>하나의 </a:t>
            </a:r>
            <a:r>
              <a:rPr lang="en-US" altLang="ko-KR" dirty="0" smtClean="0"/>
              <a:t>plot</a:t>
            </a:r>
            <a:r>
              <a:rPr lang="ko-KR" altLang="en-US" dirty="0" smtClean="0"/>
              <a:t>를 </a:t>
            </a:r>
            <a:r>
              <a:rPr lang="ko-KR" altLang="en-US" dirty="0" err="1" smtClean="0"/>
              <a:t>주석처리하면</a:t>
            </a:r>
            <a:r>
              <a:rPr lang="ko-KR" altLang="en-US" dirty="0" smtClean="0"/>
              <a:t> 캔버스 하나는 출력되지만 다른 하나는 객체 주소만 출력 </a:t>
            </a:r>
            <a:endParaRPr lang="en-US" altLang="ko-KR" dirty="0" smtClean="0"/>
          </a:p>
        </p:txBody>
      </p:sp>
      <p:pic>
        <p:nvPicPr>
          <p:cNvPr id="1013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9637" y="2780928"/>
            <a:ext cx="4038600" cy="3663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5360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 </a:t>
            </a:r>
            <a:r>
              <a:rPr lang="en-US" altLang="ko-KR" dirty="0" smtClean="0"/>
              <a:t>x</a:t>
            </a:r>
            <a:r>
              <a:rPr lang="ko-KR" altLang="en-US" dirty="0" smtClean="0"/>
              <a:t>축과 </a:t>
            </a:r>
            <a:r>
              <a:rPr lang="en-US" altLang="ko-KR" dirty="0" smtClean="0"/>
              <a:t>y</a:t>
            </a:r>
            <a:r>
              <a:rPr lang="ko-KR" altLang="en-US" dirty="0" smtClean="0"/>
              <a:t>축 값 넣기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6555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plot </a:t>
            </a:r>
            <a:r>
              <a:rPr lang="ko-KR" altLang="en-US" dirty="0"/>
              <a:t>함수 </a:t>
            </a:r>
            <a:r>
              <a:rPr lang="en-US" altLang="ko-KR" dirty="0"/>
              <a:t>: x</a:t>
            </a:r>
            <a:r>
              <a:rPr lang="ko-KR" altLang="en-US" dirty="0" smtClean="0"/>
              <a:t>축과 </a:t>
            </a:r>
            <a:r>
              <a:rPr lang="en-US" altLang="ko-KR" dirty="0" smtClean="0"/>
              <a:t>y</a:t>
            </a:r>
            <a:r>
              <a:rPr lang="ko-KR" altLang="en-US" dirty="0" smtClean="0"/>
              <a:t>축 </a:t>
            </a:r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x</a:t>
            </a:r>
            <a:r>
              <a:rPr lang="ko-KR" altLang="en-US" dirty="0" smtClean="0"/>
              <a:t>축과 </a:t>
            </a:r>
            <a:r>
              <a:rPr lang="en-US" altLang="ko-KR" dirty="0" smtClean="0"/>
              <a:t>y</a:t>
            </a:r>
            <a:r>
              <a:rPr lang="ko-KR" altLang="en-US" dirty="0" smtClean="0"/>
              <a:t>축 넣고 그래프 보기</a:t>
            </a:r>
            <a:endParaRPr lang="en-US" altLang="ko-KR" dirty="0" smtClean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2780928"/>
            <a:ext cx="4105275" cy="3438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5934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plot </a:t>
            </a:r>
            <a:r>
              <a:rPr lang="ko-KR" altLang="en-US" dirty="0"/>
              <a:t>함수 </a:t>
            </a:r>
            <a:r>
              <a:rPr lang="en-US" altLang="ko-KR" dirty="0"/>
              <a:t> </a:t>
            </a:r>
            <a:r>
              <a:rPr lang="ko-KR" altLang="en-US" dirty="0" smtClean="0"/>
              <a:t>결과 확인하기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plot </a:t>
            </a:r>
            <a:r>
              <a:rPr lang="ko-KR" altLang="en-US" dirty="0" smtClean="0"/>
              <a:t>함수로 그린 결과를 조회하면 </a:t>
            </a:r>
            <a:r>
              <a:rPr lang="en-US" altLang="ko-KR" dirty="0" smtClean="0"/>
              <a:t>Line2D </a:t>
            </a:r>
            <a:r>
              <a:rPr lang="ko-KR" altLang="en-US" dirty="0" err="1" smtClean="0"/>
              <a:t>인스턴스가</a:t>
            </a:r>
            <a:r>
              <a:rPr lang="ko-KR" altLang="en-US" dirty="0" smtClean="0"/>
              <a:t> 생김</a:t>
            </a:r>
            <a:endParaRPr lang="en-US" altLang="ko-KR" dirty="0" smtClean="0"/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8542" y="2564904"/>
            <a:ext cx="4448175" cy="3885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7148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Plot </a:t>
            </a:r>
            <a:r>
              <a:rPr lang="ko-KR" altLang="en-US" dirty="0" smtClean="0"/>
              <a:t>연속 호출 방식</a:t>
            </a:r>
            <a:r>
              <a:rPr lang="en-US" altLang="ko-KR" dirty="0"/>
              <a:t> 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7322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plot </a:t>
            </a:r>
            <a:r>
              <a:rPr lang="en-US" altLang="ko-KR" dirty="0"/>
              <a:t>2</a:t>
            </a:r>
            <a:r>
              <a:rPr lang="ko-KR" altLang="en-US" dirty="0" smtClean="0"/>
              <a:t> 번 호출 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en-US" altLang="ko-KR" dirty="0"/>
              <a:t>p</a:t>
            </a:r>
            <a:r>
              <a:rPr lang="en-US" altLang="ko-KR" dirty="0" smtClean="0"/>
              <a:t>lot </a:t>
            </a:r>
            <a:r>
              <a:rPr lang="ko-KR" altLang="en-US" dirty="0" smtClean="0"/>
              <a:t>함수를 실행하면 하나의 </a:t>
            </a:r>
            <a:r>
              <a:rPr lang="en-US" altLang="ko-KR" dirty="0" smtClean="0"/>
              <a:t>list</a:t>
            </a:r>
            <a:r>
              <a:rPr lang="ko-KR" altLang="en-US" dirty="0" smtClean="0"/>
              <a:t>에  </a:t>
            </a:r>
            <a:r>
              <a:rPr lang="en-US" altLang="ko-KR" dirty="0" smtClean="0"/>
              <a:t>Line2D object</a:t>
            </a:r>
            <a:r>
              <a:rPr lang="ko-KR" altLang="en-US" dirty="0" smtClean="0"/>
              <a:t>가 </a:t>
            </a:r>
            <a:r>
              <a:rPr lang="en-US" altLang="ko-KR" dirty="0" smtClean="0"/>
              <a:t>2</a:t>
            </a:r>
            <a:r>
              <a:rPr lang="ko-KR" altLang="en-US" dirty="0" smtClean="0"/>
              <a:t>개 생성</a:t>
            </a:r>
            <a:endParaRPr lang="en-US" altLang="ko-KR" dirty="0" smtClean="0"/>
          </a:p>
        </p:txBody>
      </p:sp>
      <p:pic>
        <p:nvPicPr>
          <p:cNvPr id="10240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3140968"/>
            <a:ext cx="7972425" cy="32329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5828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numpy.empty</a:t>
            </a:r>
            <a:r>
              <a:rPr lang="en-US" altLang="ko-KR" dirty="0" smtClean="0"/>
              <a:t> </a:t>
            </a:r>
            <a:r>
              <a:rPr lang="ko-KR" altLang="en-US" dirty="0" smtClean="0"/>
              <a:t>생성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numpy.empty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shape</a:t>
            </a:r>
            <a:r>
              <a:rPr lang="ko-KR" altLang="en-US" dirty="0" smtClean="0"/>
              <a:t>를 넣고 </a:t>
            </a:r>
            <a:r>
              <a:rPr lang="en-US" altLang="ko-KR" dirty="0" smtClean="0"/>
              <a:t>array </a:t>
            </a:r>
            <a:r>
              <a:rPr lang="ko-KR" altLang="en-US" dirty="0" smtClean="0"/>
              <a:t>생</a:t>
            </a:r>
            <a:r>
              <a:rPr lang="ko-KR" altLang="en-US" dirty="0"/>
              <a:t>성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34</a:t>
            </a:fld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1187624" y="2996952"/>
            <a:ext cx="6696744" cy="43204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 empty(shape, </a:t>
            </a:r>
            <a:r>
              <a:rPr lang="en-US" altLang="ko-KR" dirty="0" err="1">
                <a:solidFill>
                  <a:schemeClr val="tx1"/>
                </a:solidFill>
              </a:rPr>
              <a:t>dtype</a:t>
            </a:r>
            <a:r>
              <a:rPr lang="en-US" altLang="ko-KR" dirty="0">
                <a:solidFill>
                  <a:schemeClr val="tx1"/>
                </a:solidFill>
              </a:rPr>
              <a:t>=float, order='C')</a:t>
            </a:r>
          </a:p>
        </p:txBody>
      </p:sp>
      <p:pic>
        <p:nvPicPr>
          <p:cNvPr id="2385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3668" y="3717032"/>
            <a:ext cx="2952328" cy="280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860032" y="4509119"/>
            <a:ext cx="41764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row-major </a:t>
            </a:r>
            <a:r>
              <a:rPr lang="en-US" altLang="ko-KR" dirty="0"/>
              <a:t>(C-style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or </a:t>
            </a:r>
            <a:r>
              <a:rPr lang="en-US" altLang="ko-KR" dirty="0"/>
              <a:t>column-major (Fortran-style) order </a:t>
            </a:r>
            <a:r>
              <a:rPr lang="en-US" altLang="ko-KR" dirty="0" smtClean="0"/>
              <a:t>in  </a:t>
            </a:r>
            <a:r>
              <a:rPr lang="en-US" altLang="ko-KR" dirty="0"/>
              <a:t>memory.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8500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cos/sin </a:t>
            </a:r>
            <a:r>
              <a:rPr lang="ko-KR" altLang="en-US" dirty="0" smtClean="0"/>
              <a:t>함수 그래프 그리기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하나의 </a:t>
            </a:r>
            <a:r>
              <a:rPr lang="en-US" altLang="ko-KR" dirty="0" smtClean="0"/>
              <a:t>figure</a:t>
            </a:r>
            <a:r>
              <a:rPr lang="ko-KR" altLang="en-US" dirty="0" smtClean="0"/>
              <a:t>에 </a:t>
            </a:r>
            <a:r>
              <a:rPr lang="ko-KR" altLang="en-US" dirty="0" err="1" smtClean="0"/>
              <a:t>두개의</a:t>
            </a:r>
            <a:r>
              <a:rPr lang="ko-KR" altLang="en-US" dirty="0" smtClean="0"/>
              <a:t> 그래프 처리</a:t>
            </a:r>
            <a:endParaRPr lang="en-US" altLang="ko-KR" dirty="0" smtClean="0"/>
          </a:p>
        </p:txBody>
      </p:sp>
      <p:pic>
        <p:nvPicPr>
          <p:cNvPr id="9933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708920"/>
            <a:ext cx="8020050" cy="394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1546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Plot </a:t>
            </a:r>
            <a:r>
              <a:rPr lang="ko-KR" altLang="en-US" dirty="0" smtClean="0"/>
              <a:t>내 </a:t>
            </a:r>
            <a:r>
              <a:rPr lang="ko-KR" altLang="en-US" dirty="0" err="1" smtClean="0"/>
              <a:t>파라미터</a:t>
            </a:r>
            <a:r>
              <a:rPr lang="ko-KR" altLang="en-US" dirty="0" smtClean="0"/>
              <a:t> 처리방식</a:t>
            </a:r>
            <a:r>
              <a:rPr lang="en-US" altLang="ko-KR" dirty="0"/>
              <a:t> 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2662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 Line2D : </a:t>
            </a:r>
            <a:r>
              <a:rPr lang="en-US" altLang="ko-KR" dirty="0" smtClean="0"/>
              <a:t>plot</a:t>
            </a:r>
            <a:r>
              <a:rPr lang="ko-KR" altLang="en-US" dirty="0" smtClean="0"/>
              <a:t>함수 내 </a:t>
            </a:r>
            <a:r>
              <a:rPr lang="ko-KR" altLang="en-US" dirty="0" err="1"/>
              <a:t>여러값</a:t>
            </a:r>
            <a:r>
              <a:rPr lang="ko-KR" altLang="en-US" dirty="0"/>
              <a:t> </a:t>
            </a:r>
            <a:r>
              <a:rPr lang="ko-KR" altLang="en-US" dirty="0" err="1"/>
              <a:t>세팅</a:t>
            </a:r>
            <a:r>
              <a:rPr lang="ko-KR" altLang="en-US" dirty="0"/>
              <a:t> </a:t>
            </a:r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plot </a:t>
            </a:r>
            <a:r>
              <a:rPr lang="ko-KR" altLang="en-US" dirty="0"/>
              <a:t>함수 내에 여러 개의 그래프 처리를 입력해서 여러 그래프를 처리</a:t>
            </a:r>
            <a:endParaRPr lang="en-US" altLang="ko-KR" dirty="0"/>
          </a:p>
        </p:txBody>
      </p:sp>
      <p:pic>
        <p:nvPicPr>
          <p:cNvPr id="1064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2636912"/>
            <a:ext cx="6375400" cy="38164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4055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Line2D: </a:t>
            </a:r>
            <a:r>
              <a:rPr lang="en-US" altLang="ko-KR" smtClean="0"/>
              <a:t>linestyle</a:t>
            </a:r>
            <a:r>
              <a:rPr lang="en-US" altLang="ko-KR" dirty="0"/>
              <a:t> 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6879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Line2D :  </a:t>
            </a:r>
            <a:r>
              <a:rPr lang="en-US" altLang="ko-KR" dirty="0" err="1" smtClean="0"/>
              <a:t>linestyle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Line2D</a:t>
            </a:r>
            <a:r>
              <a:rPr lang="ko-KR" altLang="en-US" dirty="0" smtClean="0"/>
              <a:t>에 대한 </a:t>
            </a:r>
            <a:r>
              <a:rPr lang="en-US" altLang="ko-KR" dirty="0" err="1" smtClean="0"/>
              <a:t>linestyle</a:t>
            </a:r>
            <a:r>
              <a:rPr lang="en-US" altLang="ko-KR" dirty="0" smtClean="0"/>
              <a:t> </a:t>
            </a:r>
            <a:r>
              <a:rPr lang="ko-KR" altLang="en-US" dirty="0" smtClean="0"/>
              <a:t>처리</a:t>
            </a:r>
            <a:endParaRPr lang="en-US" altLang="ko-KR" dirty="0" smtClean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3068960"/>
            <a:ext cx="4133850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975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 smtClean="0"/>
              <a:t>두 리스트를 </a:t>
            </a:r>
            <a:r>
              <a:rPr lang="ko-KR" altLang="en-US" dirty="0" err="1" smtClean="0"/>
              <a:t>매칭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로직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 x 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y </a:t>
            </a:r>
            <a:r>
              <a:rPr lang="ko-KR" altLang="en-US" dirty="0" smtClean="0"/>
              <a:t>축의 원소를 맞춰 정의한 후 </a:t>
            </a:r>
            <a:r>
              <a:rPr lang="en-US" altLang="ko-KR" dirty="0" smtClean="0"/>
              <a:t>plot </a:t>
            </a:r>
            <a:r>
              <a:rPr lang="ko-KR" altLang="en-US" dirty="0" smtClean="0"/>
              <a:t>함수에 넣고 </a:t>
            </a:r>
            <a:r>
              <a:rPr lang="en-US" altLang="ko-KR" dirty="0" smtClean="0"/>
              <a:t>color, marker, </a:t>
            </a:r>
            <a:r>
              <a:rPr lang="en-US" altLang="ko-KR" dirty="0" err="1" smtClean="0"/>
              <a:t>linestyle</a:t>
            </a:r>
            <a:r>
              <a:rPr lang="ko-KR" altLang="en-US" dirty="0" smtClean="0"/>
              <a:t>을 부여</a:t>
            </a:r>
            <a:endParaRPr lang="en-US" altLang="ko-KR" dirty="0" smtClean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2996952"/>
            <a:ext cx="5362575" cy="2495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8967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 smtClean="0"/>
              <a:t>두 리스트를 </a:t>
            </a:r>
            <a:r>
              <a:rPr lang="ko-KR" altLang="en-US" dirty="0" err="1" smtClean="0"/>
              <a:t>매칭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그래프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앞장의 선언대로 년도는 </a:t>
            </a:r>
            <a:r>
              <a:rPr lang="en-US" altLang="ko-KR" dirty="0" smtClean="0"/>
              <a:t>x</a:t>
            </a:r>
            <a:r>
              <a:rPr lang="ko-KR" altLang="en-US" dirty="0" smtClean="0"/>
              <a:t>축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gdp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y</a:t>
            </a:r>
            <a:r>
              <a:rPr lang="ko-KR" altLang="en-US" dirty="0" smtClean="0"/>
              <a:t>축으로 구성되고 맞는 접은 원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각 점마다 선으로 연결된 그래프를 그림</a:t>
            </a:r>
            <a:endParaRPr lang="en-US" altLang="ko-KR" dirty="0" smtClean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068960"/>
            <a:ext cx="5619750" cy="3438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4145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Line2D : line color</a:t>
            </a:r>
            <a:r>
              <a:rPr lang="en-US" altLang="ko-KR" dirty="0"/>
              <a:t> 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5683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Line2D :  line color -&gt; </a:t>
            </a:r>
            <a:r>
              <a:rPr lang="ko-KR" altLang="en-US" dirty="0" smtClean="0"/>
              <a:t>문자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Line2D</a:t>
            </a:r>
            <a:r>
              <a:rPr lang="ko-KR" altLang="en-US" dirty="0" smtClean="0"/>
              <a:t>에 대한 </a:t>
            </a:r>
            <a:r>
              <a:rPr lang="en-US" altLang="ko-KR" dirty="0" smtClean="0"/>
              <a:t>line color </a:t>
            </a:r>
            <a:r>
              <a:rPr lang="ko-KR" altLang="en-US" dirty="0" smtClean="0"/>
              <a:t>처리</a:t>
            </a:r>
            <a:endParaRPr lang="en-US" altLang="ko-KR" dirty="0" smtClean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3573016"/>
            <a:ext cx="2124075" cy="180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9691" y="2492896"/>
            <a:ext cx="5391150" cy="36240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8553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Line2D :  line </a:t>
            </a:r>
            <a:r>
              <a:rPr lang="en-US" altLang="ko-KR" dirty="0" smtClean="0"/>
              <a:t>color defaults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2961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line color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default </a:t>
            </a:r>
            <a:r>
              <a:rPr lang="ko-KR" altLang="en-US" dirty="0" smtClean="0"/>
              <a:t>값은 </a:t>
            </a:r>
            <a:r>
              <a:rPr lang="en-US" altLang="ko-KR" dirty="0" smtClean="0"/>
              <a:t>blue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2996952"/>
            <a:ext cx="4029075" cy="348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4915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 </a:t>
            </a:r>
            <a:r>
              <a:rPr lang="en-US" altLang="ko-KR" dirty="0" smtClean="0"/>
              <a:t>ones/zeros/empty likes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0988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Line2D :  line color -&gt; grey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Line2D</a:t>
            </a:r>
            <a:r>
              <a:rPr lang="ko-KR" altLang="en-US" dirty="0" smtClean="0"/>
              <a:t>에 대한</a:t>
            </a:r>
            <a:r>
              <a:rPr lang="en-US" altLang="ko-KR" dirty="0" smtClean="0"/>
              <a:t>line color</a:t>
            </a:r>
            <a:r>
              <a:rPr lang="ko-KR" altLang="en-US" dirty="0" smtClean="0"/>
              <a:t>를 </a:t>
            </a:r>
            <a:r>
              <a:rPr lang="en-US" altLang="ko-KR" dirty="0" smtClean="0"/>
              <a:t>grey</a:t>
            </a:r>
            <a:r>
              <a:rPr lang="ko-KR" altLang="en-US" dirty="0" smtClean="0"/>
              <a:t>로 </a:t>
            </a:r>
            <a:r>
              <a:rPr lang="ko-KR" altLang="en-US" dirty="0" err="1" smtClean="0"/>
              <a:t>표시할때는</a:t>
            </a:r>
            <a:r>
              <a:rPr lang="ko-KR" altLang="en-US" dirty="0" smtClean="0"/>
              <a:t> </a:t>
            </a:r>
            <a:r>
              <a:rPr lang="en-US" altLang="ko-KR" dirty="0" smtClean="0"/>
              <a:t>0 ~ 1 </a:t>
            </a:r>
            <a:r>
              <a:rPr lang="ko-KR" altLang="en-US" dirty="0" smtClean="0"/>
              <a:t>사이의 값으로 </a:t>
            </a:r>
            <a:r>
              <a:rPr lang="ko-KR" altLang="en-US" dirty="0" err="1" smtClean="0"/>
              <a:t>세팅</a:t>
            </a:r>
            <a:endParaRPr lang="en-US" altLang="ko-KR" dirty="0" smtClean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2636912"/>
            <a:ext cx="5667375" cy="3963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5704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Line2D :  line color -&gt; RGB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Line2D</a:t>
            </a:r>
            <a:r>
              <a:rPr lang="ko-KR" altLang="en-US" dirty="0" smtClean="0"/>
              <a:t>에 대한</a:t>
            </a:r>
            <a:r>
              <a:rPr lang="en-US" altLang="ko-KR" dirty="0" smtClean="0"/>
              <a:t>line color</a:t>
            </a:r>
            <a:r>
              <a:rPr lang="ko-KR" altLang="en-US" dirty="0" smtClean="0"/>
              <a:t>를 </a:t>
            </a:r>
            <a:r>
              <a:rPr lang="en-US" altLang="ko-KR" dirty="0" smtClean="0"/>
              <a:t>RGB</a:t>
            </a:r>
            <a:r>
              <a:rPr lang="ko-KR" altLang="en-US" dirty="0" smtClean="0"/>
              <a:t>로 표시할 때는 </a:t>
            </a:r>
            <a:r>
              <a:rPr lang="en-US" altLang="ko-KR" dirty="0"/>
              <a:t>'#</a:t>
            </a:r>
            <a:r>
              <a:rPr lang="en-US" altLang="ko-KR" dirty="0" err="1" smtClean="0"/>
              <a:t>eeefff</a:t>
            </a:r>
            <a:r>
              <a:rPr lang="en-US" altLang="ko-KR" dirty="0" smtClean="0"/>
              <a:t>‘ R(2), G(2), B(2)</a:t>
            </a:r>
            <a:r>
              <a:rPr lang="ko-KR" altLang="en-US" dirty="0" smtClean="0"/>
              <a:t>사이의 값으로 </a:t>
            </a:r>
            <a:r>
              <a:rPr lang="ko-KR" altLang="en-US" dirty="0" err="1" smtClean="0"/>
              <a:t>세팅</a:t>
            </a:r>
            <a:endParaRPr lang="en-US" altLang="ko-KR" dirty="0" smtClean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2169" y="2708920"/>
            <a:ext cx="5353050" cy="38252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4432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Line2D : marker</a:t>
            </a:r>
            <a:r>
              <a:rPr lang="en-US" altLang="ko-KR" dirty="0"/>
              <a:t> 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6879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Line2D :  marker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Line2D</a:t>
            </a:r>
            <a:r>
              <a:rPr lang="ko-KR" altLang="en-US" dirty="0" smtClean="0"/>
              <a:t>에 대한 </a:t>
            </a:r>
            <a:r>
              <a:rPr lang="en-US" altLang="ko-KR" dirty="0" smtClean="0"/>
              <a:t>marker </a:t>
            </a:r>
            <a:r>
              <a:rPr lang="ko-KR" altLang="en-US" dirty="0" smtClean="0"/>
              <a:t>처리</a:t>
            </a:r>
            <a:endParaRPr lang="en-US" altLang="ko-KR" dirty="0" smtClean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8961"/>
              </p:ext>
            </p:extLst>
          </p:nvPr>
        </p:nvGraphicFramePr>
        <p:xfrm>
          <a:off x="539552" y="2204864"/>
          <a:ext cx="3600400" cy="4270798"/>
        </p:xfrm>
        <a:graphic>
          <a:graphicData uri="http://schemas.openxmlformats.org/drawingml/2006/table">
            <a:tbl>
              <a:tblPr/>
              <a:tblGrid>
                <a:gridCol w="1152128"/>
                <a:gridCol w="2448272"/>
              </a:tblGrid>
              <a:tr h="7208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marker</a:t>
                      </a:r>
                    </a:p>
                  </a:txBody>
                  <a:tcPr marL="4871" marR="7793" marT="974" marB="9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description</a:t>
                      </a:r>
                    </a:p>
                  </a:txBody>
                  <a:tcPr marL="4871" marR="7793" marT="974" marB="9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</a:tr>
              <a:tr h="4676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effectLst/>
                        </a:rPr>
                        <a:t>”</a:t>
                      </a:r>
                      <a:r>
                        <a:rPr lang="en-US" altLang="ko-KR" sz="1200" dirty="0">
                          <a:effectLst/>
                        </a:rPr>
                        <a:t>.”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point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676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effectLst/>
                        </a:rPr>
                        <a:t>”</a:t>
                      </a:r>
                      <a:r>
                        <a:rPr lang="en-US" altLang="ko-KR" sz="1200" dirty="0">
                          <a:effectLst/>
                        </a:rPr>
                        <a:t>,”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pixel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81830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“o”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circle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51969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“v”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effectLst/>
                        </a:rPr>
                        <a:t>triangle_down</a:t>
                      </a:r>
                      <a:endParaRPr lang="en-US" sz="1200" dirty="0">
                        <a:effectLst/>
                      </a:endParaRP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1690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>
                          <a:effectLst/>
                        </a:rPr>
                        <a:t>“</a:t>
                      </a:r>
                      <a:r>
                        <a:rPr lang="en-US" altLang="ko-KR" sz="1200">
                          <a:effectLst/>
                        </a:rPr>
                        <a:t>^”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effectLst/>
                        </a:rPr>
                        <a:t>triangle_up</a:t>
                      </a:r>
                      <a:endParaRPr lang="en-US" sz="1200" dirty="0">
                        <a:effectLst/>
                      </a:endParaRP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1690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>
                          <a:effectLst/>
                        </a:rPr>
                        <a:t>“</a:t>
                      </a:r>
                      <a:r>
                        <a:rPr lang="en-US" altLang="ko-KR" sz="1200">
                          <a:effectLst/>
                        </a:rPr>
                        <a:t>&lt;”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effectLst/>
                        </a:rPr>
                        <a:t>triangle_left</a:t>
                      </a:r>
                      <a:endParaRPr lang="en-US" sz="1200" dirty="0">
                        <a:effectLst/>
                      </a:endParaRP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1690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>
                          <a:effectLst/>
                        </a:rPr>
                        <a:t>“</a:t>
                      </a:r>
                      <a:r>
                        <a:rPr lang="en-US" altLang="ko-KR" sz="1200">
                          <a:effectLst/>
                        </a:rPr>
                        <a:t>&gt;”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effectLst/>
                        </a:rPr>
                        <a:t>triangle_right</a:t>
                      </a:r>
                      <a:endParaRPr lang="en-US" sz="1200" dirty="0">
                        <a:effectLst/>
                      </a:endParaRP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8183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>
                          <a:effectLst/>
                        </a:rPr>
                        <a:t>“</a:t>
                      </a:r>
                      <a:r>
                        <a:rPr lang="en-US" altLang="ko-KR" sz="1200">
                          <a:effectLst/>
                        </a:rPr>
                        <a:t>1”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effectLst/>
                        </a:rPr>
                        <a:t>tri_down</a:t>
                      </a:r>
                      <a:endParaRPr lang="en-US" sz="1200" dirty="0">
                        <a:effectLst/>
                      </a:endParaRP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8183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>
                          <a:effectLst/>
                        </a:rPr>
                        <a:t>“</a:t>
                      </a:r>
                      <a:r>
                        <a:rPr lang="en-US" altLang="ko-KR" sz="1200">
                          <a:effectLst/>
                        </a:rPr>
                        <a:t>2”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effectLst/>
                        </a:rPr>
                        <a:t>tri_up</a:t>
                      </a:r>
                      <a:endParaRPr lang="en-US" sz="1200" dirty="0">
                        <a:effectLst/>
                      </a:endParaRP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8183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>
                          <a:effectLst/>
                        </a:rPr>
                        <a:t>“</a:t>
                      </a:r>
                      <a:r>
                        <a:rPr lang="en-US" altLang="ko-KR" sz="1200">
                          <a:effectLst/>
                        </a:rPr>
                        <a:t>3”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effectLst/>
                        </a:rPr>
                        <a:t>tri_left</a:t>
                      </a:r>
                      <a:endParaRPr lang="en-US" sz="1200" dirty="0">
                        <a:effectLst/>
                      </a:endParaRP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8183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>
                          <a:effectLst/>
                        </a:rPr>
                        <a:t>“</a:t>
                      </a:r>
                      <a:r>
                        <a:rPr lang="en-US" altLang="ko-KR" sz="1200">
                          <a:effectLst/>
                        </a:rPr>
                        <a:t>4”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effectLst/>
                        </a:rPr>
                        <a:t>tri_right</a:t>
                      </a:r>
                      <a:endParaRPr lang="en-US" sz="1200" dirty="0">
                        <a:effectLst/>
                      </a:endParaRP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8183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>
                          <a:effectLst/>
                        </a:rPr>
                        <a:t>“</a:t>
                      </a:r>
                      <a:r>
                        <a:rPr lang="en-US" altLang="ko-KR" sz="1200">
                          <a:effectLst/>
                        </a:rPr>
                        <a:t>8”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octagon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81830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“s”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square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81830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“p”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pentagon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676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>
                          <a:effectLst/>
                        </a:rPr>
                        <a:t>“*”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star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81830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“h”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hexagon1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8183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“H”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hexagon2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676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>
                          <a:effectLst/>
                        </a:rPr>
                        <a:t>“</a:t>
                      </a:r>
                      <a:r>
                        <a:rPr lang="en-US" altLang="ko-KR" sz="1200">
                          <a:effectLst/>
                        </a:rPr>
                        <a:t>+”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plus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676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“x”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x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676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“D”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diamond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676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“d”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effectLst/>
                        </a:rPr>
                        <a:t>thin_diamond</a:t>
                      </a:r>
                      <a:endParaRPr lang="en-US" sz="1200" dirty="0">
                        <a:effectLst/>
                      </a:endParaRP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3476364"/>
              </p:ext>
            </p:extLst>
          </p:nvPr>
        </p:nvGraphicFramePr>
        <p:xfrm>
          <a:off x="4427984" y="2204864"/>
          <a:ext cx="4320480" cy="4528765"/>
        </p:xfrm>
        <a:graphic>
          <a:graphicData uri="http://schemas.openxmlformats.org/drawingml/2006/table">
            <a:tbl>
              <a:tblPr/>
              <a:tblGrid>
                <a:gridCol w="1944216"/>
                <a:gridCol w="2376264"/>
              </a:tblGrid>
              <a:tr h="4081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marker</a:t>
                      </a:r>
                    </a:p>
                  </a:txBody>
                  <a:tcPr marL="4871" marR="7793" marT="974" marB="9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description</a:t>
                      </a:r>
                    </a:p>
                  </a:txBody>
                  <a:tcPr marL="4871" marR="7793" marT="974" marB="9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</a:tr>
              <a:tr h="4676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effectLst/>
                        </a:rPr>
                        <a:t>“</a:t>
                      </a:r>
                      <a:r>
                        <a:rPr lang="en-US" altLang="ko-KR" sz="1200" dirty="0">
                          <a:effectLst/>
                        </a:rPr>
                        <a:t>|”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effectLst/>
                        </a:rPr>
                        <a:t>vline</a:t>
                      </a:r>
                      <a:endParaRPr lang="en-US" sz="1200" dirty="0">
                        <a:effectLst/>
                      </a:endParaRP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676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effectLst/>
                        </a:rPr>
                        <a:t>“</a:t>
                      </a:r>
                      <a:r>
                        <a:rPr lang="en-US" altLang="ko-KR" sz="1200" dirty="0">
                          <a:effectLst/>
                        </a:rPr>
                        <a:t>_”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effectLst/>
                        </a:rPr>
                        <a:t>hline</a:t>
                      </a:r>
                      <a:endParaRPr lang="en-US" sz="1200" dirty="0">
                        <a:effectLst/>
                      </a:endParaRP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8183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TICKLEFT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effectLst/>
                        </a:rPr>
                        <a:t>tickleft</a:t>
                      </a:r>
                      <a:endParaRPr lang="en-US" sz="1200" dirty="0">
                        <a:effectLst/>
                      </a:endParaRP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1690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TICKRIGHT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effectLst/>
                        </a:rPr>
                        <a:t>tickright</a:t>
                      </a:r>
                      <a:endParaRPr lang="en-US" sz="1200" dirty="0">
                        <a:effectLst/>
                      </a:endParaRP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8183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TICKUP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effectLst/>
                        </a:rPr>
                        <a:t>tickup</a:t>
                      </a:r>
                      <a:endParaRPr lang="en-US" sz="1200" dirty="0">
                        <a:effectLst/>
                      </a:endParaRP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1690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TICKDOWN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effectLst/>
                        </a:rPr>
                        <a:t>tickdown</a:t>
                      </a:r>
                      <a:endParaRPr lang="en-US" sz="1200" dirty="0">
                        <a:effectLst/>
                      </a:endParaRP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1690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CARETLEFT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effectLst/>
                        </a:rPr>
                        <a:t>caretleft</a:t>
                      </a:r>
                      <a:endParaRPr lang="en-US" sz="1200" dirty="0">
                        <a:effectLst/>
                      </a:endParaRP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1690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CARETRIGHT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effectLst/>
                        </a:rPr>
                        <a:t>caretright</a:t>
                      </a:r>
                      <a:endParaRPr lang="en-US" sz="1200" dirty="0">
                        <a:effectLst/>
                      </a:endParaRP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8183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CARETUP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effectLst/>
                        </a:rPr>
                        <a:t>caretup</a:t>
                      </a:r>
                      <a:endParaRPr lang="en-US" sz="1200" dirty="0">
                        <a:effectLst/>
                      </a:endParaRP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16900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CARETDOWN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effectLst/>
                        </a:rPr>
                        <a:t>caretdown</a:t>
                      </a:r>
                      <a:endParaRPr lang="en-US" sz="1200" dirty="0">
                        <a:effectLst/>
                      </a:endParaRP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8183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“None”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nothing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8183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None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nothing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8183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effectLst/>
                        </a:rPr>
                        <a:t>” “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nothing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8183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effectLst/>
                        </a:rPr>
                        <a:t>“”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nothing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5717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effectLst/>
                        </a:rPr>
                        <a:t>'$...$'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render the string using </a:t>
                      </a:r>
                      <a:r>
                        <a:rPr lang="en-US" sz="1200" dirty="0" err="1">
                          <a:effectLst/>
                        </a:rPr>
                        <a:t>mathtext</a:t>
                      </a:r>
                      <a:r>
                        <a:rPr lang="en-US" sz="1200" dirty="0">
                          <a:effectLst/>
                        </a:rPr>
                        <a:t>.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85336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effectLst/>
                        </a:rPr>
                        <a:t>verts</a:t>
                      </a:r>
                      <a:endParaRPr lang="en-US" sz="1200" dirty="0">
                        <a:effectLst/>
                      </a:endParaRP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a list of (x, y) pairs used for Path vertices. The center of the marker is located at (0,0) and the size is normalized.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5196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path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a </a:t>
                      </a:r>
                      <a:r>
                        <a:rPr lang="en-US" sz="1200" u="none" strike="noStrike" dirty="0">
                          <a:solidFill>
                            <a:srgbClr val="CA7900"/>
                          </a:solidFill>
                          <a:effectLst/>
                          <a:hlinkClick r:id="rId2" tooltip="matplotlib.path.Path"/>
                        </a:rPr>
                        <a:t>Path</a:t>
                      </a:r>
                      <a:r>
                        <a:rPr lang="en-US" sz="1200" dirty="0">
                          <a:effectLst/>
                        </a:rPr>
                        <a:t> instance.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8703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(</a:t>
                      </a:r>
                      <a:r>
                        <a:rPr lang="en-US" sz="1200" dirty="0" err="1">
                          <a:effectLst/>
                        </a:rPr>
                        <a:t>numsides</a:t>
                      </a:r>
                      <a:r>
                        <a:rPr lang="en-US" sz="1200" dirty="0">
                          <a:effectLst/>
                        </a:rPr>
                        <a:t>, style, angle)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see below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6399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marker </a:t>
            </a:r>
            <a:r>
              <a:rPr lang="ko-KR" altLang="en-US" dirty="0" smtClean="0"/>
              <a:t>처리 예시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marker</a:t>
            </a:r>
            <a:r>
              <a:rPr lang="ko-KR" altLang="en-US" dirty="0" smtClean="0"/>
              <a:t>에 대한 정보를 </a:t>
            </a:r>
            <a:r>
              <a:rPr lang="ko-KR" altLang="en-US" dirty="0" err="1" smtClean="0"/>
              <a:t>세팅해서</a:t>
            </a:r>
            <a:r>
              <a:rPr lang="ko-KR" altLang="en-US" dirty="0" smtClean="0"/>
              <a:t> 처리</a:t>
            </a:r>
            <a:endParaRPr lang="en-US" altLang="ko-KR" dirty="0" smtClean="0"/>
          </a:p>
        </p:txBody>
      </p:sp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492896"/>
            <a:ext cx="8410575" cy="41662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1812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marker </a:t>
            </a:r>
            <a:r>
              <a:rPr lang="ko-KR" altLang="en-US" dirty="0" smtClean="0"/>
              <a:t>없이 표시할 경우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2961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 </a:t>
            </a:r>
            <a:r>
              <a:rPr lang="en-US" altLang="ko-KR" dirty="0" smtClean="0"/>
              <a:t>marker </a:t>
            </a:r>
            <a:r>
              <a:rPr lang="ko-KR" altLang="en-US" dirty="0" smtClean="0"/>
              <a:t>없이 값만 </a:t>
            </a:r>
            <a:r>
              <a:rPr lang="ko-KR" altLang="en-US" dirty="0" err="1" smtClean="0"/>
              <a:t>세팅하면</a:t>
            </a:r>
            <a:r>
              <a:rPr lang="ko-KR" altLang="en-US" dirty="0" smtClean="0"/>
              <a:t>  선을 표시하지 않음</a:t>
            </a:r>
            <a:endParaRPr lang="en-US" altLang="ko-KR" dirty="0" smtClean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2924944"/>
            <a:ext cx="4095750" cy="344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9176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marker keyword 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Plot </a:t>
            </a:r>
            <a:r>
              <a:rPr lang="ko-KR" altLang="en-US" dirty="0" smtClean="0"/>
              <a:t>함수에 </a:t>
            </a:r>
            <a:r>
              <a:rPr lang="en-US" altLang="ko-KR" dirty="0" smtClean="0"/>
              <a:t>marker</a:t>
            </a:r>
            <a:r>
              <a:rPr lang="ko-KR" altLang="en-US" dirty="0" smtClean="0"/>
              <a:t>를 키워드 인자로 넣기 </a:t>
            </a:r>
            <a:endParaRPr lang="en-US" altLang="ko-KR" dirty="0" smtClean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2492896"/>
            <a:ext cx="4752975" cy="405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8758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Line </a:t>
            </a:r>
            <a:r>
              <a:rPr lang="ko-KR" altLang="en-US" dirty="0" smtClean="0"/>
              <a:t>색과 스타일</a:t>
            </a:r>
            <a:r>
              <a:rPr lang="en-US" altLang="ko-KR" dirty="0" smtClean="0"/>
              <a:t> </a:t>
            </a:r>
            <a:r>
              <a:rPr lang="ko-KR" altLang="en-US" dirty="0" smtClean="0"/>
              <a:t>조합하기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5861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color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style </a:t>
            </a:r>
            <a:r>
              <a:rPr lang="ko-KR" altLang="en-US" dirty="0" smtClean="0"/>
              <a:t>조</a:t>
            </a:r>
            <a:r>
              <a:rPr lang="ko-KR" altLang="en-US" dirty="0"/>
              <a:t>합</a:t>
            </a:r>
            <a:r>
              <a:rPr lang="ko-KR" altLang="en-US" dirty="0" smtClean="0"/>
              <a:t> 표시하기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en-US" altLang="ko-KR" dirty="0"/>
              <a:t> </a:t>
            </a:r>
            <a:r>
              <a:rPr lang="en-US" altLang="ko-KR" dirty="0" smtClean="0"/>
              <a:t>line color</a:t>
            </a:r>
            <a:r>
              <a:rPr lang="ko-KR" altLang="en-US" dirty="0" smtClean="0"/>
              <a:t>와 </a:t>
            </a:r>
            <a:r>
              <a:rPr lang="en-US" altLang="ko-KR" dirty="0" err="1" smtClean="0"/>
              <a:t>linestyle</a:t>
            </a:r>
            <a:r>
              <a:rPr lang="ko-KR" altLang="en-US" dirty="0" smtClean="0"/>
              <a:t>을 조합해서 문자열로 조합해서 처리하기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9328860"/>
              </p:ext>
            </p:extLst>
          </p:nvPr>
        </p:nvGraphicFramePr>
        <p:xfrm>
          <a:off x="4572000" y="2879926"/>
          <a:ext cx="3600400" cy="3630718"/>
        </p:xfrm>
        <a:graphic>
          <a:graphicData uri="http://schemas.openxmlformats.org/drawingml/2006/table">
            <a:tbl>
              <a:tblPr/>
              <a:tblGrid>
                <a:gridCol w="1152128"/>
                <a:gridCol w="2448272"/>
              </a:tblGrid>
              <a:tr h="7208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marker</a:t>
                      </a:r>
                    </a:p>
                  </a:txBody>
                  <a:tcPr marL="4871" marR="7793" marT="974" marB="9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description</a:t>
                      </a:r>
                    </a:p>
                  </a:txBody>
                  <a:tcPr marL="4871" marR="7793" marT="974" marB="9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</a:tr>
              <a:tr h="4676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dirty="0">
                          <a:effectLst/>
                        </a:rPr>
                        <a:t>”</a:t>
                      </a:r>
                      <a:r>
                        <a:rPr lang="en-US" altLang="ko-KR" sz="1000" dirty="0">
                          <a:effectLst/>
                        </a:rPr>
                        <a:t>.”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point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676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dirty="0">
                          <a:effectLst/>
                        </a:rPr>
                        <a:t>”</a:t>
                      </a:r>
                      <a:r>
                        <a:rPr lang="en-US" altLang="ko-KR" sz="1000" dirty="0">
                          <a:effectLst/>
                        </a:rPr>
                        <a:t>,”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pixel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81830"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“o”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circle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51969"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“v”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err="1">
                          <a:effectLst/>
                        </a:rPr>
                        <a:t>triangle_down</a:t>
                      </a:r>
                      <a:endParaRPr lang="en-US" sz="1000" dirty="0">
                        <a:effectLst/>
                      </a:endParaRP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1690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>
                          <a:effectLst/>
                        </a:rPr>
                        <a:t>“</a:t>
                      </a:r>
                      <a:r>
                        <a:rPr lang="en-US" altLang="ko-KR" sz="1000">
                          <a:effectLst/>
                        </a:rPr>
                        <a:t>^”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err="1">
                          <a:effectLst/>
                        </a:rPr>
                        <a:t>triangle_up</a:t>
                      </a:r>
                      <a:endParaRPr lang="en-US" sz="1000" dirty="0">
                        <a:effectLst/>
                      </a:endParaRP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1690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>
                          <a:effectLst/>
                        </a:rPr>
                        <a:t>“</a:t>
                      </a:r>
                      <a:r>
                        <a:rPr lang="en-US" altLang="ko-KR" sz="1000">
                          <a:effectLst/>
                        </a:rPr>
                        <a:t>&lt;”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err="1">
                          <a:effectLst/>
                        </a:rPr>
                        <a:t>triangle_left</a:t>
                      </a:r>
                      <a:endParaRPr lang="en-US" sz="1000" dirty="0">
                        <a:effectLst/>
                      </a:endParaRP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1690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>
                          <a:effectLst/>
                        </a:rPr>
                        <a:t>“</a:t>
                      </a:r>
                      <a:r>
                        <a:rPr lang="en-US" altLang="ko-KR" sz="1000">
                          <a:effectLst/>
                        </a:rPr>
                        <a:t>&gt;”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err="1">
                          <a:effectLst/>
                        </a:rPr>
                        <a:t>triangle_right</a:t>
                      </a:r>
                      <a:endParaRPr lang="en-US" sz="1000" dirty="0">
                        <a:effectLst/>
                      </a:endParaRP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8183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>
                          <a:effectLst/>
                        </a:rPr>
                        <a:t>“</a:t>
                      </a:r>
                      <a:r>
                        <a:rPr lang="en-US" altLang="ko-KR" sz="1000">
                          <a:effectLst/>
                        </a:rPr>
                        <a:t>1”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err="1">
                          <a:effectLst/>
                        </a:rPr>
                        <a:t>tri_down</a:t>
                      </a:r>
                      <a:endParaRPr lang="en-US" sz="1000" dirty="0">
                        <a:effectLst/>
                      </a:endParaRP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8183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>
                          <a:effectLst/>
                        </a:rPr>
                        <a:t>“</a:t>
                      </a:r>
                      <a:r>
                        <a:rPr lang="en-US" altLang="ko-KR" sz="1000">
                          <a:effectLst/>
                        </a:rPr>
                        <a:t>2”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err="1">
                          <a:effectLst/>
                        </a:rPr>
                        <a:t>tri_up</a:t>
                      </a:r>
                      <a:endParaRPr lang="en-US" sz="1000" dirty="0">
                        <a:effectLst/>
                      </a:endParaRP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8183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>
                          <a:effectLst/>
                        </a:rPr>
                        <a:t>“</a:t>
                      </a:r>
                      <a:r>
                        <a:rPr lang="en-US" altLang="ko-KR" sz="1000">
                          <a:effectLst/>
                        </a:rPr>
                        <a:t>3”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err="1">
                          <a:effectLst/>
                        </a:rPr>
                        <a:t>tri_left</a:t>
                      </a:r>
                      <a:endParaRPr lang="en-US" sz="1000" dirty="0">
                        <a:effectLst/>
                      </a:endParaRP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8183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>
                          <a:effectLst/>
                        </a:rPr>
                        <a:t>“</a:t>
                      </a:r>
                      <a:r>
                        <a:rPr lang="en-US" altLang="ko-KR" sz="1000">
                          <a:effectLst/>
                        </a:rPr>
                        <a:t>4”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err="1">
                          <a:effectLst/>
                        </a:rPr>
                        <a:t>tri_right</a:t>
                      </a:r>
                      <a:endParaRPr lang="en-US" sz="1000" dirty="0">
                        <a:effectLst/>
                      </a:endParaRP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8183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>
                          <a:effectLst/>
                        </a:rPr>
                        <a:t>“</a:t>
                      </a:r>
                      <a:r>
                        <a:rPr lang="en-US" altLang="ko-KR" sz="1000">
                          <a:effectLst/>
                        </a:rPr>
                        <a:t>8”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octagon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81830"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“s”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square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81830"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“p”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pentagon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676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>
                          <a:effectLst/>
                        </a:rPr>
                        <a:t>“*”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star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81830"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“h”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hexagon1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8183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“H”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hexagon2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676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>
                          <a:effectLst/>
                        </a:rPr>
                        <a:t>“</a:t>
                      </a:r>
                      <a:r>
                        <a:rPr lang="en-US" altLang="ko-KR" sz="1000">
                          <a:effectLst/>
                        </a:rPr>
                        <a:t>+”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plus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676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“x”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x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676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“D”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diamond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676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“d”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err="1">
                          <a:effectLst/>
                        </a:rPr>
                        <a:t>thin_diamond</a:t>
                      </a:r>
                      <a:endParaRPr lang="en-US" sz="1000" dirty="0">
                        <a:effectLst/>
                      </a:endParaRP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3789040"/>
            <a:ext cx="2124075" cy="180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203848" y="4033566"/>
            <a:ext cx="98849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dirty="0" smtClean="0"/>
              <a:t>+</a:t>
            </a:r>
            <a:endParaRPr lang="ko-KR" altLang="en-US" sz="8000" b="1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9776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 smtClean="0"/>
              <a:t>여러 선에 색과 스타일 조합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‘r—’: </a:t>
            </a:r>
            <a:r>
              <a:rPr lang="ko-KR" altLang="en-US" dirty="0" smtClean="0"/>
              <a:t>빨간색과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조합</a:t>
            </a:r>
            <a:r>
              <a:rPr lang="en-US" altLang="ko-KR" dirty="0" smtClean="0"/>
              <a:t>, ‘</a:t>
            </a:r>
            <a:r>
              <a:rPr lang="en-US" altLang="ko-KR" dirty="0" err="1" smtClean="0"/>
              <a:t>bs</a:t>
            </a:r>
            <a:r>
              <a:rPr lang="en-US" altLang="ko-KR" dirty="0" smtClean="0"/>
              <a:t>’ :</a:t>
            </a:r>
            <a:r>
              <a:rPr lang="ko-KR" altLang="en-US" dirty="0" smtClean="0"/>
              <a:t>는 파란색과 사각형 조합</a:t>
            </a:r>
            <a:r>
              <a:rPr lang="en-US" altLang="ko-KR" dirty="0" smtClean="0"/>
              <a:t>, ‘g^’: </a:t>
            </a:r>
            <a:r>
              <a:rPr lang="ko-KR" altLang="en-US" dirty="0" smtClean="0"/>
              <a:t>초록색과 삼각형 조합</a:t>
            </a:r>
            <a:endParaRPr lang="en-US" altLang="ko-KR" dirty="0" smtClean="0"/>
          </a:p>
        </p:txBody>
      </p:sp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708920"/>
            <a:ext cx="4429125" cy="38404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136627" y="4839543"/>
            <a:ext cx="172819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y = x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y = x**2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y = x**3</a:t>
            </a:r>
          </a:p>
          <a:p>
            <a:r>
              <a:rPr lang="ko-KR" altLang="en-US" dirty="0" smtClean="0"/>
              <a:t>에 대한 함수의 그래프를 표현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6541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</a:t>
            </a:r>
            <a:r>
              <a:rPr lang="en-US" altLang="ko-KR" dirty="0" err="1" smtClean="0"/>
              <a:t>ones,zeros,empty</a:t>
            </a:r>
            <a:r>
              <a:rPr lang="en-US" altLang="ko-KR" dirty="0" smtClean="0"/>
              <a:t> likes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63335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sz="2800" dirty="0" smtClean="0"/>
              <a:t>기존 생성된 배열을 기반으로 </a:t>
            </a:r>
            <a:r>
              <a:rPr lang="en-US" altLang="ko-KR" sz="2800" dirty="0" smtClean="0"/>
              <a:t>ones, zeros, empty</a:t>
            </a:r>
            <a:r>
              <a:rPr lang="ko-KR" altLang="en-US" sz="2800" dirty="0" smtClean="0"/>
              <a:t>로 객체를 생성할 경우 사용</a:t>
            </a:r>
            <a:endParaRPr lang="en-US" altLang="ko-KR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36</a:t>
            </a:fld>
            <a:endParaRPr lang="ko-KR" altLang="en-US"/>
          </a:p>
        </p:txBody>
      </p:sp>
      <p:pic>
        <p:nvPicPr>
          <p:cNvPr id="2375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3356992"/>
            <a:ext cx="2543175" cy="2714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61960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plot </a:t>
            </a:r>
            <a:r>
              <a:rPr lang="ko-KR" altLang="en-US" dirty="0"/>
              <a:t>함수 </a:t>
            </a:r>
            <a:r>
              <a:rPr lang="en-US" altLang="ko-KR" dirty="0" smtClean="0"/>
              <a:t>:marker </a:t>
            </a:r>
            <a:r>
              <a:rPr lang="ko-KR" altLang="en-US" dirty="0" smtClean="0"/>
              <a:t>넣기 </a:t>
            </a:r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Plot </a:t>
            </a:r>
            <a:r>
              <a:rPr lang="ko-KR" altLang="en-US" dirty="0" smtClean="0"/>
              <a:t>함수에 </a:t>
            </a:r>
            <a:r>
              <a:rPr lang="en-US" altLang="ko-KR" dirty="0" smtClean="0"/>
              <a:t>solid(‘r-’), dash(’r—’)</a:t>
            </a:r>
            <a:r>
              <a:rPr lang="ko-KR" altLang="en-US" dirty="0" smtClean="0"/>
              <a:t>를 넣고 그래프 그리기</a:t>
            </a:r>
            <a:endParaRPr lang="en-US" altLang="ko-KR" dirty="0" smtClean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3356992"/>
            <a:ext cx="3528392" cy="31504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835696" y="2877967"/>
            <a:ext cx="187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solid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940152" y="2894546"/>
            <a:ext cx="187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dash</a:t>
            </a:r>
            <a:endParaRPr lang="ko-KR" altLang="en-US" dirty="0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3356992"/>
            <a:ext cx="3781425" cy="30784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8757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plot </a:t>
            </a:r>
            <a:r>
              <a:rPr lang="ko-KR" altLang="en-US" dirty="0" smtClean="0"/>
              <a:t>함수</a:t>
            </a:r>
            <a:r>
              <a:rPr lang="en-US" altLang="ko-KR" dirty="0" smtClean="0"/>
              <a:t>:</a:t>
            </a:r>
            <a:r>
              <a:rPr lang="ko-KR" altLang="en-US" dirty="0" smtClean="0"/>
              <a:t> </a:t>
            </a:r>
            <a:r>
              <a:rPr lang="en-US" altLang="ko-KR" dirty="0"/>
              <a:t>marker </a:t>
            </a:r>
            <a:r>
              <a:rPr lang="ko-KR" altLang="en-US" dirty="0"/>
              <a:t>넣기 </a:t>
            </a:r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plot </a:t>
            </a:r>
            <a:r>
              <a:rPr lang="ko-KR" altLang="en-US" dirty="0" smtClean="0"/>
              <a:t>함수 </a:t>
            </a:r>
            <a:r>
              <a:rPr lang="ko-KR" altLang="en-US" dirty="0" err="1" smtClean="0"/>
              <a:t>파라미터에</a:t>
            </a:r>
            <a:r>
              <a:rPr lang="ko-KR" altLang="en-US" dirty="0" smtClean="0"/>
              <a:t> </a:t>
            </a:r>
            <a:r>
              <a:rPr lang="en-US" altLang="ko-KR" dirty="0" smtClean="0"/>
              <a:t>circle marker(‘</a:t>
            </a:r>
            <a:r>
              <a:rPr lang="en-US" altLang="ko-KR" dirty="0" err="1" smtClean="0"/>
              <a:t>ro</a:t>
            </a:r>
            <a:r>
              <a:rPr lang="en-US" altLang="ko-KR" dirty="0" smtClean="0"/>
              <a:t>’)</a:t>
            </a:r>
            <a:r>
              <a:rPr lang="ko-KR" altLang="en-US" dirty="0" smtClean="0"/>
              <a:t>를 넣고 표시</a:t>
            </a:r>
            <a:endParaRPr lang="en-US" altLang="ko-KR" dirty="0" smtClean="0"/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2780928"/>
            <a:ext cx="3695700" cy="3712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6830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 plot </a:t>
            </a:r>
            <a:r>
              <a:rPr lang="ko-KR" altLang="en-US" dirty="0"/>
              <a:t>함수 </a:t>
            </a:r>
            <a:r>
              <a:rPr lang="en-US" altLang="ko-KR" dirty="0" smtClean="0"/>
              <a:t>:marker </a:t>
            </a:r>
            <a:r>
              <a:rPr lang="ko-KR" altLang="en-US" dirty="0" smtClean="0"/>
              <a:t>여러 개 넣기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Plot </a:t>
            </a:r>
            <a:r>
              <a:rPr lang="ko-KR" altLang="en-US" dirty="0" smtClean="0"/>
              <a:t>함수에 </a:t>
            </a:r>
            <a:r>
              <a:rPr lang="en-US" altLang="ko-KR" dirty="0" smtClean="0"/>
              <a:t>marker </a:t>
            </a:r>
            <a:r>
              <a:rPr lang="ko-KR" altLang="en-US" dirty="0" smtClean="0"/>
              <a:t>넣고 그래프 그리기</a:t>
            </a:r>
            <a:endParaRPr lang="en-US" altLang="ko-KR" dirty="0" smtClean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2420888"/>
            <a:ext cx="3990975" cy="416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004048" y="6156012"/>
            <a:ext cx="223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‘r--’ : red dash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004048" y="5651956"/>
            <a:ext cx="223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‘</a:t>
            </a:r>
            <a:r>
              <a:rPr lang="en-US" altLang="ko-KR" dirty="0" err="1" smtClean="0"/>
              <a:t>bs</a:t>
            </a:r>
            <a:r>
              <a:rPr lang="en-US" altLang="ko-KR" dirty="0" smtClean="0"/>
              <a:t>’ : blue square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004048" y="5085184"/>
            <a:ext cx="25167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‘g^’ : green triangle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4655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 </a:t>
            </a:r>
            <a:r>
              <a:rPr lang="en-US" altLang="ko-KR" dirty="0" err="1" smtClean="0"/>
              <a:t>linewidth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6420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plot </a:t>
            </a:r>
            <a:r>
              <a:rPr lang="ko-KR" altLang="en-US" dirty="0"/>
              <a:t>함수 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linewidth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Plot </a:t>
            </a:r>
            <a:r>
              <a:rPr lang="ko-KR" altLang="en-US" dirty="0" smtClean="0"/>
              <a:t>함수에 </a:t>
            </a:r>
            <a:r>
              <a:rPr lang="en-US" altLang="ko-KR" dirty="0" smtClean="0"/>
              <a:t>line</a:t>
            </a:r>
            <a:r>
              <a:rPr lang="ko-KR" altLang="en-US" dirty="0" smtClean="0"/>
              <a:t>을 굵게 하려면 </a:t>
            </a:r>
            <a:r>
              <a:rPr lang="en-US" altLang="ko-KR" dirty="0" err="1" smtClean="0"/>
              <a:t>linewidth</a:t>
            </a:r>
            <a:r>
              <a:rPr lang="ko-KR" altLang="en-US" dirty="0" smtClean="0"/>
              <a:t>에 값을 부여</a:t>
            </a:r>
            <a:endParaRPr lang="en-US" altLang="ko-KR" dirty="0" smtClean="0"/>
          </a:p>
        </p:txBody>
      </p:sp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852936"/>
            <a:ext cx="3744416" cy="37018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2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852935"/>
            <a:ext cx="3528392" cy="36924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0353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Label </a:t>
            </a:r>
            <a:r>
              <a:rPr lang="ko-KR" altLang="en-US" dirty="0" err="1" smtClean="0"/>
              <a:t>파라미터</a:t>
            </a:r>
            <a:r>
              <a:rPr lang="ko-KR" altLang="en-US" dirty="0" smtClean="0"/>
              <a:t> 처리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4637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plot </a:t>
            </a:r>
            <a:r>
              <a:rPr lang="ko-KR" altLang="en-US" dirty="0"/>
              <a:t>함수 </a:t>
            </a:r>
            <a:r>
              <a:rPr lang="en-US" altLang="ko-KR" dirty="0" smtClean="0"/>
              <a:t>: label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Plot </a:t>
            </a:r>
            <a:r>
              <a:rPr lang="ko-KR" altLang="en-US" dirty="0" smtClean="0"/>
              <a:t>함수에 </a:t>
            </a:r>
            <a:r>
              <a:rPr lang="en-US" altLang="ko-KR" dirty="0" smtClean="0"/>
              <a:t>legend</a:t>
            </a:r>
            <a:r>
              <a:rPr lang="ko-KR" altLang="en-US" dirty="0" smtClean="0"/>
              <a:t>함수 처리를 위해 </a:t>
            </a:r>
            <a:r>
              <a:rPr lang="en-US" altLang="ko-KR" dirty="0" smtClean="0"/>
              <a:t>label</a:t>
            </a:r>
            <a:r>
              <a:rPr lang="ko-KR" altLang="en-US" dirty="0" smtClean="0"/>
              <a:t>을 정의 </a:t>
            </a:r>
            <a:endParaRPr lang="en-US" altLang="ko-KR" dirty="0" smtClean="0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924944"/>
            <a:ext cx="3312368" cy="36164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2924944"/>
            <a:ext cx="3312368" cy="34926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오른쪽 화살표 2"/>
          <p:cNvSpPr/>
          <p:nvPr/>
        </p:nvSpPr>
        <p:spPr>
          <a:xfrm>
            <a:off x="4283968" y="4293096"/>
            <a:ext cx="792088" cy="484632"/>
          </a:xfrm>
          <a:prstGeom prst="rightArrow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779912" y="5301208"/>
            <a:ext cx="15841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legend </a:t>
            </a:r>
            <a:r>
              <a:rPr lang="ko-KR" altLang="en-US" dirty="0" smtClean="0"/>
              <a:t>함수 호출하면 범주 표시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9360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err="1"/>
              <a:t>setp</a:t>
            </a:r>
            <a:r>
              <a:rPr lang="en-US" altLang="ko-KR" dirty="0"/>
              <a:t> </a:t>
            </a:r>
            <a:r>
              <a:rPr lang="ko-KR" altLang="en-US" dirty="0" smtClean="0"/>
              <a:t>함수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3939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</a:t>
            </a:r>
            <a:r>
              <a:rPr lang="en-US" altLang="ko-KR" dirty="0" err="1" smtClean="0"/>
              <a:t>setp</a:t>
            </a:r>
            <a:r>
              <a:rPr lang="en-US" altLang="ko-KR" dirty="0" smtClean="0"/>
              <a:t> </a:t>
            </a:r>
            <a:r>
              <a:rPr lang="ko-KR" altLang="en-US" dirty="0" smtClean="0"/>
              <a:t>함수로 </a:t>
            </a:r>
            <a:r>
              <a:rPr lang="en-US" altLang="ko-KR" dirty="0" smtClean="0"/>
              <a:t>Line2D </a:t>
            </a:r>
            <a:r>
              <a:rPr lang="ko-KR" altLang="en-US" dirty="0" err="1" smtClean="0"/>
              <a:t>세팅하기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ko-KR" altLang="en-US" dirty="0" smtClean="0"/>
              <a:t>색상과</a:t>
            </a:r>
            <a:r>
              <a:rPr lang="en-US" altLang="ko-KR" dirty="0" smtClean="0"/>
              <a:t> </a:t>
            </a:r>
            <a:r>
              <a:rPr lang="ko-KR" altLang="en-US" dirty="0" smtClean="0"/>
              <a:t>라인너비를 </a:t>
            </a:r>
            <a:r>
              <a:rPr lang="ko-KR" altLang="en-US" dirty="0" err="1" smtClean="0"/>
              <a:t>세팅</a:t>
            </a:r>
            <a:endParaRPr lang="en-US" altLang="ko-KR" dirty="0" smtClean="0"/>
          </a:p>
        </p:txBody>
      </p:sp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6025" y="2780928"/>
            <a:ext cx="4171950" cy="32626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9847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475656" y="1412776"/>
            <a:ext cx="7363544" cy="4454624"/>
          </a:xfrm>
        </p:spPr>
        <p:txBody>
          <a:bodyPr>
            <a:normAutofit/>
          </a:bodyPr>
          <a:lstStyle/>
          <a:p>
            <a:pPr algn="r"/>
            <a:r>
              <a:rPr lang="en-US" altLang="ko-KR" sz="6000" dirty="0" err="1" smtClean="0"/>
              <a:t>MaTPLOTLIB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en-US" altLang="ko-KR" sz="6000" dirty="0" err="1" smtClean="0"/>
              <a:t>plt.axis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ko-KR" altLang="en-US" sz="6000" dirty="0" smtClean="0"/>
              <a:t>꾸미기</a:t>
            </a:r>
            <a:r>
              <a:rPr lang="en-US" altLang="ko-KR" sz="7200" dirty="0" smtClean="0"/>
              <a:t/>
            </a:r>
            <a:br>
              <a:rPr lang="en-US" altLang="ko-KR" sz="7200" dirty="0" smtClean="0"/>
            </a:br>
            <a:endParaRPr lang="ko-KR" altLang="en-US" sz="48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7134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 eye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344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 </a:t>
            </a:r>
            <a:r>
              <a:rPr lang="en-US" altLang="ko-KR" dirty="0" smtClean="0"/>
              <a:t>axis</a:t>
            </a:r>
            <a:r>
              <a:rPr lang="ko-KR" altLang="en-US" dirty="0" smtClean="0"/>
              <a:t>로 </a:t>
            </a:r>
            <a:r>
              <a:rPr lang="en-US" altLang="ko-KR" dirty="0" err="1" smtClean="0"/>
              <a:t>x,y</a:t>
            </a:r>
            <a:r>
              <a:rPr lang="ko-KR" altLang="en-US" dirty="0" smtClean="0"/>
              <a:t>축 조정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1149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axis </a:t>
            </a:r>
            <a:r>
              <a:rPr lang="ko-KR" altLang="en-US" dirty="0" smtClean="0"/>
              <a:t>함수 </a:t>
            </a:r>
            <a:r>
              <a:rPr lang="en-US" altLang="ko-KR" dirty="0"/>
              <a:t> </a:t>
            </a:r>
            <a:r>
              <a:rPr lang="ko-KR" altLang="en-US" dirty="0" smtClean="0"/>
              <a:t>이해하</a:t>
            </a:r>
            <a:r>
              <a:rPr lang="ko-KR" altLang="en-US" dirty="0"/>
              <a:t>기</a:t>
            </a:r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axis </a:t>
            </a:r>
            <a:r>
              <a:rPr lang="ko-KR" altLang="en-US" dirty="0" smtClean="0"/>
              <a:t>함수는 리스트의 값을 그대로 표시하고 앞의 </a:t>
            </a:r>
            <a:r>
              <a:rPr lang="en-US" altLang="ko-KR" dirty="0" smtClean="0"/>
              <a:t>2</a:t>
            </a:r>
            <a:r>
              <a:rPr lang="ko-KR" altLang="en-US" dirty="0" smtClean="0"/>
              <a:t>자리는 </a:t>
            </a:r>
            <a:r>
              <a:rPr lang="en-US" altLang="ko-KR" dirty="0" smtClean="0"/>
              <a:t>x</a:t>
            </a:r>
            <a:r>
              <a:rPr lang="ko-KR" altLang="en-US" dirty="0" smtClean="0"/>
              <a:t>축</a:t>
            </a:r>
            <a:r>
              <a:rPr lang="en-US" altLang="ko-KR" dirty="0" smtClean="0"/>
              <a:t>, </a:t>
            </a:r>
            <a:r>
              <a:rPr lang="ko-KR" altLang="en-US" dirty="0" smtClean="0"/>
              <a:t>뒤에 </a:t>
            </a:r>
            <a:r>
              <a:rPr lang="en-US" altLang="ko-KR" dirty="0" smtClean="0"/>
              <a:t>2</a:t>
            </a:r>
            <a:r>
              <a:rPr lang="ko-KR" altLang="en-US" dirty="0" smtClean="0"/>
              <a:t>자리는 </a:t>
            </a:r>
            <a:r>
              <a:rPr lang="en-US" altLang="ko-KR" dirty="0" smtClean="0"/>
              <a:t>y</a:t>
            </a:r>
            <a:r>
              <a:rPr lang="ko-KR" altLang="en-US" dirty="0" smtClean="0"/>
              <a:t>축을 표시</a:t>
            </a:r>
            <a:endParaRPr lang="en-US" altLang="ko-KR" dirty="0" smtClean="0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1283" y="3140968"/>
            <a:ext cx="5505450" cy="289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2998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axis </a:t>
            </a:r>
            <a:r>
              <a:rPr lang="ko-KR" altLang="en-US" dirty="0" smtClean="0"/>
              <a:t>함수 </a:t>
            </a:r>
            <a:r>
              <a:rPr lang="en-US" altLang="ko-KR" dirty="0"/>
              <a:t> </a:t>
            </a:r>
            <a:r>
              <a:rPr lang="ko-KR" altLang="en-US" dirty="0" smtClean="0"/>
              <a:t>실행예시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x</a:t>
            </a:r>
            <a:r>
              <a:rPr lang="ko-KR" altLang="en-US" dirty="0" smtClean="0"/>
              <a:t>축을 </a:t>
            </a:r>
            <a:r>
              <a:rPr lang="en-US" altLang="ko-KR" dirty="0" smtClean="0"/>
              <a:t>0,6</a:t>
            </a:r>
            <a:r>
              <a:rPr lang="ko-KR" altLang="en-US" dirty="0" smtClean="0"/>
              <a:t>으로</a:t>
            </a:r>
            <a:r>
              <a:rPr lang="en-US" altLang="ko-KR" dirty="0" smtClean="0"/>
              <a:t> </a:t>
            </a:r>
            <a:r>
              <a:rPr lang="ko-KR" altLang="en-US" dirty="0" smtClean="0"/>
              <a:t>제한하고 </a:t>
            </a:r>
            <a:r>
              <a:rPr lang="en-US" altLang="ko-KR" dirty="0" smtClean="0"/>
              <a:t>y</a:t>
            </a:r>
            <a:r>
              <a:rPr lang="ko-KR" altLang="en-US" dirty="0" smtClean="0"/>
              <a:t>축을 </a:t>
            </a:r>
            <a:r>
              <a:rPr lang="en-US" altLang="ko-KR" dirty="0" smtClean="0"/>
              <a:t>0,20</a:t>
            </a:r>
            <a:r>
              <a:rPr lang="ko-KR" altLang="en-US" dirty="0" smtClean="0"/>
              <a:t>으로 제한</a:t>
            </a:r>
            <a:endParaRPr lang="en-US" altLang="ko-KR" dirty="0" smtClean="0"/>
          </a:p>
        </p:txBody>
      </p:sp>
      <p:pic>
        <p:nvPicPr>
          <p:cNvPr id="1054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2708920"/>
            <a:ext cx="4171950" cy="3920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006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475656" y="1412776"/>
            <a:ext cx="7363544" cy="4454624"/>
          </a:xfrm>
        </p:spPr>
        <p:txBody>
          <a:bodyPr>
            <a:normAutofit/>
          </a:bodyPr>
          <a:lstStyle/>
          <a:p>
            <a:pPr algn="r"/>
            <a:r>
              <a:rPr lang="en-US" altLang="ko-KR" sz="6000" dirty="0" err="1" smtClean="0"/>
              <a:t>MaTPLOTLIB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en-US" altLang="ko-KR" sz="6000" dirty="0" err="1" smtClean="0"/>
              <a:t>plt.ticks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ko-KR" altLang="en-US" sz="6000" dirty="0" smtClean="0"/>
              <a:t>꾸미기</a:t>
            </a:r>
            <a:r>
              <a:rPr lang="en-US" altLang="ko-KR" sz="7200" dirty="0" smtClean="0"/>
              <a:t/>
            </a:r>
            <a:br>
              <a:rPr lang="en-US" altLang="ko-KR" sz="7200" dirty="0" smtClean="0"/>
            </a:br>
            <a:endParaRPr lang="ko-KR" altLang="en-US" sz="48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9784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 ticks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5462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xticks</a:t>
            </a:r>
            <a:r>
              <a:rPr lang="en-US" altLang="ko-KR" dirty="0" smtClean="0"/>
              <a:t> </a:t>
            </a:r>
            <a:r>
              <a:rPr lang="ko-KR" altLang="en-US" dirty="0" smtClean="0"/>
              <a:t>함수 </a:t>
            </a:r>
            <a:r>
              <a:rPr lang="en-US" altLang="ko-KR" dirty="0"/>
              <a:t>: </a:t>
            </a:r>
            <a:r>
              <a:rPr lang="en-US" altLang="ko-KR" dirty="0" smtClean="0"/>
              <a:t>x</a:t>
            </a:r>
            <a:r>
              <a:rPr lang="ko-KR" altLang="en-US" dirty="0" smtClean="0"/>
              <a:t>축 넣기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en-US" altLang="ko-KR" dirty="0" err="1" smtClean="0"/>
              <a:t>xticks</a:t>
            </a:r>
            <a:r>
              <a:rPr lang="ko-KR" altLang="en-US" dirty="0" smtClean="0"/>
              <a:t>함수를 이용해서 세부 값을 부여 </a:t>
            </a:r>
            <a:endParaRPr lang="en-US" altLang="ko-KR" dirty="0" smtClean="0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4070" y="2348880"/>
            <a:ext cx="570547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8642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err="1"/>
              <a:t>y</a:t>
            </a:r>
            <a:r>
              <a:rPr lang="en-US" altLang="ko-KR" dirty="0" err="1" smtClean="0"/>
              <a:t>ticks</a:t>
            </a:r>
            <a:r>
              <a:rPr lang="en-US" altLang="ko-KR" dirty="0" smtClean="0"/>
              <a:t> </a:t>
            </a:r>
            <a:r>
              <a:rPr lang="ko-KR" altLang="en-US" dirty="0" smtClean="0"/>
              <a:t>함수 </a:t>
            </a:r>
            <a:r>
              <a:rPr lang="en-US" altLang="ko-KR" dirty="0"/>
              <a:t>: y</a:t>
            </a:r>
            <a:r>
              <a:rPr lang="ko-KR" altLang="en-US" dirty="0" smtClean="0"/>
              <a:t>축 넣기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en-US" altLang="ko-KR" dirty="0" err="1"/>
              <a:t>y</a:t>
            </a:r>
            <a:r>
              <a:rPr lang="en-US" altLang="ko-KR" dirty="0" err="1" smtClean="0"/>
              <a:t>ticks</a:t>
            </a:r>
            <a:r>
              <a:rPr lang="ko-KR" altLang="en-US" dirty="0" smtClean="0"/>
              <a:t>함수를 이용해서 세부 값을 부여 </a:t>
            </a:r>
            <a:endParaRPr lang="en-US" altLang="ko-KR" dirty="0" smtClean="0"/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2420888"/>
            <a:ext cx="5848350" cy="407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9356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</a:t>
            </a:r>
            <a:r>
              <a:rPr lang="ko-KR" altLang="en-US" dirty="0" smtClean="0"/>
              <a:t>좌표 축 범위 제한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err="1" smtClean="0"/>
              <a:t>xticks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yticks</a:t>
            </a:r>
            <a:r>
              <a:rPr lang="ko-KR" altLang="en-US" dirty="0" smtClean="0"/>
              <a:t>를 이용해서 좌표축 범위 제한</a:t>
            </a:r>
            <a:endParaRPr lang="en-US" altLang="ko-KR" dirty="0" smtClean="0"/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7" y="3573016"/>
            <a:ext cx="4320480" cy="2238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3" y="3429000"/>
            <a:ext cx="3384376" cy="2636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0964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</a:t>
            </a:r>
            <a:r>
              <a:rPr lang="ko-KR" altLang="en-US" dirty="0" smtClean="0"/>
              <a:t>좌표축 이동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ko-KR" altLang="en-US" dirty="0" smtClean="0"/>
              <a:t>파란 선을 중심축에 맞춰 우측으로 좌표를 이동</a:t>
            </a:r>
            <a:endParaRPr lang="en-US" altLang="ko-KR" dirty="0" smtClean="0"/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732" y="2996952"/>
            <a:ext cx="4895850" cy="327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3195532"/>
            <a:ext cx="3312368" cy="2977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1393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ticks </a:t>
            </a:r>
            <a:r>
              <a:rPr lang="ko-KR" altLang="en-US" dirty="0" smtClean="0"/>
              <a:t>함수 </a:t>
            </a:r>
            <a:r>
              <a:rPr lang="en-US" altLang="ko-KR" dirty="0"/>
              <a:t>: </a:t>
            </a:r>
            <a:r>
              <a:rPr lang="ko-KR" altLang="en-US" dirty="0" smtClean="0"/>
              <a:t>축 넣기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en-US" altLang="ko-KR" dirty="0" err="1" smtClean="0"/>
              <a:t>xticks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yticks</a:t>
            </a:r>
            <a:r>
              <a:rPr lang="en-US" altLang="ko-KR" dirty="0" smtClean="0"/>
              <a:t> </a:t>
            </a:r>
            <a:r>
              <a:rPr lang="ko-KR" altLang="en-US" dirty="0" smtClean="0"/>
              <a:t>함수를 이용해서 세부 값을 부여 </a:t>
            </a:r>
            <a:endParaRPr lang="en-US" altLang="ko-KR" dirty="0" smtClean="0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0092" y="2492896"/>
            <a:ext cx="4514850" cy="41849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4797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numpy.eye</a:t>
            </a:r>
            <a:r>
              <a:rPr lang="en-US" altLang="ko-KR" dirty="0" smtClean="0"/>
              <a:t> </a:t>
            </a:r>
            <a:r>
              <a:rPr lang="ko-KR" altLang="en-US" dirty="0" smtClean="0"/>
              <a:t>생성 예시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numpy.eye</a:t>
            </a:r>
            <a:r>
              <a:rPr lang="en-US" altLang="ko-KR" dirty="0" smtClean="0"/>
              <a:t> </a:t>
            </a:r>
            <a:r>
              <a:rPr lang="ko-KR" altLang="en-US" dirty="0" smtClean="0"/>
              <a:t>생성시 숫자를 정의하면 정방행렬을 만들고 대각선이 </a:t>
            </a:r>
            <a:r>
              <a:rPr lang="en-US" altLang="ko-KR" dirty="0" smtClean="0"/>
              <a:t>1</a:t>
            </a:r>
            <a:r>
              <a:rPr lang="ko-KR" altLang="en-US" dirty="0" smtClean="0"/>
              <a:t>로 세팅</a:t>
            </a:r>
            <a:r>
              <a:rPr lang="en-US" altLang="ko-KR" dirty="0" smtClean="0"/>
              <a:t>.</a:t>
            </a:r>
            <a:r>
              <a:rPr lang="ko-KR" altLang="en-US" dirty="0" smtClean="0"/>
              <a:t> 단 </a:t>
            </a:r>
            <a:r>
              <a:rPr lang="en-US" altLang="ko-KR" dirty="0" smtClean="0"/>
              <a:t>k</a:t>
            </a:r>
            <a:r>
              <a:rPr lang="ko-KR" altLang="en-US" dirty="0" smtClean="0"/>
              <a:t>값을 줄 경우 위치를 바꿈 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38</a:t>
            </a:fld>
            <a:endParaRPr lang="ko-KR" altLang="en-US"/>
          </a:p>
        </p:txBody>
      </p:sp>
      <p:pic>
        <p:nvPicPr>
          <p:cNvPr id="2334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590132"/>
            <a:ext cx="3312368" cy="29908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그룹 6"/>
          <p:cNvGrpSpPr/>
          <p:nvPr/>
        </p:nvGrpSpPr>
        <p:grpSpPr>
          <a:xfrm>
            <a:off x="5004048" y="3590132"/>
            <a:ext cx="2847145" cy="2801508"/>
            <a:chOff x="1590665" y="3405466"/>
            <a:chExt cx="2847145" cy="2801508"/>
          </a:xfrm>
        </p:grpSpPr>
        <p:grpSp>
          <p:nvGrpSpPr>
            <p:cNvPr id="8" name="그룹 7"/>
            <p:cNvGrpSpPr/>
            <p:nvPr/>
          </p:nvGrpSpPr>
          <p:grpSpPr>
            <a:xfrm>
              <a:off x="2590360" y="3933056"/>
              <a:ext cx="1837624" cy="1782046"/>
              <a:chOff x="2555776" y="3951210"/>
              <a:chExt cx="1837624" cy="1782046"/>
            </a:xfrm>
          </p:grpSpPr>
          <p:sp>
            <p:nvSpPr>
              <p:cNvPr id="19" name="직사각형 18"/>
              <p:cNvSpPr/>
              <p:nvPr/>
            </p:nvSpPr>
            <p:spPr>
              <a:xfrm>
                <a:off x="2555776" y="3951210"/>
                <a:ext cx="504056" cy="50405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직사각형 19"/>
              <p:cNvSpPr/>
              <p:nvPr/>
            </p:nvSpPr>
            <p:spPr>
              <a:xfrm>
                <a:off x="3222560" y="3951210"/>
                <a:ext cx="504056" cy="50405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직사각형 20"/>
              <p:cNvSpPr/>
              <p:nvPr/>
            </p:nvSpPr>
            <p:spPr>
              <a:xfrm>
                <a:off x="3889344" y="3951210"/>
                <a:ext cx="504056" cy="50405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직사각형 21"/>
              <p:cNvSpPr/>
              <p:nvPr/>
            </p:nvSpPr>
            <p:spPr>
              <a:xfrm>
                <a:off x="2555776" y="4581128"/>
                <a:ext cx="504056" cy="50405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직사각형 22"/>
              <p:cNvSpPr/>
              <p:nvPr/>
            </p:nvSpPr>
            <p:spPr>
              <a:xfrm>
                <a:off x="3222560" y="4581128"/>
                <a:ext cx="504056" cy="50405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직사각형 23"/>
              <p:cNvSpPr/>
              <p:nvPr/>
            </p:nvSpPr>
            <p:spPr>
              <a:xfrm>
                <a:off x="3889344" y="4581128"/>
                <a:ext cx="504056" cy="50405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직사각형 24"/>
              <p:cNvSpPr/>
              <p:nvPr/>
            </p:nvSpPr>
            <p:spPr>
              <a:xfrm>
                <a:off x="2555776" y="5229200"/>
                <a:ext cx="504056" cy="50405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직사각형 25"/>
              <p:cNvSpPr/>
              <p:nvPr/>
            </p:nvSpPr>
            <p:spPr>
              <a:xfrm>
                <a:off x="3222560" y="5229200"/>
                <a:ext cx="504056" cy="50405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직사각형 26"/>
              <p:cNvSpPr/>
              <p:nvPr/>
            </p:nvSpPr>
            <p:spPr>
              <a:xfrm>
                <a:off x="3889344" y="5229200"/>
                <a:ext cx="504056" cy="50405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9" name="TextBox 8"/>
            <p:cNvSpPr txBox="1"/>
            <p:nvPr/>
          </p:nvSpPr>
          <p:spPr>
            <a:xfrm>
              <a:off x="1590665" y="3405466"/>
              <a:ext cx="8640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K=0</a:t>
              </a:r>
              <a:endParaRPr lang="ko-KR" alt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699792" y="3405466"/>
              <a:ext cx="8640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K=1</a:t>
              </a:r>
              <a:endParaRPr lang="ko-KR" alt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563888" y="3405466"/>
              <a:ext cx="8640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K=2</a:t>
              </a:r>
              <a:endParaRPr lang="ko-KR" alt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590665" y="4199085"/>
              <a:ext cx="8640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K=-1</a:t>
              </a:r>
              <a:endParaRPr lang="ko-KR" alt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590665" y="4900518"/>
              <a:ext cx="8640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K=-2</a:t>
              </a:r>
              <a:endParaRPr lang="ko-KR" altLang="en-US" dirty="0"/>
            </a:p>
          </p:txBody>
        </p:sp>
        <p:sp>
          <p:nvSpPr>
            <p:cNvPr id="14" name="타원 13"/>
            <p:cNvSpPr/>
            <p:nvPr/>
          </p:nvSpPr>
          <p:spPr>
            <a:xfrm rot="2716202">
              <a:off x="2074625" y="4603922"/>
              <a:ext cx="2783594" cy="41431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타원 14"/>
            <p:cNvSpPr/>
            <p:nvPr/>
          </p:nvSpPr>
          <p:spPr>
            <a:xfrm rot="2716202">
              <a:off x="2938133" y="4319704"/>
              <a:ext cx="2048736" cy="414310"/>
            </a:xfrm>
            <a:prstGeom prst="ellipse">
              <a:avLst/>
            </a:prstGeom>
            <a:noFill/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타원 15"/>
            <p:cNvSpPr/>
            <p:nvPr/>
          </p:nvSpPr>
          <p:spPr>
            <a:xfrm rot="2716202">
              <a:off x="2168723" y="4992078"/>
              <a:ext cx="2015482" cy="414310"/>
            </a:xfrm>
            <a:prstGeom prst="ellipse">
              <a:avLst/>
            </a:prstGeom>
            <a:noFill/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타원 16"/>
            <p:cNvSpPr/>
            <p:nvPr/>
          </p:nvSpPr>
          <p:spPr>
            <a:xfrm rot="2716202">
              <a:off x="2295308" y="5388384"/>
              <a:ext cx="1086572" cy="414310"/>
            </a:xfrm>
            <a:prstGeom prst="ellipse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타원 17"/>
            <p:cNvSpPr/>
            <p:nvPr/>
          </p:nvSpPr>
          <p:spPr>
            <a:xfrm rot="2716202">
              <a:off x="3687369" y="3977929"/>
              <a:ext cx="1086572" cy="414310"/>
            </a:xfrm>
            <a:prstGeom prst="ellipse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8" name="직사각형 27"/>
          <p:cNvSpPr/>
          <p:nvPr/>
        </p:nvSpPr>
        <p:spPr>
          <a:xfrm>
            <a:off x="1187624" y="2996952"/>
            <a:ext cx="6696744" cy="43204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>
                <a:solidFill>
                  <a:schemeClr val="tx1"/>
                </a:solidFill>
              </a:rPr>
              <a:t>numpy.eye</a:t>
            </a:r>
            <a:r>
              <a:rPr lang="en-US" altLang="ko-KR" dirty="0" smtClean="0">
                <a:solidFill>
                  <a:schemeClr val="tx1"/>
                </a:solidFill>
              </a:rPr>
              <a:t>(n, m=None</a:t>
            </a:r>
            <a:r>
              <a:rPr lang="en-US" altLang="ko-KR" dirty="0">
                <a:solidFill>
                  <a:schemeClr val="tx1"/>
                </a:solidFill>
              </a:rPr>
              <a:t>, k=0, </a:t>
            </a:r>
            <a:r>
              <a:rPr lang="en-US" altLang="ko-KR" dirty="0" err="1">
                <a:solidFill>
                  <a:schemeClr val="tx1"/>
                </a:solidFill>
              </a:rPr>
              <a:t>dtype</a:t>
            </a:r>
            <a:r>
              <a:rPr lang="en-US" altLang="ko-KR" dirty="0">
                <a:solidFill>
                  <a:schemeClr val="tx1"/>
                </a:solidFill>
              </a:rPr>
              <a:t>=&lt;type 'float'&gt;)</a:t>
            </a:r>
          </a:p>
        </p:txBody>
      </p:sp>
    </p:spTree>
    <p:extLst>
      <p:ext uri="{BB962C8B-B14F-4D97-AF65-F5344CB8AC3E}">
        <p14:creationId xmlns:p14="http://schemas.microsoft.com/office/powerpoint/2010/main" val="472335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475656" y="1412776"/>
            <a:ext cx="7363544" cy="4454624"/>
          </a:xfrm>
        </p:spPr>
        <p:txBody>
          <a:bodyPr>
            <a:normAutofit/>
          </a:bodyPr>
          <a:lstStyle/>
          <a:p>
            <a:pPr algn="r"/>
            <a:r>
              <a:rPr lang="en-US" altLang="ko-KR" sz="6000" dirty="0" err="1" smtClean="0"/>
              <a:t>MaTPLOTLIB</a:t>
            </a:r>
            <a:r>
              <a:rPr lang="en-US" altLang="ko-KR" sz="6000" dirty="0"/>
              <a:t/>
            </a:r>
            <a:br>
              <a:rPr lang="en-US" altLang="ko-KR" sz="6000" dirty="0"/>
            </a:br>
            <a:r>
              <a:rPr lang="ko-KR" altLang="en-US" sz="6000" dirty="0" smtClean="0"/>
              <a:t>개인화 처리</a:t>
            </a:r>
            <a:r>
              <a:rPr lang="en-US" altLang="ko-KR" sz="7200" dirty="0" smtClean="0"/>
              <a:t/>
            </a:r>
            <a:br>
              <a:rPr lang="en-US" altLang="ko-KR" sz="7200" dirty="0" smtClean="0"/>
            </a:br>
            <a:endParaRPr lang="ko-KR" altLang="en-US" sz="48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0960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limit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8102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lim</a:t>
            </a:r>
            <a:r>
              <a:rPr lang="en-US" altLang="ko-KR" dirty="0" smtClean="0"/>
              <a:t> </a:t>
            </a:r>
            <a:r>
              <a:rPr lang="ko-KR" altLang="en-US" dirty="0" smtClean="0"/>
              <a:t>함수 </a:t>
            </a:r>
            <a:r>
              <a:rPr lang="en-US" altLang="ko-KR" dirty="0"/>
              <a:t>: </a:t>
            </a:r>
            <a:r>
              <a:rPr lang="ko-KR" altLang="en-US" dirty="0" smtClean="0"/>
              <a:t>축 넣기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en-US" altLang="ko-KR" dirty="0" err="1" smtClean="0"/>
              <a:t>xlim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ylim</a:t>
            </a:r>
            <a:r>
              <a:rPr lang="en-US" altLang="ko-KR" dirty="0" smtClean="0"/>
              <a:t> </a:t>
            </a:r>
            <a:r>
              <a:rPr lang="ko-KR" altLang="en-US" dirty="0" smtClean="0"/>
              <a:t>함수를 이용해서 </a:t>
            </a:r>
            <a:r>
              <a:rPr lang="ko-KR" altLang="en-US" dirty="0" err="1" smtClean="0"/>
              <a:t>축내의</a:t>
            </a:r>
            <a:r>
              <a:rPr lang="ko-KR" altLang="en-US" dirty="0" smtClean="0"/>
              <a:t> 범위 값을 부여 </a:t>
            </a:r>
            <a:endParaRPr lang="en-US" altLang="ko-KR" dirty="0" smtClean="0"/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9825" y="2380320"/>
            <a:ext cx="4324350" cy="4070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356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scale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1249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scale </a:t>
            </a:r>
            <a:r>
              <a:rPr lang="ko-KR" altLang="en-US" dirty="0" smtClean="0"/>
              <a:t>함수 </a:t>
            </a:r>
            <a:r>
              <a:rPr lang="en-US" altLang="ko-KR" dirty="0"/>
              <a:t>: </a:t>
            </a:r>
            <a:r>
              <a:rPr lang="ko-KR" altLang="en-US" dirty="0" smtClean="0"/>
              <a:t>축 자동 변환 </a:t>
            </a:r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 scale </a:t>
            </a:r>
            <a:r>
              <a:rPr lang="ko-KR" altLang="en-US" dirty="0" smtClean="0"/>
              <a:t>처리 없이 </a:t>
            </a:r>
            <a:r>
              <a:rPr lang="en-US" altLang="ko-KR" dirty="0" smtClean="0"/>
              <a:t>subplot </a:t>
            </a:r>
            <a:r>
              <a:rPr lang="ko-KR" altLang="en-US" dirty="0" smtClean="0"/>
              <a:t>으로 그리기</a:t>
            </a:r>
            <a:endParaRPr lang="en-US" altLang="ko-KR" dirty="0" smtClean="0"/>
          </a:p>
        </p:txBody>
      </p:sp>
      <p:pic>
        <p:nvPicPr>
          <p:cNvPr id="952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3068960"/>
            <a:ext cx="6264696" cy="34548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9417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scale </a:t>
            </a:r>
            <a:r>
              <a:rPr lang="ko-KR" altLang="en-US" dirty="0" smtClean="0"/>
              <a:t>함수 </a:t>
            </a:r>
            <a:r>
              <a:rPr lang="en-US" altLang="ko-KR" dirty="0"/>
              <a:t>: </a:t>
            </a:r>
            <a:r>
              <a:rPr lang="ko-KR" altLang="en-US" dirty="0" smtClean="0"/>
              <a:t>축 자동 변환 </a:t>
            </a:r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 </a:t>
            </a:r>
            <a:r>
              <a:rPr lang="en-US" altLang="ko-KR" dirty="0" err="1" smtClean="0"/>
              <a:t>yscale</a:t>
            </a:r>
            <a:r>
              <a:rPr lang="ko-KR" altLang="en-US" dirty="0" smtClean="0"/>
              <a:t>을 막고 처리하면 </a:t>
            </a:r>
            <a:r>
              <a:rPr lang="ko-KR" altLang="en-US" dirty="0" err="1" smtClean="0"/>
              <a:t>고정축을</a:t>
            </a:r>
            <a:r>
              <a:rPr lang="ko-KR" altLang="en-US" dirty="0" smtClean="0"/>
              <a:t> 가지고 표시하지만 </a:t>
            </a:r>
            <a:r>
              <a:rPr lang="en-US" altLang="ko-KR" dirty="0" err="1" smtClean="0"/>
              <a:t>yscale</a:t>
            </a:r>
            <a:r>
              <a:rPr lang="en-US" altLang="ko-KR" dirty="0" smtClean="0"/>
              <a:t> </a:t>
            </a:r>
            <a:r>
              <a:rPr lang="ko-KR" altLang="en-US" dirty="0" smtClean="0"/>
              <a:t>처리하면 </a:t>
            </a:r>
            <a:r>
              <a:rPr lang="en-US" altLang="ko-KR" dirty="0" smtClean="0"/>
              <a:t>y</a:t>
            </a:r>
            <a:r>
              <a:rPr lang="ko-KR" altLang="en-US" dirty="0" smtClean="0"/>
              <a:t>축에 스케일처리 됨</a:t>
            </a:r>
            <a:endParaRPr lang="en-US" altLang="ko-KR" dirty="0" smtClean="0"/>
          </a:p>
        </p:txBody>
      </p:sp>
      <p:pic>
        <p:nvPicPr>
          <p:cNvPr id="9523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2780926"/>
            <a:ext cx="6507832" cy="3883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6124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legend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386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7400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기본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그래프에 범주를 표시</a:t>
            </a:r>
            <a:endParaRPr lang="en-US" altLang="ko-KR" dirty="0" smtClean="0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1275" y="3140968"/>
            <a:ext cx="3981450" cy="3390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387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3555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범주 붙이기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그래프에 범주를 표시</a:t>
            </a:r>
            <a:endParaRPr lang="en-US" altLang="ko-KR" dirty="0" smtClean="0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2564904"/>
            <a:ext cx="4019550" cy="4125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388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4601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2</a:t>
            </a:r>
            <a:r>
              <a:rPr lang="ko-KR" altLang="en-US" dirty="0" smtClean="0"/>
              <a:t>개 범주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err="1" smtClean="0"/>
              <a:t>첫번째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파라미터에</a:t>
            </a:r>
            <a:r>
              <a:rPr lang="ko-KR" altLang="en-US" dirty="0" smtClean="0"/>
              <a:t> </a:t>
            </a:r>
            <a:r>
              <a:rPr lang="en-US" altLang="ko-KR" dirty="0" smtClean="0"/>
              <a:t>plot</a:t>
            </a:r>
            <a:r>
              <a:rPr lang="ko-KR" altLang="en-US" dirty="0" smtClean="0"/>
              <a:t>처리 결과의 </a:t>
            </a:r>
            <a:r>
              <a:rPr lang="ko-KR" altLang="en-US" dirty="0" err="1" smtClean="0"/>
              <a:t>첫번째</a:t>
            </a:r>
            <a:r>
              <a:rPr lang="ko-KR" altLang="en-US" dirty="0" smtClean="0"/>
              <a:t> 요소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두번째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파라미터에</a:t>
            </a:r>
            <a:r>
              <a:rPr lang="ko-KR" altLang="en-US" dirty="0" smtClean="0"/>
              <a:t> </a:t>
            </a:r>
            <a:r>
              <a:rPr lang="en-US" altLang="ko-KR" dirty="0" smtClean="0"/>
              <a:t>label </a:t>
            </a:r>
            <a:r>
              <a:rPr lang="ko-KR" altLang="en-US" dirty="0" smtClean="0"/>
              <a:t>처리</a:t>
            </a:r>
            <a:endParaRPr lang="en-US" altLang="ko-KR" dirty="0" smtClean="0"/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2636912"/>
            <a:ext cx="5112568" cy="3898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389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6695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 identity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9783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Legend </a:t>
            </a:r>
            <a:r>
              <a:rPr lang="ko-KR" altLang="en-US" dirty="0" smtClean="0"/>
              <a:t>위치 조정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390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5419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범주 위치 지정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legend </a:t>
            </a:r>
            <a:r>
              <a:rPr lang="ko-KR" altLang="en-US" dirty="0" smtClean="0"/>
              <a:t>생성시 위치 배정 및 색깔 입히기 </a:t>
            </a:r>
            <a:endParaRPr lang="en-US" altLang="ko-KR" dirty="0" smtClean="0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7825" y="2564903"/>
            <a:ext cx="5848350" cy="3769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391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6635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Plot</a:t>
            </a:r>
            <a:r>
              <a:rPr lang="ko-KR" altLang="en-US" dirty="0" smtClean="0"/>
              <a:t>과 </a:t>
            </a:r>
            <a:r>
              <a:rPr lang="en-US" altLang="ko-KR" dirty="0" smtClean="0"/>
              <a:t>legend </a:t>
            </a:r>
            <a:r>
              <a:rPr lang="ko-KR" altLang="en-US" dirty="0" smtClean="0"/>
              <a:t>혼용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392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1393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plot(label) </a:t>
            </a:r>
            <a:r>
              <a:rPr lang="ko-KR" altLang="en-US" dirty="0" smtClean="0"/>
              <a:t>이용 </a:t>
            </a:r>
            <a:r>
              <a:rPr lang="en-US" altLang="ko-KR" dirty="0" smtClean="0"/>
              <a:t>:</a:t>
            </a:r>
            <a:r>
              <a:rPr lang="ko-KR" altLang="en-US" dirty="0" smtClean="0"/>
              <a:t> </a:t>
            </a:r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 plot</a:t>
            </a:r>
            <a:r>
              <a:rPr lang="ko-KR" altLang="en-US" dirty="0" smtClean="0"/>
              <a:t>함수의 </a:t>
            </a:r>
            <a:r>
              <a:rPr lang="en-US" altLang="ko-KR" dirty="0" smtClean="0"/>
              <a:t>label</a:t>
            </a:r>
            <a:r>
              <a:rPr lang="ko-KR" altLang="en-US" dirty="0" smtClean="0"/>
              <a:t>을 이용해서 그래프에 범주를 표시</a:t>
            </a:r>
            <a:endParaRPr lang="en-US" altLang="ko-KR" dirty="0" smtClean="0"/>
          </a:p>
        </p:txBody>
      </p:sp>
      <p:pic>
        <p:nvPicPr>
          <p:cNvPr id="962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4176" y="2276872"/>
            <a:ext cx="4438650" cy="42068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393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360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plot(label) </a:t>
            </a:r>
            <a:r>
              <a:rPr lang="ko-KR" altLang="en-US" dirty="0"/>
              <a:t>이용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 plot</a:t>
            </a:r>
            <a:r>
              <a:rPr lang="ko-KR" altLang="en-US" dirty="0" smtClean="0"/>
              <a:t>함수의 </a:t>
            </a:r>
            <a:r>
              <a:rPr lang="en-US" altLang="ko-KR" dirty="0" smtClean="0"/>
              <a:t>label</a:t>
            </a:r>
            <a:r>
              <a:rPr lang="ko-KR" altLang="en-US" dirty="0" smtClean="0"/>
              <a:t>을 이용해서 그래프에 범주를 표시</a:t>
            </a:r>
            <a:endParaRPr lang="en-US" altLang="ko-KR" dirty="0" smtClean="0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1284" y="2636912"/>
            <a:ext cx="4229100" cy="38526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394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2627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Basic text commands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395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3265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Basic text commands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Basic text </a:t>
            </a:r>
            <a:r>
              <a:rPr lang="en-US" altLang="ko-KR" dirty="0" smtClean="0"/>
              <a:t>commands </a:t>
            </a:r>
            <a:r>
              <a:rPr lang="ko-KR" altLang="en-US" dirty="0" smtClean="0"/>
              <a:t>함수</a:t>
            </a:r>
            <a:r>
              <a:rPr lang="ko-KR" altLang="en-US" dirty="0"/>
              <a:t>들</a:t>
            </a:r>
            <a:endParaRPr lang="en-US" altLang="ko-KR" dirty="0" smtClean="0"/>
          </a:p>
        </p:txBody>
      </p:sp>
      <p:pic>
        <p:nvPicPr>
          <p:cNvPr id="593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492896"/>
            <a:ext cx="7056784" cy="3865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396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8153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Text </a:t>
            </a:r>
            <a:r>
              <a:rPr lang="ko-KR" altLang="en-US" dirty="0" smtClean="0"/>
              <a:t>구조 이해하기</a:t>
            </a:r>
            <a:r>
              <a:rPr lang="en-US" altLang="ko-KR" dirty="0"/>
              <a:t> 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397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4947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Text class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 좌표에 대한 </a:t>
            </a:r>
            <a:r>
              <a:rPr lang="en-US" altLang="ko-KR" dirty="0" smtClean="0"/>
              <a:t>text </a:t>
            </a:r>
            <a:r>
              <a:rPr lang="ko-KR" altLang="en-US" dirty="0" smtClean="0"/>
              <a:t>처리를 관리하는 </a:t>
            </a:r>
            <a:r>
              <a:rPr lang="en-US" altLang="ko-KR" dirty="0" smtClean="0"/>
              <a:t>class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6973" y="3284984"/>
            <a:ext cx="5619750" cy="209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398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3859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Text : label </a:t>
            </a:r>
            <a:r>
              <a:rPr lang="ko-KR" altLang="en-US" dirty="0" smtClean="0"/>
              <a:t>생성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 </a:t>
            </a:r>
            <a:r>
              <a:rPr lang="en-US" altLang="ko-KR" dirty="0" smtClean="0"/>
              <a:t>label</a:t>
            </a:r>
            <a:r>
              <a:rPr lang="ko-KR" altLang="en-US" dirty="0" smtClean="0"/>
              <a:t>함수를 실행하면 하나의 </a:t>
            </a:r>
            <a:r>
              <a:rPr lang="en-US" altLang="ko-KR" dirty="0" smtClean="0"/>
              <a:t>Text object </a:t>
            </a:r>
            <a:r>
              <a:rPr lang="ko-KR" altLang="en-US" dirty="0" smtClean="0"/>
              <a:t>가 생김</a:t>
            </a:r>
            <a:endParaRPr lang="en-US" altLang="ko-KR" dirty="0" smtClean="0"/>
          </a:p>
        </p:txBody>
      </p:sp>
      <p:pic>
        <p:nvPicPr>
          <p:cNvPr id="1034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788" y="2780928"/>
            <a:ext cx="7972425" cy="3744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399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4403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827584" y="908720"/>
            <a:ext cx="7579568" cy="4454624"/>
          </a:xfrm>
        </p:spPr>
        <p:txBody>
          <a:bodyPr>
            <a:normAutofit fontScale="90000"/>
          </a:bodyPr>
          <a:lstStyle/>
          <a:p>
            <a:pPr algn="r"/>
            <a:r>
              <a:rPr lang="ko-KR" altLang="en-US" sz="9600" dirty="0" smtClean="0"/>
              <a:t> </a:t>
            </a:r>
            <a:r>
              <a:rPr lang="en-US" altLang="ko-KR" sz="9600" dirty="0" smtClean="0"/>
              <a:t/>
            </a:r>
            <a:br>
              <a:rPr lang="en-US" altLang="ko-KR" sz="9600" dirty="0" smtClean="0"/>
            </a:br>
            <a:r>
              <a:rPr lang="en-US" altLang="ko-KR" sz="9600" dirty="0" smtClean="0"/>
              <a:t>1. </a:t>
            </a:r>
            <a:r>
              <a:rPr lang="en-US" altLang="ko-KR" sz="9600" dirty="0" err="1" smtClean="0"/>
              <a:t>Numpy</a:t>
            </a:r>
            <a:r>
              <a:rPr lang="en-US" altLang="ko-KR" sz="9600" dirty="0" smtClean="0"/>
              <a:t/>
            </a:r>
            <a:br>
              <a:rPr lang="en-US" altLang="ko-KR" sz="9600" dirty="0" smtClean="0"/>
            </a:br>
            <a:r>
              <a:rPr lang="ko-KR" altLang="en-US" sz="9600" dirty="0" smtClean="0"/>
              <a:t>기초</a:t>
            </a:r>
            <a:endParaRPr lang="ko-KR" altLang="en-US" sz="36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1258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numpy.identity</a:t>
            </a:r>
            <a:r>
              <a:rPr lang="en-US" altLang="ko-KR" dirty="0" smtClean="0"/>
              <a:t> </a:t>
            </a:r>
            <a:r>
              <a:rPr lang="ko-KR" altLang="en-US" dirty="0" smtClean="0"/>
              <a:t>생성함수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numpy.identiry</a:t>
            </a:r>
            <a:r>
              <a:rPr lang="en-US" altLang="ko-KR" dirty="0" smtClean="0"/>
              <a:t> </a:t>
            </a:r>
            <a:r>
              <a:rPr lang="ko-KR" altLang="en-US" dirty="0" smtClean="0"/>
              <a:t>함수로 생성하면 실제 정방형 </a:t>
            </a:r>
            <a:r>
              <a:rPr lang="en-US" altLang="ko-KR" dirty="0" err="1" smtClean="0"/>
              <a:t>ndarray</a:t>
            </a:r>
            <a:r>
              <a:rPr lang="en-US" altLang="ko-KR" dirty="0" smtClean="0"/>
              <a:t> </a:t>
            </a:r>
            <a:r>
              <a:rPr lang="ko-KR" altLang="en-US" dirty="0" smtClean="0"/>
              <a:t>타입이 생기고 대각선으로는 </a:t>
            </a:r>
            <a:r>
              <a:rPr lang="en-US" altLang="ko-KR" dirty="0" smtClean="0"/>
              <a:t>1</a:t>
            </a:r>
            <a:r>
              <a:rPr lang="ko-KR" altLang="en-US" dirty="0" smtClean="0"/>
              <a:t>이 정의됨</a:t>
            </a:r>
            <a:endParaRPr lang="en-US" altLang="ko-KR" dirty="0" smtClean="0"/>
          </a:p>
          <a:p>
            <a:pPr marL="457200" lvl="1" indent="0" fontAlgn="base">
              <a:buNone/>
            </a:pPr>
            <a:endParaRPr lang="en-US" altLang="ko-KR" dirty="0"/>
          </a:p>
        </p:txBody>
      </p:sp>
      <p:sp>
        <p:nvSpPr>
          <p:cNvPr id="6" name="직사각형 5"/>
          <p:cNvSpPr/>
          <p:nvPr/>
        </p:nvSpPr>
        <p:spPr>
          <a:xfrm>
            <a:off x="683568" y="4005064"/>
            <a:ext cx="3974639" cy="146520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>
                <a:solidFill>
                  <a:schemeClr val="tx1"/>
                </a:solidFill>
              </a:rPr>
              <a:t>numpy.identity</a:t>
            </a:r>
            <a:r>
              <a:rPr lang="en-US" altLang="ko-KR" dirty="0" smtClean="0">
                <a:solidFill>
                  <a:schemeClr val="tx1"/>
                </a:solidFill>
              </a:rPr>
              <a:t>(n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en-US" altLang="ko-KR" dirty="0" err="1">
                <a:solidFill>
                  <a:schemeClr val="tx1"/>
                </a:solidFill>
              </a:rPr>
              <a:t>dtype</a:t>
            </a:r>
            <a:r>
              <a:rPr lang="en-US" altLang="ko-KR" dirty="0">
                <a:solidFill>
                  <a:schemeClr val="tx1"/>
                </a:solidFill>
              </a:rPr>
              <a:t>=None)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40</a:t>
            </a:fld>
            <a:endParaRPr lang="ko-KR" altLang="en-US"/>
          </a:p>
        </p:txBody>
      </p:sp>
      <p:pic>
        <p:nvPicPr>
          <p:cNvPr id="2344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3657547"/>
            <a:ext cx="2348855" cy="2160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32547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Label </a:t>
            </a:r>
            <a:r>
              <a:rPr lang="ko-KR" altLang="en-US" dirty="0" smtClean="0"/>
              <a:t>처리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400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2034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Xlable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ylabel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x</a:t>
            </a:r>
            <a:r>
              <a:rPr lang="ko-KR" altLang="en-US" dirty="0" smtClean="0"/>
              <a:t>축과 </a:t>
            </a:r>
            <a:r>
              <a:rPr lang="en-US" altLang="ko-KR" dirty="0" smtClean="0"/>
              <a:t>y</a:t>
            </a:r>
            <a:r>
              <a:rPr lang="ko-KR" altLang="en-US" dirty="0" smtClean="0"/>
              <a:t>축 </a:t>
            </a:r>
            <a:r>
              <a:rPr lang="en-US" altLang="ko-KR" dirty="0" smtClean="0"/>
              <a:t>label </a:t>
            </a:r>
            <a:r>
              <a:rPr lang="ko-KR" altLang="en-US" dirty="0" smtClean="0"/>
              <a:t>붙이기</a:t>
            </a:r>
            <a:endParaRPr lang="en-US" altLang="ko-KR" dirty="0" smtClean="0"/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9825" y="2636912"/>
            <a:ext cx="4324350" cy="39877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401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0871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Text: label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/>
              <a:t> </a:t>
            </a:r>
            <a:r>
              <a:rPr lang="en-US" altLang="ko-KR" dirty="0" smtClean="0"/>
              <a:t>x label, y label </a:t>
            </a:r>
            <a:r>
              <a:rPr lang="ko-KR" altLang="en-US" dirty="0" smtClean="0"/>
              <a:t>은 </a:t>
            </a:r>
            <a:r>
              <a:rPr lang="en-US" altLang="ko-KR" dirty="0" smtClean="0"/>
              <a:t>Text </a:t>
            </a:r>
            <a:r>
              <a:rPr lang="ko-KR" altLang="en-US" dirty="0" smtClean="0"/>
              <a:t>객체로 생성되어 좌표축에 대한 </a:t>
            </a:r>
            <a:r>
              <a:rPr lang="en-US" altLang="ko-KR" dirty="0" smtClean="0"/>
              <a:t>label </a:t>
            </a:r>
            <a:r>
              <a:rPr lang="ko-KR" altLang="en-US" dirty="0" smtClean="0"/>
              <a:t>처리</a:t>
            </a:r>
            <a:endParaRPr lang="en-US" altLang="ko-KR" dirty="0" smtClean="0"/>
          </a:p>
        </p:txBody>
      </p:sp>
      <p:pic>
        <p:nvPicPr>
          <p:cNvPr id="1044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2780928"/>
            <a:ext cx="4600575" cy="38164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402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053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 </a:t>
            </a:r>
            <a:r>
              <a:rPr lang="en-US" altLang="ko-KR" dirty="0" smtClean="0"/>
              <a:t>label </a:t>
            </a:r>
            <a:r>
              <a:rPr lang="ko-KR" altLang="en-US" dirty="0" smtClean="0"/>
              <a:t>함수</a:t>
            </a:r>
            <a:r>
              <a:rPr lang="en-US" altLang="ko-KR" dirty="0" smtClean="0"/>
              <a:t>: font/color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403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6456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</a:t>
            </a:r>
            <a:r>
              <a:rPr lang="en-US" altLang="ko-KR" dirty="0" err="1" smtClean="0"/>
              <a:t>xlabel</a:t>
            </a:r>
            <a:r>
              <a:rPr lang="en-US" altLang="ko-KR" dirty="0" smtClean="0"/>
              <a:t> 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: </a:t>
            </a:r>
            <a:r>
              <a:rPr lang="ko-KR" altLang="en-US" dirty="0"/>
              <a:t> </a:t>
            </a:r>
            <a:r>
              <a:rPr lang="en-US" altLang="ko-KR" dirty="0" smtClean="0"/>
              <a:t>font/color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x</a:t>
            </a:r>
            <a:r>
              <a:rPr lang="ko-KR" altLang="en-US" dirty="0" smtClean="0"/>
              <a:t>축 그래프에 </a:t>
            </a:r>
            <a:r>
              <a:rPr lang="en-US" altLang="ko-KR" dirty="0" smtClean="0"/>
              <a:t>label</a:t>
            </a:r>
            <a:r>
              <a:rPr lang="ko-KR" altLang="en-US" dirty="0" smtClean="0"/>
              <a:t>에 </a:t>
            </a:r>
            <a:r>
              <a:rPr lang="en-US" altLang="ko-KR" dirty="0" err="1" smtClean="0"/>
              <a:t>fontsize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font color </a:t>
            </a:r>
            <a:r>
              <a:rPr lang="ko-KR" altLang="en-US" dirty="0" smtClean="0"/>
              <a:t>변경하기</a:t>
            </a:r>
            <a:endParaRPr lang="en-US" altLang="ko-KR" dirty="0" smtClean="0"/>
          </a:p>
        </p:txBody>
      </p:sp>
      <p:pic>
        <p:nvPicPr>
          <p:cNvPr id="665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6913" y="2636912"/>
            <a:ext cx="5210175" cy="38222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404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7791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Text </a:t>
            </a:r>
            <a:r>
              <a:rPr lang="ko-KR" altLang="en-US" dirty="0" smtClean="0"/>
              <a:t>함수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405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5664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text 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: </a:t>
            </a:r>
            <a:r>
              <a:rPr lang="ko-KR" altLang="en-US" dirty="0"/>
              <a:t> </a:t>
            </a:r>
            <a:r>
              <a:rPr lang="ko-KR" altLang="en-US" dirty="0" smtClean="0"/>
              <a:t>기</a:t>
            </a:r>
            <a:r>
              <a:rPr lang="ko-KR" altLang="en-US" dirty="0"/>
              <a:t>초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그래프 내에 특정 좌표에 문자열이 들어가도록 입력해서 표시  </a:t>
            </a:r>
            <a:endParaRPr lang="en-US" altLang="ko-KR" dirty="0" smtClean="0"/>
          </a:p>
        </p:txBody>
      </p:sp>
      <p:pic>
        <p:nvPicPr>
          <p:cNvPr id="614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638" y="2780928"/>
            <a:ext cx="7324725" cy="350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406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7893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text 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: </a:t>
            </a:r>
            <a:r>
              <a:rPr lang="ko-KR" altLang="en-US" dirty="0"/>
              <a:t> </a:t>
            </a:r>
            <a:r>
              <a:rPr lang="ko-KR" altLang="en-US" dirty="0" smtClean="0"/>
              <a:t>좌표에 따른 표시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text</a:t>
            </a:r>
            <a:r>
              <a:rPr lang="ko-KR" altLang="en-US" dirty="0" smtClean="0"/>
              <a:t>함수는 </a:t>
            </a:r>
            <a:r>
              <a:rPr lang="en-US" altLang="ko-KR" dirty="0" smtClean="0"/>
              <a:t>Text </a:t>
            </a:r>
            <a:r>
              <a:rPr lang="ko-KR" altLang="en-US" dirty="0" smtClean="0"/>
              <a:t>클래스의 객체를 생성하고 그 위치 값을 좌표로 해서 문자열을 출력함</a:t>
            </a:r>
            <a:endParaRPr lang="en-US" altLang="ko-KR" dirty="0" smtClean="0"/>
          </a:p>
        </p:txBody>
      </p:sp>
      <p:pic>
        <p:nvPicPr>
          <p:cNvPr id="6349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2924944"/>
            <a:ext cx="4791075" cy="37821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407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1229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text 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: </a:t>
            </a:r>
            <a:r>
              <a:rPr lang="ko-KR" altLang="en-US" dirty="0"/>
              <a:t> </a:t>
            </a:r>
            <a:r>
              <a:rPr lang="ko-KR" altLang="en-US" dirty="0" smtClean="0"/>
              <a:t>위치 지정 </a:t>
            </a:r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text</a:t>
            </a:r>
            <a:r>
              <a:rPr lang="ko-KR" altLang="en-US" dirty="0" smtClean="0"/>
              <a:t>함수에 위치지정 </a:t>
            </a:r>
            <a:r>
              <a:rPr lang="ko-KR" altLang="en-US" dirty="0" err="1" smtClean="0"/>
              <a:t>파라미터</a:t>
            </a:r>
            <a:r>
              <a:rPr lang="ko-KR" altLang="en-US" dirty="0" smtClean="0"/>
              <a:t> 수직방향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va</a:t>
            </a:r>
            <a:r>
              <a:rPr lang="en-US" altLang="ko-KR" dirty="0" smtClean="0"/>
              <a:t>: top, bottom, center, baseline), </a:t>
            </a:r>
            <a:r>
              <a:rPr lang="ko-KR" altLang="en-US" dirty="0" smtClean="0"/>
              <a:t>수평방향</a:t>
            </a:r>
            <a:r>
              <a:rPr lang="en-US" altLang="ko-KR" dirty="0" smtClean="0"/>
              <a:t>(ha</a:t>
            </a:r>
            <a:r>
              <a:rPr lang="ko-KR" altLang="en-US" dirty="0"/>
              <a:t> </a:t>
            </a:r>
            <a:r>
              <a:rPr lang="en-US" altLang="ko-KR" dirty="0" smtClean="0"/>
              <a:t>:center, right, left')</a:t>
            </a:r>
            <a:r>
              <a:rPr lang="ko-KR" altLang="en-US" dirty="0" smtClean="0"/>
              <a:t>로 표시</a:t>
            </a:r>
            <a:endParaRPr lang="en-US" altLang="ko-KR" dirty="0" smtClean="0"/>
          </a:p>
        </p:txBody>
      </p:sp>
      <p:pic>
        <p:nvPicPr>
          <p:cNvPr id="645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284984"/>
            <a:ext cx="5619750" cy="3182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408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9595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text 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: </a:t>
            </a:r>
            <a:r>
              <a:rPr lang="ko-KR" altLang="en-US" dirty="0"/>
              <a:t> </a:t>
            </a:r>
            <a:r>
              <a:rPr lang="ko-KR" altLang="en-US" dirty="0" smtClean="0"/>
              <a:t>위치 지정 </a:t>
            </a:r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text</a:t>
            </a:r>
            <a:r>
              <a:rPr lang="ko-KR" altLang="en-US" dirty="0" smtClean="0"/>
              <a:t>함수에 수평방향은 위치를 표시할 경우 우리가 보는 반대방향에 표시 됨</a:t>
            </a:r>
            <a:endParaRPr lang="en-US" altLang="ko-KR" dirty="0" smtClean="0"/>
          </a:p>
        </p:txBody>
      </p:sp>
      <p:pic>
        <p:nvPicPr>
          <p:cNvPr id="655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5124" y="3362266"/>
            <a:ext cx="3810173" cy="32263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55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3" y="3356992"/>
            <a:ext cx="3744416" cy="32263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187624" y="2965594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/>
              <a:t>오른쪽</a:t>
            </a:r>
            <a:endParaRPr lang="ko-KR" alt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5692098" y="2933328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왼</a:t>
            </a:r>
            <a:r>
              <a:rPr lang="ko-KR" altLang="en-US" b="1" dirty="0" smtClean="0"/>
              <a:t>쪽</a:t>
            </a:r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409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6677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 </a:t>
            </a:r>
            <a:r>
              <a:rPr lang="en-US" altLang="ko-KR" dirty="0" err="1" smtClean="0"/>
              <a:t>linspace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0284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text 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:latex</a:t>
            </a:r>
            <a:r>
              <a:rPr lang="ko-KR" altLang="en-US" dirty="0" smtClean="0"/>
              <a:t>로 기호 표시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 문자열 내의 기호는 </a:t>
            </a:r>
            <a:r>
              <a:rPr lang="en-US" altLang="ko-KR" dirty="0" smtClean="0"/>
              <a:t>latex </a:t>
            </a:r>
            <a:r>
              <a:rPr lang="ko-KR" altLang="en-US" dirty="0" smtClean="0"/>
              <a:t>방식에 위해 표시</a:t>
            </a:r>
            <a:endParaRPr lang="en-US" altLang="ko-KR" dirty="0" smtClean="0"/>
          </a:p>
        </p:txBody>
      </p:sp>
      <p:pic>
        <p:nvPicPr>
          <p:cNvPr id="624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199" y="2780928"/>
            <a:ext cx="8791575" cy="3562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0319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text 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: </a:t>
            </a:r>
            <a:r>
              <a:rPr lang="ko-KR" altLang="en-US" dirty="0"/>
              <a:t> </a:t>
            </a:r>
            <a:r>
              <a:rPr lang="en-US" altLang="ko-KR" dirty="0" smtClean="0"/>
              <a:t>text </a:t>
            </a:r>
            <a:r>
              <a:rPr lang="ko-KR" altLang="en-US" dirty="0" smtClean="0"/>
              <a:t>붙이기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그래프 내에 </a:t>
            </a:r>
            <a:r>
              <a:rPr lang="en-US" altLang="ko-KR" dirty="0" smtClean="0"/>
              <a:t>text</a:t>
            </a:r>
            <a:r>
              <a:rPr lang="ko-KR" altLang="en-US" dirty="0" smtClean="0"/>
              <a:t>를 사용해서 입력하기 </a:t>
            </a:r>
            <a:endParaRPr lang="en-US" altLang="ko-KR" dirty="0" smtClean="0"/>
          </a:p>
        </p:txBody>
      </p:sp>
      <p:pic>
        <p:nvPicPr>
          <p:cNvPr id="604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2492896"/>
            <a:ext cx="5753100" cy="42607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1979712" y="4725144"/>
            <a:ext cx="936104" cy="504056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6012160" y="5229200"/>
            <a:ext cx="252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텍스트에 대해 입력</a:t>
            </a:r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043608" y="3717032"/>
            <a:ext cx="3600400" cy="252028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화살표 연결선 5"/>
          <p:cNvCxnSpPr>
            <a:stCxn id="4" idx="1"/>
            <a:endCxn id="8" idx="2"/>
          </p:cNvCxnSpPr>
          <p:nvPr/>
        </p:nvCxnSpPr>
        <p:spPr>
          <a:xfrm flipH="1" flipV="1">
            <a:off x="2843808" y="3969060"/>
            <a:ext cx="3168352" cy="144480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/>
          <p:cNvCxnSpPr/>
          <p:nvPr/>
        </p:nvCxnSpPr>
        <p:spPr>
          <a:xfrm flipH="1" flipV="1">
            <a:off x="2843808" y="4977172"/>
            <a:ext cx="3168352" cy="43669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0254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 </a:t>
            </a:r>
            <a:r>
              <a:rPr lang="en-US" altLang="ko-KR" dirty="0" smtClean="0"/>
              <a:t>title </a:t>
            </a:r>
            <a:r>
              <a:rPr lang="ko-KR" altLang="en-US" dirty="0" smtClean="0"/>
              <a:t>함수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8331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title 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: </a:t>
            </a:r>
            <a:r>
              <a:rPr lang="ko-KR" altLang="en-US" dirty="0"/>
              <a:t> </a:t>
            </a:r>
            <a:r>
              <a:rPr lang="ko-KR" altLang="en-US" dirty="0" smtClean="0"/>
              <a:t>제목 붙이기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그래프에 제목을 표시</a:t>
            </a:r>
            <a:endParaRPr lang="en-US" altLang="ko-KR" dirty="0" smtClean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2852936"/>
            <a:ext cx="3905250" cy="36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387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title 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: </a:t>
            </a:r>
            <a:r>
              <a:rPr lang="ko-KR" altLang="en-US" dirty="0"/>
              <a:t> </a:t>
            </a:r>
            <a:r>
              <a:rPr lang="en-US" altLang="ko-KR" dirty="0" smtClean="0"/>
              <a:t>font/color </a:t>
            </a:r>
            <a:r>
              <a:rPr lang="ko-KR" altLang="en-US" dirty="0" smtClean="0"/>
              <a:t>처리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Latex</a:t>
            </a:r>
            <a:r>
              <a:rPr lang="ko-KR" altLang="en-US" dirty="0" smtClean="0"/>
              <a:t>로 정의한 문자열에 대해 </a:t>
            </a:r>
            <a:r>
              <a:rPr lang="en-US" altLang="ko-KR" dirty="0" err="1" smtClean="0"/>
              <a:t>fontsize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color </a:t>
            </a:r>
            <a:r>
              <a:rPr lang="ko-KR" altLang="en-US" dirty="0" smtClean="0"/>
              <a:t>처리</a:t>
            </a:r>
            <a:endParaRPr lang="en-US" altLang="ko-KR" dirty="0" smtClean="0"/>
          </a:p>
        </p:txBody>
      </p:sp>
      <p:pic>
        <p:nvPicPr>
          <p:cNvPr id="675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3" y="2924944"/>
            <a:ext cx="7632849" cy="34488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1341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annotate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4353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annotate 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: </a:t>
            </a:r>
            <a:r>
              <a:rPr lang="ko-KR" altLang="en-US" dirty="0" smtClean="0"/>
              <a:t>기</a:t>
            </a:r>
            <a:r>
              <a:rPr lang="ko-KR" altLang="en-US" dirty="0"/>
              <a:t>초</a:t>
            </a:r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annotate </a:t>
            </a:r>
            <a:r>
              <a:rPr lang="ko-KR" altLang="en-US" dirty="0" smtClean="0"/>
              <a:t>함수는 문장열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xy</a:t>
            </a:r>
            <a:r>
              <a:rPr lang="en-US" altLang="ko-KR" dirty="0" smtClean="0"/>
              <a:t>(</a:t>
            </a:r>
            <a:r>
              <a:rPr lang="ko-KR" altLang="en-US" dirty="0" smtClean="0"/>
              <a:t>화살표</a:t>
            </a:r>
            <a:r>
              <a:rPr lang="en-US" altLang="ko-KR" dirty="0"/>
              <a:t> </a:t>
            </a:r>
            <a:r>
              <a:rPr lang="ko-KR" altLang="en-US" dirty="0" smtClean="0"/>
              <a:t>끝 지시</a:t>
            </a:r>
            <a:r>
              <a:rPr lang="en-US" altLang="ko-KR" dirty="0" smtClean="0"/>
              <a:t>), </a:t>
            </a:r>
            <a:r>
              <a:rPr lang="en-US" altLang="ko-KR" dirty="0" err="1" smtClean="0"/>
              <a:t>xytext</a:t>
            </a:r>
            <a:r>
              <a:rPr lang="en-US" altLang="ko-KR" dirty="0" smtClean="0"/>
              <a:t>(</a:t>
            </a:r>
            <a:r>
              <a:rPr lang="ko-KR" altLang="en-US" dirty="0" smtClean="0"/>
              <a:t>문자열 시작 위치</a:t>
            </a:r>
            <a:r>
              <a:rPr lang="en-US" altLang="ko-KR" dirty="0" smtClean="0"/>
              <a:t>), </a:t>
            </a:r>
            <a:r>
              <a:rPr lang="en-US" altLang="ko-KR" dirty="0" err="1" smtClean="0"/>
              <a:t>arrowpros</a:t>
            </a:r>
            <a:r>
              <a:rPr lang="en-US" altLang="ko-KR" dirty="0" smtClean="0"/>
              <a:t>(</a:t>
            </a:r>
            <a:r>
              <a:rPr lang="ko-KR" altLang="en-US" dirty="0" smtClean="0"/>
              <a:t>화살표</a:t>
            </a:r>
            <a:r>
              <a:rPr lang="en-US" altLang="ko-KR" dirty="0" smtClean="0"/>
              <a:t>)</a:t>
            </a:r>
            <a:r>
              <a:rPr lang="ko-KR" altLang="en-US" dirty="0" smtClean="0"/>
              <a:t> 그래프에 주석을 표시</a:t>
            </a:r>
            <a:endParaRPr lang="en-US" altLang="ko-KR" dirty="0" smtClean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612775" y="23923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  <a:t/>
            </a:r>
            <a:br>
              <a:rPr kumimoji="1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</a:b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pic>
        <p:nvPicPr>
          <p:cNvPr id="911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775" y="3212976"/>
            <a:ext cx="3586550" cy="341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11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9019" y="3140968"/>
            <a:ext cx="4261454" cy="341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4050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xycoords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textcoords</a:t>
            </a:r>
            <a:r>
              <a:rPr lang="en-US" altLang="ko-KR" dirty="0" smtClean="0"/>
              <a:t> :1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 “axes fraction”</a:t>
            </a:r>
            <a:r>
              <a:rPr lang="ko-KR" altLang="en-US" dirty="0" smtClean="0"/>
              <a:t>으로 </a:t>
            </a:r>
            <a:r>
              <a:rPr lang="ko-KR" altLang="en-US" dirty="0" err="1" smtClean="0"/>
              <a:t>지정시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xy</a:t>
            </a:r>
            <a:r>
              <a:rPr lang="en-US" altLang="ko-KR" dirty="0" smtClean="0"/>
              <a:t> </a:t>
            </a:r>
            <a:r>
              <a:rPr lang="ko-KR" altLang="en-US" dirty="0" smtClean="0"/>
              <a:t>좌표가 </a:t>
            </a:r>
            <a:r>
              <a:rPr lang="en-US" altLang="ko-KR" dirty="0" smtClean="0"/>
              <a:t>1</a:t>
            </a:r>
            <a:r>
              <a:rPr lang="ko-KR" altLang="en-US" dirty="0" smtClean="0"/>
              <a:t>보다 작으면 아래 방향으로 </a:t>
            </a:r>
            <a:r>
              <a:rPr lang="en-US" altLang="ko-KR" dirty="0" smtClean="0"/>
              <a:t>1</a:t>
            </a:r>
            <a:r>
              <a:rPr lang="ko-KR" altLang="en-US" dirty="0" smtClean="0"/>
              <a:t>보다 크거나 같으면  위로 </a:t>
            </a:r>
            <a:r>
              <a:rPr lang="ko-KR" altLang="en-US" dirty="0" err="1" smtClean="0"/>
              <a:t>가르킴</a:t>
            </a:r>
            <a:endParaRPr lang="en-US" altLang="ko-KR" dirty="0" smtClean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612775" y="23923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  <a:t/>
            </a:r>
            <a:br>
              <a:rPr kumimoji="1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</a:b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pic>
        <p:nvPicPr>
          <p:cNvPr id="9113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140968"/>
            <a:ext cx="4032448" cy="341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42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3140968"/>
            <a:ext cx="4032448" cy="3549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8568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dirty="0" err="1"/>
              <a:t>xycoords</a:t>
            </a:r>
            <a:r>
              <a:rPr lang="en-US" altLang="ko-KR" sz="3600" dirty="0"/>
              <a:t>/</a:t>
            </a:r>
            <a:r>
              <a:rPr lang="en-US" altLang="ko-KR" sz="3600" dirty="0" err="1"/>
              <a:t>textcoords</a:t>
            </a:r>
            <a:r>
              <a:rPr lang="en-US" altLang="ko-KR" sz="3600" dirty="0"/>
              <a:t> </a:t>
            </a:r>
            <a:r>
              <a:rPr lang="en-US" altLang="ko-KR" sz="3600" dirty="0" smtClean="0"/>
              <a:t>: </a:t>
            </a:r>
            <a:r>
              <a:rPr lang="ko-KR" altLang="en-US" sz="3600" dirty="0" smtClean="0"/>
              <a:t>값 설명</a:t>
            </a:r>
            <a:endParaRPr lang="ko-KR" altLang="en-US" sz="3600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err="1" smtClean="0"/>
              <a:t>xycoords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textcoords</a:t>
            </a:r>
            <a:r>
              <a:rPr lang="en-US" altLang="ko-KR" dirty="0" smtClean="0"/>
              <a:t> </a:t>
            </a:r>
            <a:r>
              <a:rPr lang="ko-KR" altLang="en-US" dirty="0" smtClean="0"/>
              <a:t>내의 값에 대한 설명</a:t>
            </a:r>
            <a:endParaRPr lang="en-US" altLang="ko-KR" dirty="0" smtClean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612775" y="23923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  <a:t/>
            </a:r>
            <a:br>
              <a:rPr kumimoji="1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</a:b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290624"/>
              </p:ext>
            </p:extLst>
          </p:nvPr>
        </p:nvGraphicFramePr>
        <p:xfrm>
          <a:off x="1115616" y="3068960"/>
          <a:ext cx="6984776" cy="2829795"/>
        </p:xfrm>
        <a:graphic>
          <a:graphicData uri="http://schemas.openxmlformats.org/drawingml/2006/table">
            <a:tbl>
              <a:tblPr/>
              <a:tblGrid>
                <a:gridCol w="2448272"/>
                <a:gridCol w="4536504"/>
              </a:tblGrid>
              <a:tr h="28803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argument</a:t>
                      </a:r>
                    </a:p>
                  </a:txBody>
                  <a:tcPr marL="8930" marR="14289" marT="1786" marB="17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coordinate system</a:t>
                      </a:r>
                    </a:p>
                  </a:txBody>
                  <a:tcPr marL="8930" marR="14289" marT="1786" marB="17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</a:tr>
              <a:tr h="39595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‘figure points’</a:t>
                      </a:r>
                    </a:p>
                  </a:txBody>
                  <a:tcPr marL="21433" marR="21433" marT="10717" marB="107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points from the lower left corner of the figure</a:t>
                      </a:r>
                    </a:p>
                  </a:txBody>
                  <a:tcPr marL="72000" marR="21433" marT="10717" marB="107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9595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‘figure pixels’</a:t>
                      </a:r>
                    </a:p>
                  </a:txBody>
                  <a:tcPr marL="21433" marR="21433" marT="10717" marB="107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pixels from the lower left corner of the figure</a:t>
                      </a:r>
                    </a:p>
                  </a:txBody>
                  <a:tcPr marL="72000" marR="21433" marT="10717" marB="107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9595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‘figure fraction’</a:t>
                      </a:r>
                    </a:p>
                  </a:txBody>
                  <a:tcPr marL="21433" marR="21433" marT="10717" marB="107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0,0 is lower left of figure and 1,1 is upper right</a:t>
                      </a:r>
                    </a:p>
                  </a:txBody>
                  <a:tcPr marL="72000" marR="21433" marT="10717" marB="107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1931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‘axes points’</a:t>
                      </a:r>
                    </a:p>
                  </a:txBody>
                  <a:tcPr marL="21433" marR="21433" marT="10717" marB="107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points from lower left corner of axes</a:t>
                      </a:r>
                    </a:p>
                  </a:txBody>
                  <a:tcPr marL="72000" marR="21433" marT="10717" marB="107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1931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‘axes pixels’</a:t>
                      </a:r>
                    </a:p>
                  </a:txBody>
                  <a:tcPr marL="21433" marR="21433" marT="10717" marB="107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pixels from lower left corner of axes</a:t>
                      </a:r>
                    </a:p>
                  </a:txBody>
                  <a:tcPr marL="72000" marR="21433" marT="10717" marB="107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9595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‘axes fraction’</a:t>
                      </a:r>
                    </a:p>
                  </a:txBody>
                  <a:tcPr marL="21433" marR="21433" marT="10717" marB="107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0,0 is lower left of axes and 1,1 is upper right</a:t>
                      </a:r>
                    </a:p>
                  </a:txBody>
                  <a:tcPr marL="72000" marR="21433" marT="10717" marB="107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1931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‘data’</a:t>
                      </a:r>
                    </a:p>
                  </a:txBody>
                  <a:tcPr marL="21433" marR="21433" marT="10717" marB="107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use the axes data coordinate system</a:t>
                      </a:r>
                    </a:p>
                  </a:txBody>
                  <a:tcPr marL="72000" marR="21433" marT="10717" marB="107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5678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annotate 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실행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annotate </a:t>
            </a:r>
            <a:r>
              <a:rPr lang="ko-KR" altLang="en-US" dirty="0" smtClean="0"/>
              <a:t>함수는 그래프에 주석을 표시</a:t>
            </a:r>
            <a:endParaRPr lang="en-US" altLang="ko-KR" dirty="0" smtClean="0"/>
          </a:p>
        </p:txBody>
      </p:sp>
      <p:pic>
        <p:nvPicPr>
          <p:cNvPr id="686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5987" y="2492896"/>
            <a:ext cx="4772025" cy="38939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3505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numpy.linspace</a:t>
            </a:r>
            <a:r>
              <a:rPr lang="en-US" altLang="ko-KR" dirty="0" smtClean="0"/>
              <a:t> </a:t>
            </a:r>
            <a:r>
              <a:rPr lang="ko-KR" altLang="en-US" dirty="0" smtClean="0"/>
              <a:t>생성함수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이 함수로 시작과 종료 그리고 </a:t>
            </a:r>
            <a:r>
              <a:rPr lang="en-US" altLang="ko-KR" dirty="0" err="1" smtClean="0"/>
              <a:t>num</a:t>
            </a:r>
            <a:r>
              <a:rPr lang="en-US" altLang="ko-KR" dirty="0" smtClean="0"/>
              <a:t>(</a:t>
            </a:r>
            <a:r>
              <a:rPr lang="ko-KR" altLang="en-US" dirty="0" smtClean="0"/>
              <a:t>요소의 개수</a:t>
            </a:r>
            <a:r>
              <a:rPr lang="en-US" altLang="ko-KR" dirty="0" smtClean="0"/>
              <a:t>)</a:t>
            </a:r>
            <a:r>
              <a:rPr lang="ko-KR" altLang="en-US" dirty="0"/>
              <a:t>로</a:t>
            </a:r>
            <a:r>
              <a:rPr lang="ko-KR" altLang="en-US" dirty="0" smtClean="0"/>
              <a:t> 생성</a:t>
            </a:r>
            <a:endParaRPr lang="en-US" altLang="ko-KR" dirty="0" smtClean="0"/>
          </a:p>
          <a:p>
            <a:pPr marL="457200" lvl="1" indent="0" fontAlgn="base">
              <a:buNone/>
            </a:pPr>
            <a:endParaRPr lang="en-US" altLang="ko-KR" dirty="0"/>
          </a:p>
        </p:txBody>
      </p:sp>
      <p:sp>
        <p:nvSpPr>
          <p:cNvPr id="6" name="직사각형 5"/>
          <p:cNvSpPr/>
          <p:nvPr/>
        </p:nvSpPr>
        <p:spPr>
          <a:xfrm>
            <a:off x="863588" y="2996952"/>
            <a:ext cx="7272808" cy="8640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tx1"/>
                </a:solidFill>
              </a:rPr>
              <a:t>linspace</a:t>
            </a:r>
            <a:r>
              <a:rPr lang="en-US" altLang="ko-KR" dirty="0">
                <a:solidFill>
                  <a:schemeClr val="tx1"/>
                </a:solidFill>
              </a:rPr>
              <a:t>(start, stop, </a:t>
            </a:r>
            <a:r>
              <a:rPr lang="en-US" altLang="ko-KR" dirty="0" err="1">
                <a:solidFill>
                  <a:schemeClr val="tx1"/>
                </a:solidFill>
              </a:rPr>
              <a:t>num</a:t>
            </a:r>
            <a:r>
              <a:rPr lang="en-US" altLang="ko-KR" dirty="0">
                <a:solidFill>
                  <a:schemeClr val="tx1"/>
                </a:solidFill>
              </a:rPr>
              <a:t>=50, endpoint=True, </a:t>
            </a:r>
            <a:r>
              <a:rPr lang="en-US" altLang="ko-KR" dirty="0" err="1">
                <a:solidFill>
                  <a:schemeClr val="tx1"/>
                </a:solidFill>
              </a:rPr>
              <a:t>retstep</a:t>
            </a:r>
            <a:r>
              <a:rPr lang="en-US" altLang="ko-KR" dirty="0">
                <a:solidFill>
                  <a:schemeClr val="tx1"/>
                </a:solidFill>
              </a:rPr>
              <a:t>=False)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42</a:t>
            </a:fld>
            <a:endParaRPr lang="ko-KR" altLang="en-US"/>
          </a:p>
        </p:txBody>
      </p:sp>
      <p:pic>
        <p:nvPicPr>
          <p:cNvPr id="2355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512" y="4293096"/>
            <a:ext cx="7800975" cy="2009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37608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annotate </a:t>
            </a:r>
            <a:r>
              <a:rPr lang="ko-KR" altLang="en-US" dirty="0" smtClean="0"/>
              <a:t>함수 </a:t>
            </a:r>
            <a:r>
              <a:rPr lang="en-US" altLang="ko-KR" dirty="0"/>
              <a:t>: </a:t>
            </a:r>
            <a:r>
              <a:rPr lang="en-US" altLang="ko-KR" dirty="0" err="1"/>
              <a:t>arrowpros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err="1" smtClean="0"/>
              <a:t>arrowpros</a:t>
            </a:r>
            <a:r>
              <a:rPr lang="en-US" altLang="ko-KR" dirty="0" smtClean="0"/>
              <a:t>(</a:t>
            </a:r>
            <a:r>
              <a:rPr lang="ko-KR" altLang="en-US" dirty="0" smtClean="0"/>
              <a:t>화살표</a:t>
            </a:r>
            <a:r>
              <a:rPr lang="en-US" altLang="ko-KR" dirty="0" smtClean="0"/>
              <a:t>)</a:t>
            </a:r>
            <a:r>
              <a:rPr lang="ko-KR" altLang="en-US" dirty="0" smtClean="0"/>
              <a:t> 이 주요 </a:t>
            </a:r>
            <a:r>
              <a:rPr lang="ko-KR" altLang="en-US" dirty="0" err="1" smtClean="0"/>
              <a:t>파라미터</a:t>
            </a:r>
            <a:r>
              <a:rPr lang="ko-KR" altLang="en-US" dirty="0" smtClean="0"/>
              <a:t> 및 </a:t>
            </a:r>
            <a:r>
              <a:rPr lang="en-US" altLang="ko-KR" dirty="0" smtClean="0"/>
              <a:t>Polygon </a:t>
            </a:r>
            <a:r>
              <a:rPr lang="ko-KR" altLang="en-US" dirty="0" err="1" smtClean="0"/>
              <a:t>파라미터</a:t>
            </a:r>
            <a:r>
              <a:rPr lang="ko-KR" altLang="en-US" dirty="0" smtClean="0"/>
              <a:t> 이용</a:t>
            </a:r>
            <a:endParaRPr lang="en-US" altLang="ko-KR" dirty="0" smtClean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4013794"/>
              </p:ext>
            </p:extLst>
          </p:nvPr>
        </p:nvGraphicFramePr>
        <p:xfrm>
          <a:off x="612775" y="3429000"/>
          <a:ext cx="8153400" cy="1965960"/>
        </p:xfrm>
        <a:graphic>
          <a:graphicData uri="http://schemas.openxmlformats.org/drawingml/2006/table">
            <a:tbl>
              <a:tblPr/>
              <a:tblGrid>
                <a:gridCol w="2201418"/>
                <a:gridCol w="5951982"/>
              </a:tblGrid>
              <a:tr h="4516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effectLst/>
                        </a:rPr>
                        <a:t>arrowprops</a:t>
                      </a:r>
                      <a:r>
                        <a:rPr lang="en-US" sz="1400" dirty="0">
                          <a:effectLst/>
                        </a:rPr>
                        <a:t> key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description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width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the width of the arrow in points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effectLst/>
                        </a:rPr>
                        <a:t>frac</a:t>
                      </a:r>
                      <a:endParaRPr lang="en-US" sz="1400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the fraction of the arrow length occupied by the head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effectLst/>
                        </a:rPr>
                        <a:t>headwidth</a:t>
                      </a:r>
                      <a:endParaRPr lang="en-US" sz="1400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the width of the base of the arrow head in points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shrink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move the tip and base some percent away from the annotated point and text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**</a:t>
                      </a:r>
                      <a:r>
                        <a:rPr lang="en-US" sz="1400" dirty="0" err="1">
                          <a:effectLst/>
                        </a:rPr>
                        <a:t>kwargs</a:t>
                      </a:r>
                      <a:endParaRPr lang="en-US" sz="1400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any key for </a:t>
                      </a:r>
                      <a:r>
                        <a:rPr lang="en-US" sz="1400" u="none" strike="noStrike" dirty="0" err="1">
                          <a:solidFill>
                            <a:srgbClr val="CA7900"/>
                          </a:solidFill>
                          <a:effectLst/>
                          <a:hlinkClick r:id="rId2" tooltip="matplotlib.patches.Polygon"/>
                        </a:rPr>
                        <a:t>matplotlib.patches.Polygon</a:t>
                      </a:r>
                      <a:r>
                        <a:rPr lang="en-US" sz="1400" dirty="0">
                          <a:effectLst/>
                        </a:rPr>
                        <a:t>, e.g., </a:t>
                      </a:r>
                      <a:r>
                        <a:rPr lang="en-US" sz="1400" dirty="0" err="1">
                          <a:effectLst/>
                        </a:rPr>
                        <a:t>facecolor</a:t>
                      </a:r>
                      <a:endParaRPr lang="en-US" sz="1400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612775" y="23923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  <a:t/>
            </a:r>
            <a:br>
              <a:rPr kumimoji="1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</a:b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2096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matplotlib.patches.Polygon</a:t>
            </a:r>
            <a:r>
              <a:rPr lang="en-US" altLang="ko-KR" dirty="0"/>
              <a:t>,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도형을 그리는 클래스의 속성들</a:t>
            </a:r>
            <a:endParaRPr lang="en-US" altLang="ko-KR" dirty="0" smtClean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612775" y="23923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  <a:t/>
            </a:r>
            <a:br>
              <a:rPr kumimoji="1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</a:b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pic>
        <p:nvPicPr>
          <p:cNvPr id="921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9225" y="2204864"/>
            <a:ext cx="6305550" cy="4392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8687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475656" y="1412776"/>
            <a:ext cx="7363544" cy="4454624"/>
          </a:xfrm>
        </p:spPr>
        <p:txBody>
          <a:bodyPr>
            <a:normAutofit/>
          </a:bodyPr>
          <a:lstStyle/>
          <a:p>
            <a:pPr algn="r"/>
            <a:r>
              <a:rPr lang="en-US" altLang="ko-KR" sz="6000" dirty="0" err="1" smtClean="0"/>
              <a:t>MatPLOTLIB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en-US" altLang="ko-KR" sz="6000" dirty="0" err="1" smtClean="0"/>
              <a:t>pyplot</a:t>
            </a:r>
            <a:r>
              <a:rPr lang="en-US" altLang="ko-KR" sz="6000" dirty="0"/>
              <a:t/>
            </a:r>
            <a:br>
              <a:rPr lang="en-US" altLang="ko-KR" sz="6000" dirty="0"/>
            </a:br>
            <a:r>
              <a:rPr lang="en-US" altLang="ko-KR" sz="6000" dirty="0"/>
              <a:t> scatter </a:t>
            </a:r>
            <a:r>
              <a:rPr lang="en-US" altLang="ko-KR" sz="6000" dirty="0" smtClean="0"/>
              <a:t> </a:t>
            </a:r>
            <a:r>
              <a:rPr lang="ko-KR" altLang="en-US" sz="6000" dirty="0" smtClean="0"/>
              <a:t>함수</a:t>
            </a:r>
            <a:r>
              <a:rPr lang="en-US" altLang="ko-KR" sz="4800" dirty="0"/>
              <a:t/>
            </a:r>
            <a:br>
              <a:rPr lang="en-US" altLang="ko-KR" sz="4800" dirty="0"/>
            </a:br>
            <a:endParaRPr lang="ko-KR" altLang="en-US" sz="48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9362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점 그래프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9551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scatter 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분포점을</a:t>
            </a:r>
            <a:r>
              <a:rPr lang="ko-KR" altLang="en-US" dirty="0" smtClean="0"/>
              <a:t> 그리기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en-US" altLang="ko-KR" dirty="0" err="1" smtClean="0"/>
              <a:t>PathCollection</a:t>
            </a:r>
            <a:r>
              <a:rPr lang="en-US" altLang="ko-KR" dirty="0" smtClean="0"/>
              <a:t> object</a:t>
            </a:r>
            <a:r>
              <a:rPr lang="ko-KR" altLang="en-US" dirty="0" smtClean="0"/>
              <a:t>가 생기고 행 </a:t>
            </a:r>
            <a:r>
              <a:rPr lang="en-US" altLang="ko-KR" dirty="0" smtClean="0"/>
              <a:t>10</a:t>
            </a:r>
            <a:r>
              <a:rPr lang="ko-KR" altLang="en-US" dirty="0" smtClean="0"/>
              <a:t>과 열 </a:t>
            </a:r>
            <a:r>
              <a:rPr lang="en-US" altLang="ko-KR" dirty="0" smtClean="0"/>
              <a:t>2</a:t>
            </a:r>
            <a:r>
              <a:rPr lang="ko-KR" altLang="en-US" dirty="0" smtClean="0"/>
              <a:t>개의 데이터를 생성해서 </a:t>
            </a:r>
            <a:r>
              <a:rPr lang="ko-KR" altLang="en-US" dirty="0" err="1" smtClean="0"/>
              <a:t>분포점을</a:t>
            </a:r>
            <a:r>
              <a:rPr lang="ko-KR" altLang="en-US" dirty="0" smtClean="0"/>
              <a:t> 그리기</a:t>
            </a:r>
            <a:endParaRPr lang="en-US" altLang="ko-KR" dirty="0" smtClean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523" y="2906210"/>
            <a:ext cx="3009900" cy="3571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3789040"/>
            <a:ext cx="3933825" cy="2552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2464" y="3140968"/>
            <a:ext cx="4710016" cy="39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0036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모양과 색 바꾸기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9558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scatter 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모양과 색 입히기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s</a:t>
            </a:r>
            <a:r>
              <a:rPr lang="ko-KR" altLang="en-US" dirty="0" smtClean="0"/>
              <a:t>는 크기</a:t>
            </a:r>
            <a:r>
              <a:rPr lang="en-US" altLang="ko-KR" dirty="0" smtClean="0"/>
              <a:t>, c</a:t>
            </a:r>
            <a:r>
              <a:rPr lang="ko-KR" altLang="en-US" dirty="0" smtClean="0"/>
              <a:t>는 색상</a:t>
            </a:r>
            <a:r>
              <a:rPr lang="en-US" altLang="ko-KR" dirty="0" smtClean="0"/>
              <a:t>, marker</a:t>
            </a:r>
            <a:r>
              <a:rPr lang="ko-KR" altLang="en-US" dirty="0" smtClean="0"/>
              <a:t>는 삼각형</a:t>
            </a:r>
            <a:endParaRPr lang="en-US" altLang="ko-KR" dirty="0" smtClean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2492896"/>
            <a:ext cx="3514725" cy="36724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8901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475656" y="1412776"/>
            <a:ext cx="7363544" cy="4454624"/>
          </a:xfrm>
        </p:spPr>
        <p:txBody>
          <a:bodyPr>
            <a:normAutofit/>
          </a:bodyPr>
          <a:lstStyle/>
          <a:p>
            <a:pPr algn="r"/>
            <a:r>
              <a:rPr lang="en-US" altLang="ko-KR" sz="6000" dirty="0" err="1" smtClean="0"/>
              <a:t>MatPLOTLIB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en-US" altLang="ko-KR" sz="6000" dirty="0" err="1" smtClean="0"/>
              <a:t>pyplot</a:t>
            </a:r>
            <a:r>
              <a:rPr lang="en-US" altLang="ko-KR" sz="6000" dirty="0"/>
              <a:t/>
            </a:r>
            <a:br>
              <a:rPr lang="en-US" altLang="ko-KR" sz="6000" dirty="0"/>
            </a:br>
            <a:r>
              <a:rPr lang="en-US" altLang="ko-KR" sz="6000" dirty="0" smtClean="0"/>
              <a:t>bar </a:t>
            </a:r>
            <a:r>
              <a:rPr lang="ko-KR" altLang="en-US" sz="6000" dirty="0" smtClean="0"/>
              <a:t>함수</a:t>
            </a:r>
            <a:r>
              <a:rPr lang="en-US" altLang="ko-KR" sz="4800" dirty="0"/>
              <a:t/>
            </a:r>
            <a:br>
              <a:rPr lang="en-US" altLang="ko-KR" sz="4800" dirty="0"/>
            </a:br>
            <a:endParaRPr lang="ko-KR" altLang="en-US" sz="48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8649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막대 그래프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2187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bar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: </a:t>
            </a:r>
            <a:r>
              <a:rPr lang="ko-KR" altLang="en-US" dirty="0" smtClean="0"/>
              <a:t>기본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bar</a:t>
            </a:r>
            <a:r>
              <a:rPr lang="ko-KR" altLang="en-US" dirty="0" smtClean="0"/>
              <a:t>함수는 폭을 </a:t>
            </a:r>
            <a:r>
              <a:rPr lang="en-US" altLang="ko-KR" dirty="0" smtClean="0"/>
              <a:t>0.8, </a:t>
            </a:r>
            <a:r>
              <a:rPr lang="ko-KR" altLang="en-US" dirty="0" smtClean="0"/>
              <a:t>파란색 막대가 기본으로 처리</a:t>
            </a:r>
            <a:endParaRPr lang="en-US" altLang="ko-KR" dirty="0" smtClean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5915" y="2492896"/>
            <a:ext cx="3876675" cy="426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7953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linspace</a:t>
            </a:r>
            <a:r>
              <a:rPr lang="en-US" altLang="ko-KR" dirty="0" smtClean="0"/>
              <a:t> : </a:t>
            </a:r>
            <a:r>
              <a:rPr lang="ko-KR" altLang="en-US" dirty="0" err="1" smtClean="0"/>
              <a:t>최종값</a:t>
            </a:r>
            <a:r>
              <a:rPr lang="ko-KR" altLang="en-US" dirty="0" smtClean="0"/>
              <a:t> 포함 유무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Linspace</a:t>
            </a:r>
            <a:r>
              <a:rPr lang="ko-KR" altLang="en-US" dirty="0" smtClean="0"/>
              <a:t>로 </a:t>
            </a:r>
            <a:r>
              <a:rPr lang="en-US" altLang="ko-KR" dirty="0" smtClean="0"/>
              <a:t>endpoint</a:t>
            </a:r>
            <a:r>
              <a:rPr lang="ko-KR" altLang="en-US" dirty="0" smtClean="0"/>
              <a:t>를 </a:t>
            </a:r>
            <a:r>
              <a:rPr lang="en-US" altLang="ko-KR" dirty="0" smtClean="0"/>
              <a:t>false</a:t>
            </a:r>
            <a:r>
              <a:rPr lang="ko-KR" altLang="en-US" dirty="0" smtClean="0"/>
              <a:t>로 하면 최종 값은 포함하지 않음 </a:t>
            </a:r>
            <a:endParaRPr lang="en-US" altLang="ko-KR" dirty="0" smtClean="0"/>
          </a:p>
          <a:p>
            <a:pPr marL="457200" lvl="1" indent="0" fontAlgn="base">
              <a:buNone/>
            </a:pPr>
            <a:endParaRPr lang="en-US" altLang="ko-KR" dirty="0"/>
          </a:p>
        </p:txBody>
      </p:sp>
      <p:pic>
        <p:nvPicPr>
          <p:cNvPr id="327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780928"/>
            <a:ext cx="5124450" cy="383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0789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Bar : label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9344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</a:t>
            </a:r>
            <a:r>
              <a:rPr lang="en-US" altLang="ko-KR" dirty="0" err="1" smtClean="0"/>
              <a:t>ylabel</a:t>
            </a:r>
            <a:r>
              <a:rPr lang="en-US" altLang="ko-KR" dirty="0" smtClean="0"/>
              <a:t> 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: </a:t>
            </a:r>
            <a:r>
              <a:rPr lang="ko-KR" altLang="en-US" dirty="0"/>
              <a:t> </a:t>
            </a:r>
            <a:r>
              <a:rPr lang="en-US" altLang="ko-KR" dirty="0" smtClean="0"/>
              <a:t>label</a:t>
            </a:r>
            <a:r>
              <a:rPr lang="ko-KR" altLang="en-US" dirty="0" smtClean="0"/>
              <a:t> 붙이기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y</a:t>
            </a:r>
            <a:r>
              <a:rPr lang="ko-KR" altLang="en-US" dirty="0" smtClean="0"/>
              <a:t>축 그래프에 의미를 부여하기 </a:t>
            </a:r>
            <a:endParaRPr lang="en-US" altLang="ko-KR" dirty="0" smtClean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2204864"/>
            <a:ext cx="3952875" cy="44268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1667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</a:t>
            </a:r>
            <a:r>
              <a:rPr lang="en-US" altLang="ko-KR" dirty="0" err="1" smtClean="0"/>
              <a:t>xlabel</a:t>
            </a:r>
            <a:r>
              <a:rPr lang="en-US" altLang="ko-KR" dirty="0" smtClean="0"/>
              <a:t> 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: </a:t>
            </a:r>
            <a:r>
              <a:rPr lang="ko-KR" altLang="en-US" dirty="0"/>
              <a:t> </a:t>
            </a:r>
            <a:r>
              <a:rPr lang="en-US" altLang="ko-KR" dirty="0" smtClean="0"/>
              <a:t>label</a:t>
            </a:r>
            <a:r>
              <a:rPr lang="ko-KR" altLang="en-US" dirty="0" smtClean="0"/>
              <a:t> 붙이기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x</a:t>
            </a:r>
            <a:r>
              <a:rPr lang="ko-KR" altLang="en-US" dirty="0" smtClean="0"/>
              <a:t>축 그래프에 의미적인 레이블을 부여하기 </a:t>
            </a:r>
            <a:endParaRPr lang="en-US" altLang="ko-KR" dirty="0" smtClean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1275" y="2276872"/>
            <a:ext cx="3981450" cy="44721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1579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폭 조정하기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9317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bar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폭 늘리기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bar</a:t>
            </a:r>
            <a:r>
              <a:rPr lang="ko-KR" altLang="en-US" dirty="0" smtClean="0"/>
              <a:t>함수는 위치와 값을 막대그래프로 표시</a:t>
            </a:r>
            <a:endParaRPr lang="en-US" altLang="ko-KR" dirty="0" smtClean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5075" y="2276872"/>
            <a:ext cx="4133850" cy="432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7031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bar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폭 줄이기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bar</a:t>
            </a:r>
            <a:r>
              <a:rPr lang="ko-KR" altLang="en-US" dirty="0" smtClean="0"/>
              <a:t>함수는 막대 그래프의 폭을 </a:t>
            </a:r>
            <a:r>
              <a:rPr lang="en-US" altLang="ko-KR" dirty="0" smtClean="0"/>
              <a:t>0.5</a:t>
            </a:r>
            <a:r>
              <a:rPr lang="ko-KR" altLang="en-US" dirty="0" smtClean="0"/>
              <a:t>로 처리</a:t>
            </a:r>
            <a:endParaRPr lang="en-US" altLang="ko-KR" dirty="0" smtClean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2276872"/>
            <a:ext cx="3724275" cy="421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0063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다중 막대그래프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8886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bar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다중 막대그래</a:t>
            </a:r>
            <a:r>
              <a:rPr lang="ko-KR" altLang="en-US" dirty="0"/>
              <a:t>프</a:t>
            </a:r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bar</a:t>
            </a:r>
            <a:r>
              <a:rPr lang="ko-KR" altLang="en-US" dirty="0" smtClean="0"/>
              <a:t>함수는 막대 그래프의 폭을 </a:t>
            </a:r>
            <a:r>
              <a:rPr lang="en-US" altLang="ko-KR" dirty="0" smtClean="0"/>
              <a:t>0.33</a:t>
            </a:r>
            <a:r>
              <a:rPr lang="ko-KR" altLang="en-US" dirty="0" smtClean="0"/>
              <a:t>로 처리해 이중 막대 그래프</a:t>
            </a:r>
            <a:endParaRPr lang="en-US" altLang="ko-KR" dirty="0" smtClean="0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4075" y="2780928"/>
            <a:ext cx="4895850" cy="3830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3655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475656" y="1412776"/>
            <a:ext cx="7363544" cy="4454624"/>
          </a:xfrm>
        </p:spPr>
        <p:txBody>
          <a:bodyPr>
            <a:normAutofit/>
          </a:bodyPr>
          <a:lstStyle/>
          <a:p>
            <a:pPr algn="r"/>
            <a:r>
              <a:rPr lang="en-US" altLang="ko-KR" sz="6000" dirty="0" err="1" smtClean="0"/>
              <a:t>MatPLOTLIB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en-US" altLang="ko-KR" sz="6000" dirty="0" err="1" smtClean="0"/>
              <a:t>pyplot</a:t>
            </a:r>
            <a:r>
              <a:rPr lang="en-US" altLang="ko-KR" sz="6000" dirty="0"/>
              <a:t/>
            </a:r>
            <a:br>
              <a:rPr lang="en-US" altLang="ko-KR" sz="6000" dirty="0"/>
            </a:br>
            <a:r>
              <a:rPr lang="en-US" altLang="ko-KR" sz="6000" dirty="0" err="1" smtClean="0"/>
              <a:t>barh</a:t>
            </a:r>
            <a:r>
              <a:rPr lang="en-US" altLang="ko-KR" sz="6000" dirty="0" smtClean="0"/>
              <a:t> </a:t>
            </a:r>
            <a:r>
              <a:rPr lang="ko-KR" altLang="en-US" sz="6000" dirty="0" smtClean="0"/>
              <a:t>함수</a:t>
            </a:r>
            <a:r>
              <a:rPr lang="en-US" altLang="ko-KR" sz="4800" dirty="0"/>
              <a:t/>
            </a:r>
            <a:br>
              <a:rPr lang="en-US" altLang="ko-KR" sz="4800" dirty="0"/>
            </a:br>
            <a:endParaRPr lang="ko-KR" altLang="en-US" sz="48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9849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수평방향 막대 그래프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9629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err="1" smtClean="0"/>
              <a:t>arange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5171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barh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수</a:t>
            </a:r>
            <a:r>
              <a:rPr lang="ko-KR" altLang="en-US" dirty="0"/>
              <a:t>평</a:t>
            </a:r>
            <a:r>
              <a:rPr lang="ko-KR" altLang="en-US" dirty="0" smtClean="0"/>
              <a:t> 막대그래</a:t>
            </a:r>
            <a:r>
              <a:rPr lang="ko-KR" altLang="en-US" dirty="0"/>
              <a:t>프</a:t>
            </a:r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/>
              <a:t> </a:t>
            </a:r>
            <a:r>
              <a:rPr lang="ko-KR" altLang="en-US" dirty="0" smtClean="0"/>
              <a:t>수평 막대그래프를 그리기 위해서는 반대방향의 데이터 </a:t>
            </a:r>
            <a:r>
              <a:rPr lang="en-US" altLang="ko-KR" dirty="0" err="1" smtClean="0"/>
              <a:t>m_pop</a:t>
            </a:r>
            <a:r>
              <a:rPr lang="en-US" altLang="ko-KR" dirty="0" smtClean="0"/>
              <a:t> </a:t>
            </a:r>
            <a:r>
              <a:rPr lang="ko-KR" altLang="en-US" dirty="0" smtClean="0"/>
              <a:t>앞에 </a:t>
            </a:r>
            <a:r>
              <a:rPr lang="en-US" altLang="ko-KR" dirty="0" smtClean="0"/>
              <a:t>minus </a:t>
            </a:r>
            <a:r>
              <a:rPr lang="ko-KR" altLang="en-US" dirty="0" smtClean="0"/>
              <a:t>부호</a:t>
            </a:r>
            <a:r>
              <a:rPr lang="en-US" altLang="ko-KR" dirty="0" smtClean="0"/>
              <a:t>(-)</a:t>
            </a:r>
            <a:r>
              <a:rPr lang="ko-KR" altLang="en-US" dirty="0" smtClean="0"/>
              <a:t>를</a:t>
            </a:r>
            <a:r>
              <a:rPr lang="en-US" altLang="ko-KR" dirty="0" smtClean="0"/>
              <a:t> </a:t>
            </a:r>
            <a:r>
              <a:rPr lang="ko-KR" altLang="en-US" dirty="0" smtClean="0"/>
              <a:t>부여해야 함</a:t>
            </a:r>
            <a:endParaRPr lang="en-US" altLang="ko-KR" dirty="0" smtClean="0"/>
          </a:p>
        </p:txBody>
      </p:sp>
      <p:pic>
        <p:nvPicPr>
          <p:cNvPr id="1187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9788" y="3068960"/>
            <a:ext cx="4924425" cy="35032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2051720" y="4678288"/>
            <a:ext cx="2376264" cy="1800200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23528" y="4941168"/>
            <a:ext cx="13681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-</a:t>
            </a:r>
            <a:r>
              <a:rPr lang="en-US" altLang="ko-KR" dirty="0" err="1" smtClean="0"/>
              <a:t>m_pop</a:t>
            </a:r>
            <a:r>
              <a:rPr lang="en-US" altLang="ko-KR" dirty="0" smtClean="0"/>
              <a:t> </a:t>
            </a:r>
            <a:r>
              <a:rPr lang="ko-KR" altLang="en-US" dirty="0" smtClean="0"/>
              <a:t>을 표시</a:t>
            </a:r>
            <a:endParaRPr lang="ko-KR" altLang="en-US" dirty="0"/>
          </a:p>
        </p:txBody>
      </p:sp>
      <p:cxnSp>
        <p:nvCxnSpPr>
          <p:cNvPr id="6" name="직선 화살표 연결선 5"/>
          <p:cNvCxnSpPr>
            <a:stCxn id="4" idx="3"/>
          </p:cNvCxnSpPr>
          <p:nvPr/>
        </p:nvCxnSpPr>
        <p:spPr>
          <a:xfrm flipV="1">
            <a:off x="1691680" y="5264333"/>
            <a:ext cx="360040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7795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475656" y="1412776"/>
            <a:ext cx="7363544" cy="4454624"/>
          </a:xfrm>
        </p:spPr>
        <p:txBody>
          <a:bodyPr>
            <a:normAutofit/>
          </a:bodyPr>
          <a:lstStyle/>
          <a:p>
            <a:pPr algn="r"/>
            <a:r>
              <a:rPr lang="en-US" altLang="ko-KR" sz="6000" dirty="0" err="1" smtClean="0"/>
              <a:t>MatPLOTLIB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en-US" altLang="ko-KR" sz="6000" dirty="0" err="1" smtClean="0"/>
              <a:t>pyplot</a:t>
            </a:r>
            <a:r>
              <a:rPr lang="en-US" altLang="ko-KR" sz="6000" dirty="0"/>
              <a:t/>
            </a:r>
            <a:br>
              <a:rPr lang="en-US" altLang="ko-KR" sz="6000" dirty="0"/>
            </a:br>
            <a:r>
              <a:rPr lang="en-US" altLang="ko-KR" sz="6000" dirty="0" smtClean="0"/>
              <a:t>Pie </a:t>
            </a:r>
            <a:r>
              <a:rPr lang="ko-KR" altLang="en-US" sz="6000" dirty="0" smtClean="0"/>
              <a:t>함수</a:t>
            </a:r>
            <a:r>
              <a:rPr lang="en-US" altLang="ko-KR" sz="4800" dirty="0"/>
              <a:t/>
            </a:r>
            <a:br>
              <a:rPr lang="en-US" altLang="ko-KR" sz="4800" dirty="0"/>
            </a:br>
            <a:endParaRPr lang="ko-KR" altLang="en-US" sz="48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5549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원 그래프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6005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pie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: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데이터를 받아 원을 그래프 표시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sz="1800" dirty="0" smtClean="0"/>
              <a:t>색상 기본 순서 </a:t>
            </a:r>
            <a:r>
              <a:rPr lang="en-US" altLang="ko-KR" sz="1800" dirty="0" smtClean="0"/>
              <a:t>colors</a:t>
            </a:r>
            <a:r>
              <a:rPr lang="en-US" altLang="ko-KR" sz="1800" dirty="0"/>
              <a:t>=('b', 'g', 'r', 'c', 'm', 'y', 'k', 'w')</a:t>
            </a:r>
            <a:endParaRPr lang="en-US" altLang="ko-KR" sz="1800" dirty="0" smtClean="0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811151"/>
            <a:ext cx="3733800" cy="3676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3449326"/>
            <a:ext cx="2752725" cy="240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6386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Label </a:t>
            </a:r>
            <a:r>
              <a:rPr lang="ko-KR" altLang="en-US" dirty="0" smtClean="0"/>
              <a:t>조정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6176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pie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: labels </a:t>
            </a:r>
            <a:r>
              <a:rPr lang="ko-KR" altLang="en-US" dirty="0" smtClean="0"/>
              <a:t>붙이기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데이터와</a:t>
            </a:r>
            <a:r>
              <a:rPr lang="en-US" altLang="ko-KR" dirty="0" smtClean="0"/>
              <a:t> labels</a:t>
            </a:r>
            <a:r>
              <a:rPr lang="ko-KR" altLang="en-US" dirty="0" smtClean="0"/>
              <a:t>를  받아 원을 그래프 표시</a:t>
            </a:r>
            <a:endParaRPr lang="en-US" altLang="ko-KR" dirty="0" smtClean="0"/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2708920"/>
            <a:ext cx="6038850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3637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475656" y="1412776"/>
            <a:ext cx="7363544" cy="4454624"/>
          </a:xfrm>
        </p:spPr>
        <p:txBody>
          <a:bodyPr>
            <a:normAutofit/>
          </a:bodyPr>
          <a:lstStyle/>
          <a:p>
            <a:pPr algn="r"/>
            <a:r>
              <a:rPr lang="en-US" altLang="ko-KR" sz="6000" dirty="0" err="1" smtClean="0"/>
              <a:t>MatPLOTLIB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en-US" altLang="ko-KR" sz="6000" dirty="0" err="1" smtClean="0"/>
              <a:t>pyplot</a:t>
            </a:r>
            <a:r>
              <a:rPr lang="en-US" altLang="ko-KR" sz="6000" dirty="0"/>
              <a:t/>
            </a:r>
            <a:br>
              <a:rPr lang="en-US" altLang="ko-KR" sz="6000" dirty="0"/>
            </a:br>
            <a:r>
              <a:rPr lang="en-US" altLang="ko-KR" sz="6000" dirty="0" err="1" smtClean="0"/>
              <a:t>histo</a:t>
            </a:r>
            <a:r>
              <a:rPr lang="en-US" altLang="ko-KR" sz="6000" dirty="0" smtClean="0"/>
              <a:t> </a:t>
            </a:r>
            <a:r>
              <a:rPr lang="ko-KR" altLang="en-US" sz="6000" dirty="0" smtClean="0"/>
              <a:t>함수</a:t>
            </a:r>
            <a:r>
              <a:rPr lang="en-US" altLang="ko-KR" sz="4800" dirty="0"/>
              <a:t/>
            </a:r>
            <a:br>
              <a:rPr lang="en-US" altLang="ko-KR" sz="4800" dirty="0"/>
            </a:br>
            <a:endParaRPr lang="ko-KR" altLang="en-US" sz="48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6788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히스토그램 그래프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4710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hist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: </a:t>
            </a:r>
            <a:r>
              <a:rPr lang="ko-KR" altLang="en-US" dirty="0" smtClean="0"/>
              <a:t>기본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en-US" altLang="ko-KR" dirty="0" err="1" smtClean="0"/>
              <a:t>xlabel</a:t>
            </a:r>
            <a:r>
              <a:rPr lang="ko-KR" altLang="en-US" dirty="0" smtClean="0"/>
              <a:t>을 표시한 히스토그램 그리기</a:t>
            </a:r>
            <a:endParaRPr lang="en-US" altLang="ko-KR" dirty="0" smtClean="0"/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2276872"/>
            <a:ext cx="5219700" cy="43102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4641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범주 조정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380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424335"/>
            <a:ext cx="4680520" cy="2606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range</a:t>
            </a:r>
            <a:r>
              <a:rPr lang="ko-KR" altLang="en-US" dirty="0" smtClean="0"/>
              <a:t>와 </a:t>
            </a:r>
            <a:r>
              <a:rPr lang="en-US" altLang="ko-KR" dirty="0" err="1" smtClean="0"/>
              <a:t>numpy.arange</a:t>
            </a:r>
            <a:r>
              <a:rPr lang="en-US" altLang="ko-KR" dirty="0" smtClean="0"/>
              <a:t> </a:t>
            </a:r>
            <a:r>
              <a:rPr lang="ko-KR" altLang="en-US" dirty="0" smtClean="0"/>
              <a:t>비교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리스트와 </a:t>
            </a:r>
            <a:r>
              <a:rPr lang="en-US" altLang="ko-KR" dirty="0" err="1" smtClean="0"/>
              <a:t>ndarray</a:t>
            </a:r>
            <a:r>
              <a:rPr lang="en-US" altLang="ko-KR" dirty="0" smtClean="0"/>
              <a:t>  </a:t>
            </a:r>
            <a:r>
              <a:rPr lang="ko-KR" altLang="en-US" dirty="0" smtClean="0"/>
              <a:t>타입의 차이는 배열객체 안의 </a:t>
            </a:r>
            <a:r>
              <a:rPr lang="ko-KR" altLang="en-US" dirty="0" err="1" smtClean="0"/>
              <a:t>메소드들이</a:t>
            </a:r>
            <a:r>
              <a:rPr lang="ko-KR" altLang="en-US" dirty="0" smtClean="0"/>
              <a:t> 계산에 대한 차이가 반영</a:t>
            </a:r>
            <a:endParaRPr lang="en-US" altLang="ko-KR" dirty="0"/>
          </a:p>
        </p:txBody>
      </p:sp>
      <p:sp>
        <p:nvSpPr>
          <p:cNvPr id="4" name="TextBox 3"/>
          <p:cNvSpPr txBox="1"/>
          <p:nvPr/>
        </p:nvSpPr>
        <p:spPr>
          <a:xfrm>
            <a:off x="6012160" y="3956863"/>
            <a:ext cx="23042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numpy.arange</a:t>
            </a:r>
            <a:r>
              <a:rPr lang="ko-KR" altLang="en-US" dirty="0" smtClean="0"/>
              <a:t>는 </a:t>
            </a:r>
            <a:endParaRPr lang="en-US" altLang="ko-KR" dirty="0" smtClean="0"/>
          </a:p>
          <a:p>
            <a:r>
              <a:rPr lang="ko-KR" altLang="en-US" dirty="0" smtClean="0"/>
              <a:t>다양한 타입으로 </a:t>
            </a:r>
            <a:r>
              <a:rPr lang="en-US" altLang="ko-KR" dirty="0" smtClean="0"/>
              <a:t>array</a:t>
            </a:r>
            <a:r>
              <a:rPr lang="ko-KR" altLang="en-US" dirty="0" smtClean="0"/>
              <a:t>를 생성할 수 있음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2411760" y="4077072"/>
            <a:ext cx="1916529" cy="1080120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/>
          <p:cNvCxnSpPr>
            <a:endCxn id="4" idx="1"/>
          </p:cNvCxnSpPr>
          <p:nvPr/>
        </p:nvCxnSpPr>
        <p:spPr>
          <a:xfrm flipV="1">
            <a:off x="4328289" y="4557028"/>
            <a:ext cx="1683871" cy="6010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45</a:t>
            </a:fld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876570" y="2708920"/>
            <a:ext cx="7272808" cy="64807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tx1"/>
                </a:solidFill>
              </a:rPr>
              <a:t>arange</a:t>
            </a:r>
            <a:r>
              <a:rPr lang="en-US" altLang="ko-KR" dirty="0">
                <a:solidFill>
                  <a:schemeClr val="tx1"/>
                </a:solidFill>
              </a:rPr>
              <a:t>([start,] stop[, step,], </a:t>
            </a:r>
            <a:r>
              <a:rPr lang="en-US" altLang="ko-KR" dirty="0" err="1">
                <a:solidFill>
                  <a:schemeClr val="tx1"/>
                </a:solidFill>
              </a:rPr>
              <a:t>dtype</a:t>
            </a:r>
            <a:r>
              <a:rPr lang="en-US" altLang="ko-KR" dirty="0">
                <a:solidFill>
                  <a:schemeClr val="tx1"/>
                </a:solidFill>
              </a:rPr>
              <a:t>=None)</a:t>
            </a:r>
          </a:p>
        </p:txBody>
      </p:sp>
    </p:spTree>
    <p:extLst>
      <p:ext uri="{BB962C8B-B14F-4D97-AF65-F5344CB8AC3E}">
        <p14:creationId xmlns:p14="http://schemas.microsoft.com/office/powerpoint/2010/main" val="2762322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hist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범주 나누기 </a:t>
            </a:r>
            <a:r>
              <a:rPr lang="en-US" altLang="ko-KR" dirty="0" smtClean="0"/>
              <a:t>1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데이터를 받아 </a:t>
            </a:r>
            <a:r>
              <a:rPr lang="en-US" altLang="ko-KR" dirty="0" smtClean="0"/>
              <a:t>15</a:t>
            </a:r>
            <a:r>
              <a:rPr lang="ko-KR" altLang="en-US" dirty="0" smtClean="0"/>
              <a:t>개의 범주로 나눠 그래프를 표시</a:t>
            </a:r>
            <a:endParaRPr lang="en-US" altLang="ko-KR" dirty="0" smtClean="0"/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7272" y="2636912"/>
            <a:ext cx="5514975" cy="39384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1293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hist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범주 나누기 </a:t>
            </a:r>
            <a:r>
              <a:rPr lang="en-US" altLang="ko-KR" dirty="0"/>
              <a:t>2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데이터를 받아 </a:t>
            </a:r>
            <a:r>
              <a:rPr lang="en-US" altLang="ko-KR" dirty="0" smtClean="0"/>
              <a:t>20</a:t>
            </a:r>
            <a:r>
              <a:rPr lang="ko-KR" altLang="en-US" dirty="0" smtClean="0"/>
              <a:t>개의 범주로 나눠 그래프를 표시</a:t>
            </a:r>
            <a:endParaRPr lang="en-US" altLang="ko-KR" dirty="0" smtClean="0"/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2852936"/>
            <a:ext cx="4200525" cy="364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4367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중첩 그리기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9298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hist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내부에 그리기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그래프 내에 범주를 재정의해서 그래프를 그리기 </a:t>
            </a:r>
            <a:endParaRPr lang="en-US" altLang="ko-KR" dirty="0" smtClean="0"/>
          </a:p>
        </p:txBody>
      </p:sp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0700" y="3068960"/>
            <a:ext cx="5562600" cy="32127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251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err="1" smtClean="0"/>
              <a:t>파라미터</a:t>
            </a:r>
            <a:r>
              <a:rPr lang="ko-KR" altLang="en-US" dirty="0" smtClean="0"/>
              <a:t> 조정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9512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hist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:</a:t>
            </a:r>
            <a:r>
              <a:rPr lang="ko-KR" altLang="en-US" dirty="0" err="1" smtClean="0"/>
              <a:t>파라미터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 normed</a:t>
            </a:r>
            <a:r>
              <a:rPr lang="ko-KR" altLang="en-US" dirty="0" smtClean="0"/>
              <a:t>를 사용하면 히스토그램 합이 </a:t>
            </a:r>
            <a:r>
              <a:rPr lang="en-US" altLang="ko-KR" dirty="0" smtClean="0"/>
              <a:t>1, </a:t>
            </a:r>
            <a:r>
              <a:rPr lang="en-US" altLang="ko-KR" dirty="0" err="1" smtClean="0"/>
              <a:t>facecolor</a:t>
            </a:r>
            <a:r>
              <a:rPr lang="ko-KR" altLang="en-US" dirty="0" smtClean="0"/>
              <a:t>는 색깔</a:t>
            </a:r>
            <a:r>
              <a:rPr lang="en-US" altLang="ko-KR" dirty="0" smtClean="0"/>
              <a:t>, alpha</a:t>
            </a:r>
            <a:r>
              <a:rPr lang="ko-KR" altLang="en-US" dirty="0" smtClean="0"/>
              <a:t>는 투명도 표시</a:t>
            </a:r>
            <a:endParaRPr lang="en-US" altLang="ko-KR" dirty="0" smtClean="0"/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2708920"/>
            <a:ext cx="5616624" cy="39442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9240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hist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:</a:t>
            </a:r>
            <a:r>
              <a:rPr lang="ko-KR" altLang="en-US" dirty="0" smtClean="0"/>
              <a:t> 색깔 바꾸기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err="1" smtClean="0"/>
              <a:t>facecolor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red</a:t>
            </a:r>
            <a:r>
              <a:rPr lang="ko-KR" altLang="en-US" dirty="0" smtClean="0"/>
              <a:t>를 주고 색깔을 변경하기 </a:t>
            </a:r>
            <a:endParaRPr lang="en-US" altLang="ko-KR" dirty="0" smtClean="0"/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9129" y="2492896"/>
            <a:ext cx="5267325" cy="40645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722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hist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:</a:t>
            </a:r>
            <a:r>
              <a:rPr lang="ko-KR" altLang="en-US" dirty="0" smtClean="0"/>
              <a:t> 투명도 조정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alpha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0.4</a:t>
            </a:r>
            <a:r>
              <a:rPr lang="ko-KR" altLang="en-US" dirty="0" smtClean="0"/>
              <a:t>를 주고 색깔에 대한 투명도를 조정하기  </a:t>
            </a:r>
            <a:endParaRPr lang="en-US" altLang="ko-KR" dirty="0" smtClean="0"/>
          </a:p>
        </p:txBody>
      </p:sp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9763" y="2636912"/>
            <a:ext cx="5324475" cy="3868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4721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hist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:</a:t>
            </a:r>
            <a:r>
              <a:rPr lang="ko-KR" altLang="en-US" dirty="0" smtClean="0"/>
              <a:t> 전체 </a:t>
            </a:r>
            <a:r>
              <a:rPr lang="ko-KR" altLang="en-US" dirty="0" err="1" smtClean="0"/>
              <a:t>비율값</a:t>
            </a:r>
            <a:r>
              <a:rPr lang="ko-KR" altLang="en-US" dirty="0" smtClean="0"/>
              <a:t> </a:t>
            </a:r>
            <a:r>
              <a:rPr lang="en-US" altLang="ko-KR" dirty="0" smtClean="0"/>
              <a:t>1</a:t>
            </a:r>
            <a:r>
              <a:rPr lang="ko-KR" altLang="en-US" dirty="0" smtClean="0"/>
              <a:t>로 조정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normed</a:t>
            </a:r>
            <a:r>
              <a:rPr lang="ko-KR" altLang="en-US" dirty="0" smtClean="0"/>
              <a:t>에 </a:t>
            </a:r>
            <a:r>
              <a:rPr lang="en-US" altLang="ko-KR" dirty="0"/>
              <a:t>1</a:t>
            </a:r>
            <a:r>
              <a:rPr lang="ko-KR" altLang="en-US" dirty="0" smtClean="0"/>
              <a:t>를 주면 앞의 전체 비율이 합이 </a:t>
            </a:r>
            <a:r>
              <a:rPr lang="en-US" altLang="ko-KR" dirty="0" smtClean="0"/>
              <a:t>1</a:t>
            </a:r>
            <a:r>
              <a:rPr lang="ko-KR" altLang="en-US" dirty="0" smtClean="0"/>
              <a:t>로 처리 </a:t>
            </a:r>
            <a:endParaRPr lang="en-US" altLang="ko-KR" dirty="0" smtClean="0"/>
          </a:p>
        </p:txBody>
      </p:sp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1175" y="2780928"/>
            <a:ext cx="5581650" cy="38283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7242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hist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histtype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err="1"/>
              <a:t>histtype</a:t>
            </a:r>
            <a:r>
              <a:rPr lang="ko-KR" altLang="en-US" dirty="0" smtClean="0"/>
              <a:t>에 </a:t>
            </a:r>
            <a:r>
              <a:rPr lang="en-US" altLang="ko-KR" dirty="0" err="1" smtClean="0"/>
              <a:t>stepfilled</a:t>
            </a:r>
            <a:r>
              <a:rPr lang="ko-KR" altLang="en-US" dirty="0" smtClean="0"/>
              <a:t>를 주면 경계선이 없어짐 </a:t>
            </a:r>
            <a:endParaRPr lang="en-US" altLang="ko-KR" dirty="0" smtClean="0"/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2708920"/>
            <a:ext cx="6429375" cy="39669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6924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err="1" smtClean="0"/>
              <a:t>asarray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4359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Axes </a:t>
            </a:r>
            <a:r>
              <a:rPr lang="ko-KR" altLang="en-US" dirty="0" smtClean="0"/>
              <a:t>객체 처리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2858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Axes.hist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메소드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err="1" smtClean="0"/>
              <a:t>hist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메소드를</a:t>
            </a:r>
            <a:r>
              <a:rPr lang="ko-KR" altLang="en-US" dirty="0" smtClean="0"/>
              <a:t> 이용해서 처리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Cumulative</a:t>
            </a:r>
            <a:r>
              <a:rPr lang="ko-KR" altLang="en-US" dirty="0" smtClean="0"/>
              <a:t>는 누적 분포를 나타내는 그래프를 추가로 그리기 위한 </a:t>
            </a:r>
            <a:r>
              <a:rPr lang="ko-KR" altLang="en-US" dirty="0" err="1" smtClean="0"/>
              <a:t>파라미터</a:t>
            </a:r>
            <a:endParaRPr lang="en-US" altLang="ko-KR" dirty="0" smtClean="0"/>
          </a:p>
        </p:txBody>
      </p:sp>
      <p:pic>
        <p:nvPicPr>
          <p:cNvPr id="1126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3212976"/>
            <a:ext cx="5153025" cy="3236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5745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475656" y="1412776"/>
            <a:ext cx="7363544" cy="4454624"/>
          </a:xfrm>
        </p:spPr>
        <p:txBody>
          <a:bodyPr>
            <a:normAutofit/>
          </a:bodyPr>
          <a:lstStyle/>
          <a:p>
            <a:pPr algn="r"/>
            <a:r>
              <a:rPr lang="en-US" altLang="ko-KR" sz="6000" dirty="0" err="1" smtClean="0"/>
              <a:t>MatPLOTLIB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en-US" altLang="ko-KR" sz="6000" dirty="0" err="1" smtClean="0"/>
              <a:t>pyplot</a:t>
            </a:r>
            <a:r>
              <a:rPr lang="en-US" altLang="ko-KR" sz="6000" dirty="0"/>
              <a:t/>
            </a:r>
            <a:br>
              <a:rPr lang="en-US" altLang="ko-KR" sz="6000" dirty="0"/>
            </a:br>
            <a:r>
              <a:rPr lang="en-US" altLang="ko-KR" sz="6000" dirty="0" smtClean="0"/>
              <a:t>boxplot</a:t>
            </a:r>
            <a:r>
              <a:rPr lang="ko-KR" altLang="en-US" sz="6000" dirty="0" smtClean="0"/>
              <a:t>함수</a:t>
            </a:r>
            <a:r>
              <a:rPr lang="en-US" altLang="ko-KR" sz="4800" dirty="0"/>
              <a:t/>
            </a:r>
            <a:br>
              <a:rPr lang="en-US" altLang="ko-KR" sz="4800" dirty="0"/>
            </a:br>
            <a:endParaRPr lang="ko-KR" altLang="en-US" sz="48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729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box</a:t>
            </a:r>
            <a:r>
              <a:rPr lang="ko-KR" altLang="en-US" dirty="0" smtClean="0"/>
              <a:t> 그래프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8577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Axes.boxplot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메소드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 </a:t>
            </a:r>
            <a:r>
              <a:rPr lang="en-US" altLang="ko-KR" dirty="0" smtClean="0"/>
              <a:t>boxplot </a:t>
            </a:r>
            <a:r>
              <a:rPr lang="ko-KR" altLang="en-US" dirty="0" err="1" smtClean="0"/>
              <a:t>메소드를</a:t>
            </a:r>
            <a:r>
              <a:rPr lang="ko-KR" altLang="en-US" dirty="0" smtClean="0"/>
              <a:t> 이용해서 처리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4780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boxplot</a:t>
            </a:r>
            <a:r>
              <a:rPr lang="ko-KR" altLang="en-US" dirty="0" smtClean="0"/>
              <a:t> 함수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 </a:t>
            </a:r>
            <a:r>
              <a:rPr lang="en-US" altLang="ko-KR" dirty="0" smtClean="0"/>
              <a:t>boxplot </a:t>
            </a:r>
            <a:r>
              <a:rPr lang="ko-KR" altLang="en-US" dirty="0" smtClean="0"/>
              <a:t>함</a:t>
            </a:r>
            <a:r>
              <a:rPr lang="ko-KR" altLang="en-US" dirty="0"/>
              <a:t>수</a:t>
            </a:r>
            <a:r>
              <a:rPr lang="ko-KR" altLang="en-US" dirty="0" smtClean="0"/>
              <a:t>를 이용해서 처리</a:t>
            </a:r>
            <a:endParaRPr lang="en-US" altLang="ko-KR" dirty="0" smtClean="0"/>
          </a:p>
        </p:txBody>
      </p:sp>
      <p:pic>
        <p:nvPicPr>
          <p:cNvPr id="1146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2163" y="2348880"/>
            <a:ext cx="5019675" cy="39045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8905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Axes </a:t>
            </a:r>
            <a:r>
              <a:rPr lang="ko-KR" altLang="en-US" dirty="0" smtClean="0"/>
              <a:t>객체 처리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5592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Axes.boxplot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메소드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 </a:t>
            </a:r>
            <a:r>
              <a:rPr lang="en-US" altLang="ko-KR" dirty="0" smtClean="0"/>
              <a:t>boxplot </a:t>
            </a:r>
            <a:r>
              <a:rPr lang="ko-KR" altLang="en-US" dirty="0" err="1" smtClean="0"/>
              <a:t>메소드를</a:t>
            </a:r>
            <a:r>
              <a:rPr lang="ko-KR" altLang="en-US" dirty="0" smtClean="0"/>
              <a:t> 이용해서 처리</a:t>
            </a:r>
            <a:endParaRPr lang="en-US" altLang="ko-KR" dirty="0" smtClean="0"/>
          </a:p>
        </p:txBody>
      </p:sp>
      <p:pic>
        <p:nvPicPr>
          <p:cNvPr id="1136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0275" y="3068960"/>
            <a:ext cx="4743450" cy="3456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7151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475656" y="1412776"/>
            <a:ext cx="7363544" cy="4454624"/>
          </a:xfrm>
        </p:spPr>
        <p:txBody>
          <a:bodyPr>
            <a:normAutofit/>
          </a:bodyPr>
          <a:lstStyle/>
          <a:p>
            <a:pPr algn="r"/>
            <a:r>
              <a:rPr lang="en-US" altLang="ko-KR" sz="6700" dirty="0" err="1" smtClean="0"/>
              <a:t>MatPLOTLIB</a:t>
            </a:r>
            <a:r>
              <a:rPr lang="en-US" altLang="ko-KR" sz="6700" dirty="0" smtClean="0"/>
              <a:t/>
            </a:r>
            <a:br>
              <a:rPr lang="en-US" altLang="ko-KR" sz="6700" dirty="0" smtClean="0"/>
            </a:br>
            <a:r>
              <a:rPr lang="en-US" altLang="ko-KR" sz="6700" dirty="0" err="1" smtClean="0"/>
              <a:t>pyplot</a:t>
            </a:r>
            <a:r>
              <a:rPr lang="en-US" altLang="ko-KR" sz="6700" dirty="0"/>
              <a:t/>
            </a:r>
            <a:br>
              <a:rPr lang="en-US" altLang="ko-KR" sz="6700" dirty="0"/>
            </a:br>
            <a:r>
              <a:rPr lang="en-US" altLang="ko-KR" sz="6700" dirty="0" smtClean="0"/>
              <a:t>image plot</a:t>
            </a:r>
            <a:r>
              <a:rPr lang="ko-KR" altLang="en-US" sz="6700" dirty="0" smtClean="0"/>
              <a:t>함수</a:t>
            </a:r>
            <a:r>
              <a:rPr lang="en-US" altLang="ko-KR" sz="4800" dirty="0"/>
              <a:t/>
            </a:r>
            <a:br>
              <a:rPr lang="en-US" altLang="ko-KR" sz="4800" dirty="0"/>
            </a:br>
            <a:endParaRPr lang="ko-KR" altLang="en-US" sz="48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5847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이미</a:t>
            </a:r>
            <a:r>
              <a:rPr lang="ko-KR" altLang="en-US" dirty="0"/>
              <a:t>지</a:t>
            </a:r>
            <a:r>
              <a:rPr lang="ko-KR" altLang="en-US" dirty="0" smtClean="0"/>
              <a:t> 그래프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0398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asarray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List </a:t>
            </a:r>
            <a:r>
              <a:rPr lang="ko-KR" altLang="en-US" dirty="0" smtClean="0"/>
              <a:t>등을 </a:t>
            </a:r>
            <a:r>
              <a:rPr lang="en-US" altLang="ko-KR" dirty="0" err="1" smtClean="0"/>
              <a:t>ndarray</a:t>
            </a:r>
            <a:r>
              <a:rPr lang="en-US" altLang="ko-KR" dirty="0" smtClean="0"/>
              <a:t> </a:t>
            </a:r>
            <a:r>
              <a:rPr lang="ko-KR" altLang="en-US" dirty="0" smtClean="0"/>
              <a:t>타입으로 전환하는 함수</a:t>
            </a:r>
            <a:endParaRPr lang="en-US" altLang="ko-KR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47</a:t>
            </a:fld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876570" y="2924944"/>
            <a:ext cx="7272808" cy="64807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>
                <a:solidFill>
                  <a:schemeClr val="tx1"/>
                </a:solidFill>
              </a:rPr>
              <a:t>asarray</a:t>
            </a:r>
            <a:r>
              <a:rPr lang="en-US" altLang="ko-KR" dirty="0" smtClean="0">
                <a:solidFill>
                  <a:schemeClr val="tx1"/>
                </a:solidFill>
              </a:rPr>
              <a:t>(</a:t>
            </a:r>
            <a:r>
              <a:rPr lang="en-US" altLang="ko-KR" dirty="0" err="1" smtClean="0">
                <a:solidFill>
                  <a:schemeClr val="tx1"/>
                </a:solidFill>
              </a:rPr>
              <a:t>array_likes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en-US" altLang="ko-KR" dirty="0" err="1">
                <a:solidFill>
                  <a:schemeClr val="tx1"/>
                </a:solidFill>
              </a:rPr>
              <a:t>dtype</a:t>
            </a:r>
            <a:r>
              <a:rPr lang="en-US" altLang="ko-KR" dirty="0">
                <a:solidFill>
                  <a:schemeClr val="tx1"/>
                </a:solidFill>
              </a:rPr>
              <a:t>=None, order=None)</a:t>
            </a:r>
          </a:p>
        </p:txBody>
      </p:sp>
      <p:pic>
        <p:nvPicPr>
          <p:cNvPr id="2396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4005064"/>
            <a:ext cx="2200275" cy="2143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05642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isshow</a:t>
            </a:r>
            <a:r>
              <a:rPr lang="en-US" altLang="ko-KR" dirty="0" smtClean="0"/>
              <a:t>() </a:t>
            </a:r>
            <a:r>
              <a:rPr lang="ko-KR" altLang="en-US" dirty="0" smtClean="0"/>
              <a:t>함수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imshow</a:t>
            </a:r>
            <a:r>
              <a:rPr lang="en-US" altLang="ko-KR" dirty="0" smtClean="0"/>
              <a:t>() </a:t>
            </a:r>
            <a:r>
              <a:rPr lang="ko-KR" altLang="en-US" dirty="0" smtClean="0"/>
              <a:t>함수를 이용해서 이미지 출력 </a:t>
            </a:r>
            <a:r>
              <a:rPr lang="en-US" altLang="ko-KR" dirty="0" err="1" smtClean="0"/>
              <a:t>colorbar</a:t>
            </a:r>
            <a:r>
              <a:rPr lang="ko-KR" altLang="en-US" dirty="0" smtClean="0"/>
              <a:t>함수를 </a:t>
            </a:r>
            <a:r>
              <a:rPr lang="ko-KR" altLang="en-US" dirty="0" err="1" smtClean="0"/>
              <a:t>이용옆에</a:t>
            </a:r>
            <a:r>
              <a:rPr lang="ko-KR" altLang="en-US" dirty="0" smtClean="0"/>
              <a:t> 옆에 </a:t>
            </a:r>
            <a:r>
              <a:rPr lang="en-US" altLang="ko-KR" dirty="0" err="1" smtClean="0"/>
              <a:t>colorbar</a:t>
            </a:r>
            <a:r>
              <a:rPr lang="ko-KR" altLang="en-US" dirty="0" smtClean="0"/>
              <a:t>를 출력</a:t>
            </a:r>
            <a:endParaRPr lang="en-US" altLang="ko-KR" dirty="0" smtClean="0"/>
          </a:p>
        </p:txBody>
      </p:sp>
      <p:pic>
        <p:nvPicPr>
          <p:cNvPr id="1157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3140968"/>
            <a:ext cx="4457700" cy="3432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1544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image.read</a:t>
            </a:r>
            <a:r>
              <a:rPr lang="en-US" altLang="ko-KR" dirty="0" smtClean="0"/>
              <a:t> </a:t>
            </a:r>
            <a:r>
              <a:rPr lang="ko-KR" altLang="en-US" dirty="0" smtClean="0"/>
              <a:t>함수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</a:t>
            </a:r>
            <a:r>
              <a:rPr lang="ko-KR" altLang="en-US" dirty="0" smtClean="0"/>
              <a:t>이미지 파일을 읽고 이를 </a:t>
            </a:r>
            <a:r>
              <a:rPr lang="en-US" altLang="ko-KR" dirty="0" err="1" smtClean="0"/>
              <a:t>ndarray</a:t>
            </a:r>
            <a:r>
              <a:rPr lang="ko-KR" altLang="en-US" dirty="0" smtClean="0"/>
              <a:t>로 전환해서 </a:t>
            </a:r>
            <a:r>
              <a:rPr lang="en-US" altLang="ko-KR" dirty="0" err="1" smtClean="0"/>
              <a:t>imshow</a:t>
            </a:r>
            <a:r>
              <a:rPr lang="ko-KR" altLang="en-US" dirty="0" smtClean="0"/>
              <a:t>함수로 그래프 출력 </a:t>
            </a:r>
            <a:endParaRPr lang="en-US" altLang="ko-KR" dirty="0" smtClean="0"/>
          </a:p>
        </p:txBody>
      </p:sp>
      <p:pic>
        <p:nvPicPr>
          <p:cNvPr id="11673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4501" y="2636912"/>
            <a:ext cx="4848225" cy="38016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267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 smtClean="0"/>
              <a:t>이미지 처리시 좌표축 제거하기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axis(‘off’)</a:t>
            </a:r>
            <a:r>
              <a:rPr lang="ko-KR" altLang="en-US" dirty="0" smtClean="0"/>
              <a:t>를 이용해서 이미지만 출력</a:t>
            </a:r>
            <a:endParaRPr lang="en-US" altLang="ko-KR" dirty="0" smtClean="0"/>
          </a:p>
        </p:txBody>
      </p:sp>
      <p:pic>
        <p:nvPicPr>
          <p:cNvPr id="1177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0471" y="2708920"/>
            <a:ext cx="5000625" cy="38149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2159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475656" y="1412776"/>
            <a:ext cx="7363544" cy="4454624"/>
          </a:xfrm>
        </p:spPr>
        <p:txBody>
          <a:bodyPr>
            <a:normAutofit/>
          </a:bodyPr>
          <a:lstStyle/>
          <a:p>
            <a:pPr algn="r"/>
            <a:r>
              <a:rPr lang="en-US" altLang="ko-KR" sz="6000" dirty="0" err="1" smtClean="0"/>
              <a:t>MatPLOTLIB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en-US" altLang="ko-KR" sz="6000" dirty="0" err="1" smtClean="0"/>
              <a:t>pyplot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en-US" altLang="ko-KR" sz="6000" dirty="0" err="1" smtClean="0"/>
              <a:t>logplot</a:t>
            </a:r>
            <a:r>
              <a:rPr lang="en-US" altLang="ko-KR" sz="6000" dirty="0" smtClean="0"/>
              <a:t> </a:t>
            </a:r>
            <a:r>
              <a:rPr lang="ko-KR" altLang="en-US" sz="6000" dirty="0" smtClean="0"/>
              <a:t>함수</a:t>
            </a:r>
            <a:r>
              <a:rPr lang="en-US" altLang="ko-KR" sz="4800" dirty="0"/>
              <a:t/>
            </a:r>
            <a:br>
              <a:rPr lang="en-US" altLang="ko-KR" sz="4800" dirty="0"/>
            </a:br>
            <a:endParaRPr lang="ko-KR" altLang="en-US" sz="48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3121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log</a:t>
            </a:r>
            <a:r>
              <a:rPr lang="ko-KR" altLang="en-US" dirty="0" smtClean="0"/>
              <a:t> 그래프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6621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subplot </a:t>
            </a:r>
            <a:r>
              <a:rPr lang="ko-KR" altLang="en-US" dirty="0" smtClean="0"/>
              <a:t>사용시 </a:t>
            </a:r>
            <a:r>
              <a:rPr lang="en-US" altLang="ko-KR" dirty="0" smtClean="0"/>
              <a:t>2</a:t>
            </a:r>
            <a:r>
              <a:rPr lang="ko-KR" altLang="en-US" dirty="0" smtClean="0"/>
              <a:t>개 </a:t>
            </a:r>
            <a:r>
              <a:rPr lang="en-US" altLang="ko-KR" dirty="0" smtClean="0"/>
              <a:t>Axes </a:t>
            </a:r>
            <a:r>
              <a:rPr lang="ko-KR" altLang="en-US" dirty="0" smtClean="0"/>
              <a:t>생성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Axes </a:t>
            </a:r>
            <a:r>
              <a:rPr lang="ko-KR" altLang="en-US" dirty="0" smtClean="0"/>
              <a:t>객체를 </a:t>
            </a:r>
            <a:r>
              <a:rPr lang="en-US" altLang="ko-KR" dirty="0" smtClean="0"/>
              <a:t>2</a:t>
            </a:r>
            <a:r>
              <a:rPr lang="ko-KR" altLang="en-US" dirty="0" smtClean="0"/>
              <a:t>개 생성해서 그래프를 </a:t>
            </a:r>
            <a:r>
              <a:rPr lang="en-US" altLang="ko-KR" dirty="0" smtClean="0"/>
              <a:t>2</a:t>
            </a:r>
            <a:r>
              <a:rPr lang="ko-KR" altLang="en-US" dirty="0" smtClean="0"/>
              <a:t>개로 분리</a:t>
            </a:r>
            <a:endParaRPr lang="en-US" altLang="ko-KR" dirty="0" smtClean="0"/>
          </a:p>
        </p:txBody>
      </p:sp>
      <p:pic>
        <p:nvPicPr>
          <p:cNvPr id="1208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6413" y="2708920"/>
            <a:ext cx="5591175" cy="37109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8055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semilogy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loglog</a:t>
            </a:r>
            <a:r>
              <a:rPr lang="en-US" altLang="ko-KR" dirty="0" smtClean="0"/>
              <a:t> </a:t>
            </a:r>
            <a:r>
              <a:rPr lang="ko-KR" altLang="en-US" dirty="0" smtClean="0"/>
              <a:t>함수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log</a:t>
            </a:r>
            <a:r>
              <a:rPr lang="ko-KR" altLang="en-US" dirty="0" smtClean="0"/>
              <a:t>를 처리한 결과를 그래프로 표시</a:t>
            </a:r>
            <a:endParaRPr lang="en-US" altLang="ko-KR" dirty="0" smtClean="0"/>
          </a:p>
        </p:txBody>
      </p:sp>
      <p:pic>
        <p:nvPicPr>
          <p:cNvPr id="1198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2924944"/>
            <a:ext cx="6086475" cy="3449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275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67544" y="1412776"/>
            <a:ext cx="8371656" cy="4454624"/>
          </a:xfrm>
        </p:spPr>
        <p:txBody>
          <a:bodyPr>
            <a:normAutofit/>
          </a:bodyPr>
          <a:lstStyle/>
          <a:p>
            <a:pPr algn="r"/>
            <a:r>
              <a:rPr lang="en-US" altLang="ko-KR" sz="6000" dirty="0" err="1" smtClean="0"/>
              <a:t>MatPLOTLIB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en-US" altLang="ko-KR" sz="6000" b="1" dirty="0"/>
              <a:t>Two-dimensional </a:t>
            </a:r>
            <a:r>
              <a:rPr lang="en-US" altLang="ko-KR" sz="6000" b="1" dirty="0" smtClean="0"/>
              <a:t>plots </a:t>
            </a:r>
            <a:r>
              <a:rPr lang="ko-KR" altLang="en-US" sz="6000" dirty="0" smtClean="0"/>
              <a:t>함수</a:t>
            </a:r>
            <a:endParaRPr lang="ko-KR" altLang="en-US" sz="60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3395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Contour plots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0693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 smtClean="0"/>
              <a:t>데이터 구조 이해하기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</a:t>
            </a:r>
            <a:r>
              <a:rPr lang="en-US" altLang="ko-KR" dirty="0" err="1" smtClean="0"/>
              <a:t>meshgrid</a:t>
            </a:r>
            <a:r>
              <a:rPr lang="en-US" altLang="ko-KR" dirty="0" smtClean="0"/>
              <a:t> </a:t>
            </a:r>
            <a:r>
              <a:rPr lang="ko-KR" altLang="en-US" dirty="0" smtClean="0"/>
              <a:t>함수를 이용해서 </a:t>
            </a:r>
            <a:r>
              <a:rPr lang="en-US" altLang="ko-KR" dirty="0" smtClean="0"/>
              <a:t>2</a:t>
            </a:r>
            <a:r>
              <a:rPr lang="ko-KR" altLang="en-US" dirty="0" smtClean="0"/>
              <a:t>개의 같은 차원의 </a:t>
            </a:r>
            <a:r>
              <a:rPr lang="en-US" altLang="ko-KR" dirty="0" err="1" smtClean="0"/>
              <a:t>ndarray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를생성</a:t>
            </a:r>
            <a:endParaRPr lang="en-US" altLang="ko-KR" dirty="0" smtClean="0"/>
          </a:p>
        </p:txBody>
      </p:sp>
      <p:pic>
        <p:nvPicPr>
          <p:cNvPr id="1228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772" y="3501008"/>
            <a:ext cx="6448425" cy="2927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1301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827584" y="908720"/>
            <a:ext cx="7579568" cy="4454624"/>
          </a:xfrm>
        </p:spPr>
        <p:txBody>
          <a:bodyPr>
            <a:normAutofit/>
          </a:bodyPr>
          <a:lstStyle/>
          <a:p>
            <a:pPr algn="r"/>
            <a:r>
              <a:rPr lang="ko-KR" altLang="en-US" sz="6000" dirty="0" smtClean="0"/>
              <a:t>벡터화 연산</a:t>
            </a:r>
            <a:r>
              <a:rPr lang="en-US" altLang="ko-KR" sz="9600" dirty="0" smtClean="0"/>
              <a:t/>
            </a:r>
            <a:br>
              <a:rPr lang="en-US" altLang="ko-KR" sz="9600" dirty="0" smtClean="0"/>
            </a:br>
            <a:endParaRPr lang="ko-KR" altLang="en-US" sz="36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5241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Contour plots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</a:t>
            </a:r>
            <a:r>
              <a:rPr lang="en-US" altLang="ko-KR" dirty="0"/>
              <a:t>Contour </a:t>
            </a:r>
            <a:r>
              <a:rPr lang="en-US" altLang="ko-KR" dirty="0" smtClean="0"/>
              <a:t>plots</a:t>
            </a:r>
            <a:r>
              <a:rPr lang="ko-KR" altLang="en-US" dirty="0" smtClean="0"/>
              <a:t>을</a:t>
            </a:r>
            <a:r>
              <a:rPr lang="en-US" altLang="ko-KR" dirty="0" smtClean="0"/>
              <a:t> </a:t>
            </a:r>
            <a:r>
              <a:rPr lang="ko-KR" altLang="en-US" dirty="0" smtClean="0"/>
              <a:t>이용해서 여러 원에 대해 </a:t>
            </a:r>
            <a:r>
              <a:rPr lang="ko-KR" altLang="en-US" dirty="0" err="1" smtClean="0"/>
              <a:t>그래기</a:t>
            </a:r>
            <a:endParaRPr lang="en-US" altLang="ko-KR" dirty="0" smtClean="0"/>
          </a:p>
        </p:txBody>
      </p:sp>
      <p:pic>
        <p:nvPicPr>
          <p:cNvPr id="1218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375" y="2780928"/>
            <a:ext cx="6191250" cy="37913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6993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475656" y="1412776"/>
            <a:ext cx="7363544" cy="4454624"/>
          </a:xfrm>
        </p:spPr>
        <p:txBody>
          <a:bodyPr>
            <a:normAutofit/>
          </a:bodyPr>
          <a:lstStyle/>
          <a:p>
            <a:pPr algn="r"/>
            <a:r>
              <a:rPr lang="en-US" altLang="ko-KR" sz="7200" dirty="0" err="1" smtClean="0"/>
              <a:t>MaTPLOTLIB</a:t>
            </a:r>
            <a:r>
              <a:rPr lang="en-US" altLang="ko-KR" sz="7200" dirty="0" smtClean="0"/>
              <a:t/>
            </a:r>
            <a:br>
              <a:rPr lang="en-US" altLang="ko-KR" sz="7200" dirty="0" smtClean="0"/>
            </a:br>
            <a:r>
              <a:rPr lang="ko-KR" altLang="en-US" sz="7200" dirty="0" smtClean="0"/>
              <a:t>파일처리</a:t>
            </a:r>
            <a:r>
              <a:rPr lang="en-US" altLang="ko-KR" sz="4800" dirty="0"/>
              <a:t/>
            </a:r>
            <a:br>
              <a:rPr lang="en-US" altLang="ko-KR" sz="4800" dirty="0"/>
            </a:br>
            <a:endParaRPr lang="ko-KR" altLang="en-US" sz="48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0825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파일 처리 하기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4649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plot </a:t>
            </a:r>
            <a:r>
              <a:rPr lang="ko-KR" altLang="en-US" dirty="0"/>
              <a:t>함수 </a:t>
            </a:r>
            <a:r>
              <a:rPr lang="en-US" altLang="ko-KR" dirty="0" smtClean="0"/>
              <a:t>: file </a:t>
            </a:r>
            <a:r>
              <a:rPr lang="ko-KR" altLang="en-US" dirty="0" smtClean="0"/>
              <a:t>읽고 처리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file</a:t>
            </a:r>
            <a:r>
              <a:rPr lang="ko-KR" altLang="en-US" dirty="0" smtClean="0"/>
              <a:t>를 읽고 </a:t>
            </a:r>
            <a:r>
              <a:rPr lang="en-US" altLang="ko-KR" dirty="0" smtClean="0"/>
              <a:t>Plot </a:t>
            </a:r>
            <a:r>
              <a:rPr lang="ko-KR" altLang="en-US" dirty="0" smtClean="0"/>
              <a:t>함수를 통해 그래프 그리기  </a:t>
            </a:r>
            <a:endParaRPr lang="en-US" altLang="ko-KR" dirty="0" smtClean="0"/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6888" y="2708920"/>
            <a:ext cx="3981450" cy="39144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3573016"/>
            <a:ext cx="3038475" cy="183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5643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결과를 </a:t>
            </a:r>
            <a:r>
              <a:rPr lang="en-US" altLang="ko-KR" dirty="0" smtClean="0"/>
              <a:t>PDF </a:t>
            </a:r>
            <a:r>
              <a:rPr lang="ko-KR" altLang="en-US" dirty="0" smtClean="0"/>
              <a:t>처리하기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367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</a:t>
            </a:r>
            <a:r>
              <a:rPr lang="en-US" altLang="ko-KR" dirty="0" err="1" smtClean="0"/>
              <a:t>savefig</a:t>
            </a:r>
            <a:r>
              <a:rPr lang="en-US" altLang="ko-KR" dirty="0" smtClean="0"/>
              <a:t> </a:t>
            </a:r>
            <a:r>
              <a:rPr lang="ko-KR" altLang="en-US" dirty="0" smtClean="0"/>
              <a:t>함수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ko-KR" altLang="en-US" dirty="0" smtClean="0"/>
              <a:t>결과를 </a:t>
            </a:r>
            <a:r>
              <a:rPr lang="en-US" altLang="ko-KR" dirty="0" smtClean="0"/>
              <a:t>PDF</a:t>
            </a:r>
            <a:r>
              <a:rPr lang="ko-KR" altLang="en-US" dirty="0" smtClean="0"/>
              <a:t>로 보내기</a:t>
            </a:r>
            <a:endParaRPr lang="en-US" altLang="ko-KR" dirty="0" smtClean="0"/>
          </a:p>
        </p:txBody>
      </p:sp>
      <p:pic>
        <p:nvPicPr>
          <p:cNvPr id="1105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2852936"/>
            <a:ext cx="3758977" cy="38923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179837"/>
            <a:ext cx="4104456" cy="323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2098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827584" y="908720"/>
            <a:ext cx="7579568" cy="4454624"/>
          </a:xfrm>
        </p:spPr>
        <p:txBody>
          <a:bodyPr>
            <a:normAutofit/>
          </a:bodyPr>
          <a:lstStyle/>
          <a:p>
            <a:pPr algn="r"/>
            <a:r>
              <a:rPr lang="en-US" altLang="ko-KR" sz="8800" dirty="0"/>
              <a:t>6</a:t>
            </a:r>
            <a:r>
              <a:rPr lang="en-US" altLang="ko-KR" sz="8800" dirty="0" smtClean="0"/>
              <a:t>. Pandas</a:t>
            </a:r>
            <a:br>
              <a:rPr lang="en-US" altLang="ko-KR" sz="8800" dirty="0" smtClean="0"/>
            </a:br>
            <a:r>
              <a:rPr lang="ko-KR" altLang="en-US" sz="8800" dirty="0" smtClean="0"/>
              <a:t>모듈 기초</a:t>
            </a:r>
            <a:endParaRPr lang="ko-KR" altLang="en-US" sz="88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486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8715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827584" y="908720"/>
            <a:ext cx="7579568" cy="4454624"/>
          </a:xfrm>
        </p:spPr>
        <p:txBody>
          <a:bodyPr>
            <a:normAutofit/>
          </a:bodyPr>
          <a:lstStyle/>
          <a:p>
            <a:pPr algn="r"/>
            <a:r>
              <a:rPr lang="en-US" altLang="ko-KR" sz="6000" dirty="0" err="1" smtClean="0"/>
              <a:t>Pands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ko-KR" altLang="en-US" sz="6000" dirty="0" smtClean="0"/>
              <a:t>구</a:t>
            </a:r>
            <a:r>
              <a:rPr lang="ko-KR" altLang="en-US" sz="6000" dirty="0"/>
              <a:t>조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487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1032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Pandas </a:t>
            </a:r>
            <a:r>
              <a:rPr lang="ko-KR" altLang="en-US" dirty="0" smtClean="0"/>
              <a:t>데이터 타입 구조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488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8080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Series </a:t>
            </a:r>
            <a:r>
              <a:rPr lang="ko-KR" altLang="en-US" dirty="0" smtClean="0"/>
              <a:t>구조 </a:t>
            </a:r>
            <a:r>
              <a:rPr lang="en-US" altLang="ko-KR" dirty="0" smtClean="0"/>
              <a:t>: 1</a:t>
            </a:r>
            <a:r>
              <a:rPr lang="ko-KR" altLang="en-US" dirty="0" smtClean="0"/>
              <a:t>차원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1</a:t>
            </a:r>
            <a:r>
              <a:rPr lang="ko-KR" altLang="en-US" dirty="0" smtClean="0"/>
              <a:t>차원의 데이터를 관리하는 컨테이너이면 </a:t>
            </a:r>
            <a:r>
              <a:rPr lang="en-US" altLang="ko-KR" dirty="0" err="1" smtClean="0"/>
              <a:t>dict</a:t>
            </a:r>
            <a:r>
              <a:rPr lang="en-US" altLang="ko-KR" dirty="0" smtClean="0"/>
              <a:t> </a:t>
            </a:r>
            <a:r>
              <a:rPr lang="ko-KR" altLang="en-US" dirty="0" smtClean="0"/>
              <a:t>타입처럼 </a:t>
            </a:r>
            <a:r>
              <a:rPr lang="en-US" altLang="ko-KR" dirty="0" smtClean="0"/>
              <a:t>index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value</a:t>
            </a:r>
            <a:r>
              <a:rPr lang="ko-KR" altLang="en-US" dirty="0" smtClean="0"/>
              <a:t>가 항상 연계되어 처리</a:t>
            </a:r>
            <a:endParaRPr lang="en-US" altLang="ko-KR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2625555" y="4235337"/>
            <a:ext cx="582764" cy="5461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2625555" y="4971576"/>
            <a:ext cx="582764" cy="5461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1257914" y="3651377"/>
            <a:ext cx="1171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i</a:t>
            </a:r>
            <a:r>
              <a:rPr lang="en-US" altLang="ko-KR" dirty="0" smtClean="0"/>
              <a:t>ndex</a:t>
            </a:r>
            <a:endParaRPr lang="ko-KR" altLang="en-US" dirty="0"/>
          </a:p>
        </p:txBody>
      </p:sp>
      <p:sp>
        <p:nvSpPr>
          <p:cNvPr id="20" name="직사각형 19"/>
          <p:cNvSpPr/>
          <p:nvPr/>
        </p:nvSpPr>
        <p:spPr>
          <a:xfrm>
            <a:off x="2625555" y="5707816"/>
            <a:ext cx="582764" cy="5461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오른쪽 중괄호 22"/>
          <p:cNvSpPr/>
          <p:nvPr/>
        </p:nvSpPr>
        <p:spPr>
          <a:xfrm rot="10800000">
            <a:off x="1278300" y="4441256"/>
            <a:ext cx="303406" cy="1761150"/>
          </a:xfrm>
          <a:prstGeom prst="rightBrace">
            <a:avLst>
              <a:gd name="adj1" fmla="val 54981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713820" y="4449480"/>
            <a:ext cx="6475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0</a:t>
            </a:r>
            <a:endParaRPr lang="ko-KR" altLang="en-US" sz="1200" dirty="0"/>
          </a:p>
        </p:txBody>
      </p:sp>
      <p:sp>
        <p:nvSpPr>
          <p:cNvPr id="25" name="TextBox 24"/>
          <p:cNvSpPr txBox="1"/>
          <p:nvPr/>
        </p:nvSpPr>
        <p:spPr>
          <a:xfrm>
            <a:off x="1713820" y="5130867"/>
            <a:ext cx="6475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1</a:t>
            </a:r>
            <a:endParaRPr lang="ko-KR" altLang="en-US" sz="1200" dirty="0"/>
          </a:p>
        </p:txBody>
      </p:sp>
      <p:sp>
        <p:nvSpPr>
          <p:cNvPr id="26" name="TextBox 25"/>
          <p:cNvSpPr txBox="1"/>
          <p:nvPr/>
        </p:nvSpPr>
        <p:spPr>
          <a:xfrm>
            <a:off x="1710348" y="5842382"/>
            <a:ext cx="6475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2</a:t>
            </a:r>
            <a:endParaRPr lang="ko-KR" altLang="en-US" sz="1200" dirty="0"/>
          </a:p>
        </p:txBody>
      </p:sp>
      <p:sp>
        <p:nvSpPr>
          <p:cNvPr id="5" name="TextBox 4"/>
          <p:cNvSpPr txBox="1"/>
          <p:nvPr/>
        </p:nvSpPr>
        <p:spPr>
          <a:xfrm>
            <a:off x="5076056" y="3678914"/>
            <a:ext cx="367240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 data: </a:t>
            </a:r>
            <a:r>
              <a:rPr lang="ko-KR" altLang="en-US" dirty="0" smtClean="0"/>
              <a:t>실제 데이터 값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index : </a:t>
            </a:r>
            <a:r>
              <a:rPr lang="ko-KR" altLang="en-US" dirty="0" smtClean="0"/>
              <a:t>데이터를 접근할 정보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    index.name</a:t>
            </a:r>
            <a:r>
              <a:rPr lang="ko-KR" altLang="en-US" dirty="0" smtClean="0"/>
              <a:t>으로 </a:t>
            </a:r>
            <a:r>
              <a:rPr lang="en-US" altLang="ko-KR" dirty="0" smtClean="0"/>
              <a:t>index</a:t>
            </a:r>
            <a:r>
              <a:rPr lang="ko-KR" altLang="en-US" dirty="0" smtClean="0"/>
              <a:t>도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   </a:t>
            </a:r>
            <a:r>
              <a:rPr lang="ko-KR" altLang="en-US" dirty="0" smtClean="0"/>
              <a:t> </a:t>
            </a:r>
            <a:r>
              <a:rPr lang="en-US" altLang="ko-KR" dirty="0" smtClean="0"/>
              <a:t>name</a:t>
            </a:r>
            <a:r>
              <a:rPr lang="ko-KR" altLang="en-US" dirty="0" smtClean="0"/>
              <a:t>을 지정할 수 있음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 </a:t>
            </a:r>
            <a:r>
              <a:rPr lang="en-US" altLang="ko-KR" dirty="0" err="1" smtClean="0"/>
              <a:t>dtypes</a:t>
            </a:r>
            <a:r>
              <a:rPr lang="en-US" altLang="ko-KR" dirty="0" smtClean="0"/>
              <a:t> : </a:t>
            </a:r>
            <a:r>
              <a:rPr lang="ko-KR" altLang="en-US" dirty="0" smtClean="0"/>
              <a:t>데이터들의 타입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name : Series </a:t>
            </a:r>
            <a:r>
              <a:rPr lang="ko-KR" altLang="en-US" dirty="0" err="1" smtClean="0"/>
              <a:t>인스턴스의</a:t>
            </a:r>
            <a:r>
              <a:rPr lang="ko-KR" altLang="en-US" dirty="0" smtClean="0"/>
              <a:t> 이름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29871" y="3651377"/>
            <a:ext cx="1171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values</a:t>
            </a:r>
            <a:endParaRPr lang="ko-KR" altLang="en-US" dirty="0"/>
          </a:p>
        </p:txBody>
      </p:sp>
      <p:sp>
        <p:nvSpPr>
          <p:cNvPr id="6" name="오른쪽 중괄호 5"/>
          <p:cNvSpPr/>
          <p:nvPr/>
        </p:nvSpPr>
        <p:spPr>
          <a:xfrm>
            <a:off x="3351319" y="4441256"/>
            <a:ext cx="360040" cy="1812690"/>
          </a:xfrm>
          <a:prstGeom prst="rightBrace">
            <a:avLst>
              <a:gd name="adj1" fmla="val 39431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3711359" y="5269366"/>
            <a:ext cx="1171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 smtClean="0"/>
              <a:t>dtypes</a:t>
            </a:r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489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1487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스칼라와 연산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2779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Series </a:t>
            </a:r>
            <a:r>
              <a:rPr lang="ko-KR" altLang="en-US" dirty="0" smtClean="0"/>
              <a:t>구조 생성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1</a:t>
            </a:r>
            <a:r>
              <a:rPr lang="ko-KR" altLang="en-US" dirty="0" smtClean="0"/>
              <a:t>차원의 데이터를 관리하는 </a:t>
            </a:r>
            <a:r>
              <a:rPr lang="ko-KR" altLang="en-US" dirty="0" err="1" smtClean="0"/>
              <a:t>컨터이너이며</a:t>
            </a:r>
            <a:r>
              <a:rPr lang="ko-KR" altLang="en-US" dirty="0" smtClean="0"/>
              <a:t> </a:t>
            </a:r>
            <a:r>
              <a:rPr lang="en-US" altLang="ko-KR" dirty="0" smtClean="0"/>
              <a:t>index </a:t>
            </a:r>
            <a:r>
              <a:rPr lang="ko-KR" altLang="en-US" dirty="0" smtClean="0"/>
              <a:t>등을 별도로 정의할 수 있음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490</a:t>
            </a:fld>
            <a:endParaRPr lang="ko-KR" altLang="en-US"/>
          </a:p>
        </p:txBody>
      </p:sp>
      <p:pic>
        <p:nvPicPr>
          <p:cNvPr id="2938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2924944"/>
            <a:ext cx="5534025" cy="3333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82278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DataFrame</a:t>
            </a:r>
            <a:r>
              <a:rPr lang="en-US" altLang="ko-KR" dirty="0" smtClean="0"/>
              <a:t> </a:t>
            </a:r>
            <a:r>
              <a:rPr lang="ko-KR" altLang="en-US" dirty="0" smtClean="0"/>
              <a:t>구조</a:t>
            </a:r>
            <a:r>
              <a:rPr lang="en-US" altLang="ko-KR" dirty="0" smtClean="0"/>
              <a:t>: 2</a:t>
            </a:r>
            <a:r>
              <a:rPr lang="ko-KR" altLang="en-US" dirty="0" smtClean="0"/>
              <a:t>차원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Series</a:t>
            </a:r>
            <a:r>
              <a:rPr lang="ko-KR" altLang="en-US" dirty="0"/>
              <a:t> </a:t>
            </a:r>
            <a:r>
              <a:rPr lang="ko-KR" altLang="en-US" dirty="0" err="1" smtClean="0"/>
              <a:t>인스턴스들이</a:t>
            </a:r>
            <a:r>
              <a:rPr lang="ko-KR" altLang="en-US" dirty="0" smtClean="0"/>
              <a:t>  </a:t>
            </a:r>
            <a:r>
              <a:rPr lang="en-US" altLang="ko-KR" dirty="0" err="1" smtClean="0"/>
              <a:t>DataFrame</a:t>
            </a:r>
            <a:r>
              <a:rPr lang="ko-KR" altLang="en-US" dirty="0" smtClean="0"/>
              <a:t>의 칼럼으로 들어가는 구조 </a:t>
            </a:r>
            <a:r>
              <a:rPr lang="en-US" altLang="ko-KR" dirty="0" smtClean="0"/>
              <a:t>columns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series </a:t>
            </a:r>
            <a:r>
              <a:rPr lang="ko-KR" altLang="en-US" dirty="0" smtClean="0"/>
              <a:t>명이 되어야 하고 </a:t>
            </a:r>
            <a:r>
              <a:rPr lang="en-US" altLang="ko-KR" dirty="0" smtClean="0"/>
              <a:t>index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series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index</a:t>
            </a:r>
            <a:r>
              <a:rPr lang="ko-KR" altLang="en-US" dirty="0" smtClean="0"/>
              <a:t>로 처리 </a:t>
            </a:r>
            <a:endParaRPr lang="en-US" altLang="ko-KR" dirty="0" smtClean="0"/>
          </a:p>
        </p:txBody>
      </p:sp>
      <p:grpSp>
        <p:nvGrpSpPr>
          <p:cNvPr id="7" name="그룹 6"/>
          <p:cNvGrpSpPr/>
          <p:nvPr/>
        </p:nvGrpSpPr>
        <p:grpSpPr>
          <a:xfrm>
            <a:off x="4788024" y="3354248"/>
            <a:ext cx="3130550" cy="2416745"/>
            <a:chOff x="1547664" y="3525878"/>
            <a:chExt cx="4354686" cy="2867858"/>
          </a:xfrm>
        </p:grpSpPr>
        <p:sp>
          <p:nvSpPr>
            <p:cNvPr id="4" name="직사각형 3"/>
            <p:cNvSpPr/>
            <p:nvPr/>
          </p:nvSpPr>
          <p:spPr>
            <a:xfrm>
              <a:off x="3855138" y="4500741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567404" y="4500741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3855138" y="5173048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4567404" y="5173048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3855138" y="5847606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4567404" y="5847606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547664" y="5349846"/>
              <a:ext cx="145411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smtClean="0"/>
                <a:t>Index(</a:t>
              </a:r>
              <a:r>
                <a:rPr lang="ko-KR" altLang="en-US" sz="1200" dirty="0" smtClean="0"/>
                <a:t>행</a:t>
              </a:r>
              <a:r>
                <a:rPr lang="en-US" altLang="ko-KR" sz="1200" dirty="0" smtClean="0"/>
                <a:t>)</a:t>
              </a:r>
              <a:endParaRPr lang="ko-KR" altLang="en-US" sz="1200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139952" y="3525878"/>
              <a:ext cx="17327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smtClean="0"/>
                <a:t>Column(</a:t>
              </a:r>
              <a:r>
                <a:rPr lang="ko-KR" altLang="en-US" sz="1200" dirty="0" smtClean="0"/>
                <a:t>열</a:t>
              </a:r>
              <a:r>
                <a:rPr lang="en-US" altLang="ko-KR" sz="1200" dirty="0" smtClean="0"/>
                <a:t>)</a:t>
              </a:r>
              <a:endParaRPr lang="ko-KR" altLang="en-US" sz="1200" dirty="0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5287210" y="4500741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5287210" y="5173048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5287210" y="5847606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6" name="오른쪽 중괄호 5"/>
            <p:cNvSpPr/>
            <p:nvPr/>
          </p:nvSpPr>
          <p:spPr>
            <a:xfrm rot="10800000">
              <a:off x="3078119" y="4713723"/>
              <a:ext cx="323758" cy="1650442"/>
            </a:xfrm>
            <a:prstGeom prst="rightBrace">
              <a:avLst>
                <a:gd name="adj1" fmla="val 54981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23" name="오른쪽 중괄호 22"/>
            <p:cNvSpPr/>
            <p:nvPr/>
          </p:nvSpPr>
          <p:spPr>
            <a:xfrm rot="16200000">
              <a:off x="4707083" y="3248120"/>
              <a:ext cx="303406" cy="1761150"/>
            </a:xfrm>
            <a:prstGeom prst="rightBrace">
              <a:avLst>
                <a:gd name="adj1" fmla="val 54981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790385" y="4276206"/>
              <a:ext cx="64751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/>
                <a:t>col1</a:t>
              </a:r>
              <a:endParaRPr lang="ko-KR" altLang="en-US" sz="1000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4535030" y="4276206"/>
              <a:ext cx="64751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/>
                <a:t>col2</a:t>
              </a:r>
              <a:endParaRPr lang="ko-KR" altLang="en-US" sz="1000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5254834" y="4276206"/>
              <a:ext cx="64751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/>
                <a:t>col3</a:t>
              </a:r>
              <a:endParaRPr lang="ko-KR" altLang="en-US" sz="1000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3353559" y="4515446"/>
              <a:ext cx="470938" cy="404919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000" dirty="0" smtClean="0"/>
                <a:t>row1</a:t>
              </a:r>
              <a:endParaRPr lang="ko-KR" altLang="en-US" sz="1000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3353559" y="5249834"/>
              <a:ext cx="470938" cy="404919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000" dirty="0" smtClean="0"/>
                <a:t>row2</a:t>
              </a:r>
              <a:endParaRPr lang="ko-KR" altLang="en-US" sz="1000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3324545" y="5971607"/>
              <a:ext cx="470938" cy="404919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000" dirty="0" smtClean="0"/>
                <a:t>row3</a:t>
              </a:r>
              <a:endParaRPr lang="ko-KR" altLang="en-US" sz="1000" dirty="0"/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1477679" y="3074337"/>
            <a:ext cx="1944216" cy="3261445"/>
            <a:chOff x="1962092" y="2924944"/>
            <a:chExt cx="1944216" cy="4171649"/>
          </a:xfrm>
        </p:grpSpPr>
        <p:grpSp>
          <p:nvGrpSpPr>
            <p:cNvPr id="15" name="그룹 14"/>
            <p:cNvGrpSpPr/>
            <p:nvPr/>
          </p:nvGrpSpPr>
          <p:grpSpPr>
            <a:xfrm>
              <a:off x="1962092" y="2924944"/>
              <a:ext cx="1944216" cy="1297899"/>
              <a:chOff x="1979712" y="2924944"/>
              <a:chExt cx="1944216" cy="1297899"/>
            </a:xfrm>
          </p:grpSpPr>
          <p:grpSp>
            <p:nvGrpSpPr>
              <p:cNvPr id="10" name="그룹 9"/>
              <p:cNvGrpSpPr/>
              <p:nvPr/>
            </p:nvGrpSpPr>
            <p:grpSpPr>
              <a:xfrm>
                <a:off x="2088083" y="3201363"/>
                <a:ext cx="1835845" cy="875286"/>
                <a:chOff x="1257914" y="3374524"/>
                <a:chExt cx="3773406" cy="2959808"/>
              </a:xfrm>
            </p:grpSpPr>
            <p:sp>
              <p:nvSpPr>
                <p:cNvPr id="27" name="직사각형 26"/>
                <p:cNvSpPr/>
                <p:nvPr/>
              </p:nvSpPr>
              <p:spPr>
                <a:xfrm>
                  <a:off x="2625555" y="4235337"/>
                  <a:ext cx="582764" cy="54613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00"/>
                </a:p>
              </p:txBody>
            </p:sp>
            <p:sp>
              <p:nvSpPr>
                <p:cNvPr id="31" name="직사각형 30"/>
                <p:cNvSpPr/>
                <p:nvPr/>
              </p:nvSpPr>
              <p:spPr>
                <a:xfrm>
                  <a:off x="2625555" y="4971576"/>
                  <a:ext cx="582764" cy="54613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00"/>
                </a:p>
              </p:txBody>
            </p:sp>
            <p:sp>
              <p:nvSpPr>
                <p:cNvPr id="32" name="TextBox 31"/>
                <p:cNvSpPr txBox="1"/>
                <p:nvPr/>
              </p:nvSpPr>
              <p:spPr>
                <a:xfrm>
                  <a:off x="1257914" y="3374528"/>
                  <a:ext cx="1171957" cy="48679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000" dirty="0"/>
                    <a:t>i</a:t>
                  </a:r>
                  <a:r>
                    <a:rPr lang="en-US" altLang="ko-KR" sz="1000" dirty="0" smtClean="0"/>
                    <a:t>ndex</a:t>
                  </a:r>
                  <a:endParaRPr lang="ko-KR" altLang="en-US" sz="1000" dirty="0"/>
                </a:p>
              </p:txBody>
            </p:sp>
            <p:sp>
              <p:nvSpPr>
                <p:cNvPr id="33" name="직사각형 32"/>
                <p:cNvSpPr/>
                <p:nvPr/>
              </p:nvSpPr>
              <p:spPr>
                <a:xfrm>
                  <a:off x="2625555" y="5707816"/>
                  <a:ext cx="582764" cy="54613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00"/>
                </a:p>
              </p:txBody>
            </p:sp>
            <p:sp>
              <p:nvSpPr>
                <p:cNvPr id="34" name="오른쪽 중괄호 33"/>
                <p:cNvSpPr/>
                <p:nvPr/>
              </p:nvSpPr>
              <p:spPr>
                <a:xfrm rot="10800000">
                  <a:off x="1278300" y="4441256"/>
                  <a:ext cx="303406" cy="1761150"/>
                </a:xfrm>
                <a:prstGeom prst="rightBrace">
                  <a:avLst>
                    <a:gd name="adj1" fmla="val 54981"/>
                    <a:gd name="adj2" fmla="val 50000"/>
                  </a:avLst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00"/>
                </a:p>
              </p:txBody>
            </p:sp>
            <p:sp>
              <p:nvSpPr>
                <p:cNvPr id="35" name="TextBox 34"/>
                <p:cNvSpPr txBox="1"/>
                <p:nvPr/>
              </p:nvSpPr>
              <p:spPr>
                <a:xfrm>
                  <a:off x="1713821" y="4449479"/>
                  <a:ext cx="647516" cy="48679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000" dirty="0" smtClean="0"/>
                    <a:t>0</a:t>
                  </a:r>
                  <a:endParaRPr lang="ko-KR" altLang="en-US" sz="1000" dirty="0"/>
                </a:p>
              </p:txBody>
            </p:sp>
            <p:sp>
              <p:nvSpPr>
                <p:cNvPr id="36" name="TextBox 35"/>
                <p:cNvSpPr txBox="1"/>
                <p:nvPr/>
              </p:nvSpPr>
              <p:spPr>
                <a:xfrm>
                  <a:off x="1713821" y="5130867"/>
                  <a:ext cx="647516" cy="48679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000" dirty="0" smtClean="0"/>
                    <a:t>1</a:t>
                  </a:r>
                  <a:endParaRPr lang="ko-KR" altLang="en-US" sz="1000" dirty="0"/>
                </a:p>
              </p:txBody>
            </p:sp>
            <p:sp>
              <p:nvSpPr>
                <p:cNvPr id="37" name="TextBox 36"/>
                <p:cNvSpPr txBox="1"/>
                <p:nvPr/>
              </p:nvSpPr>
              <p:spPr>
                <a:xfrm>
                  <a:off x="1710348" y="5842381"/>
                  <a:ext cx="647516" cy="48679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000" dirty="0" smtClean="0"/>
                    <a:t>2</a:t>
                  </a:r>
                  <a:endParaRPr lang="ko-KR" altLang="en-US" sz="1000" dirty="0"/>
                </a:p>
              </p:txBody>
            </p:sp>
            <p:sp>
              <p:nvSpPr>
                <p:cNvPr id="38" name="TextBox 37"/>
                <p:cNvSpPr txBox="1"/>
                <p:nvPr/>
              </p:nvSpPr>
              <p:spPr>
                <a:xfrm>
                  <a:off x="2219213" y="3374524"/>
                  <a:ext cx="1417404" cy="75692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000" dirty="0" smtClean="0"/>
                    <a:t>values</a:t>
                  </a:r>
                  <a:endParaRPr lang="ko-KR" altLang="en-US" sz="1000" dirty="0"/>
                </a:p>
              </p:txBody>
            </p:sp>
            <p:sp>
              <p:nvSpPr>
                <p:cNvPr id="39" name="오른쪽 중괄호 38"/>
                <p:cNvSpPr/>
                <p:nvPr/>
              </p:nvSpPr>
              <p:spPr>
                <a:xfrm>
                  <a:off x="3351319" y="4441256"/>
                  <a:ext cx="360040" cy="1812690"/>
                </a:xfrm>
                <a:prstGeom prst="rightBrace">
                  <a:avLst>
                    <a:gd name="adj1" fmla="val 39431"/>
                    <a:gd name="adj2" fmla="val 50000"/>
                  </a:avLst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00"/>
                </a:p>
              </p:txBody>
            </p:sp>
            <p:sp>
              <p:nvSpPr>
                <p:cNvPr id="40" name="TextBox 39"/>
                <p:cNvSpPr txBox="1"/>
                <p:nvPr/>
              </p:nvSpPr>
              <p:spPr>
                <a:xfrm>
                  <a:off x="3711359" y="5269366"/>
                  <a:ext cx="1319961" cy="10649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000" dirty="0" err="1" smtClean="0"/>
                    <a:t>dtype</a:t>
                  </a:r>
                  <a:endParaRPr lang="ko-KR" altLang="en-US" sz="1000" dirty="0"/>
                </a:p>
              </p:txBody>
            </p:sp>
          </p:grpSp>
          <p:sp>
            <p:nvSpPr>
              <p:cNvPr id="11" name="직사각형 10"/>
              <p:cNvSpPr/>
              <p:nvPr/>
            </p:nvSpPr>
            <p:spPr>
              <a:xfrm>
                <a:off x="1979712" y="3212976"/>
                <a:ext cx="1872208" cy="100986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2171807" y="2924944"/>
                <a:ext cx="865191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dirty="0" smtClean="0"/>
                  <a:t>name</a:t>
                </a:r>
                <a:endParaRPr lang="ko-KR" altLang="en-US" sz="1000" dirty="0"/>
              </a:p>
            </p:txBody>
          </p:sp>
        </p:grpSp>
        <p:grpSp>
          <p:nvGrpSpPr>
            <p:cNvPr id="67" name="그룹 66"/>
            <p:cNvGrpSpPr/>
            <p:nvPr/>
          </p:nvGrpSpPr>
          <p:grpSpPr>
            <a:xfrm>
              <a:off x="1962092" y="4361819"/>
              <a:ext cx="1944216" cy="1297899"/>
              <a:chOff x="1979712" y="2924944"/>
              <a:chExt cx="1944216" cy="1297899"/>
            </a:xfrm>
          </p:grpSpPr>
          <p:grpSp>
            <p:nvGrpSpPr>
              <p:cNvPr id="68" name="그룹 67"/>
              <p:cNvGrpSpPr/>
              <p:nvPr/>
            </p:nvGrpSpPr>
            <p:grpSpPr>
              <a:xfrm>
                <a:off x="2088083" y="3231166"/>
                <a:ext cx="1835845" cy="845478"/>
                <a:chOff x="1257914" y="3475323"/>
                <a:chExt cx="3773406" cy="2859014"/>
              </a:xfrm>
            </p:grpSpPr>
            <p:sp>
              <p:nvSpPr>
                <p:cNvPr id="71" name="직사각형 70"/>
                <p:cNvSpPr/>
                <p:nvPr/>
              </p:nvSpPr>
              <p:spPr>
                <a:xfrm>
                  <a:off x="2625555" y="4235337"/>
                  <a:ext cx="582764" cy="54613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00"/>
                </a:p>
              </p:txBody>
            </p:sp>
            <p:sp>
              <p:nvSpPr>
                <p:cNvPr id="72" name="직사각형 71"/>
                <p:cNvSpPr/>
                <p:nvPr/>
              </p:nvSpPr>
              <p:spPr>
                <a:xfrm>
                  <a:off x="2625555" y="4971576"/>
                  <a:ext cx="582764" cy="54613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00"/>
                </a:p>
              </p:txBody>
            </p:sp>
            <p:sp>
              <p:nvSpPr>
                <p:cNvPr id="73" name="TextBox 72"/>
                <p:cNvSpPr txBox="1"/>
                <p:nvPr/>
              </p:nvSpPr>
              <p:spPr>
                <a:xfrm>
                  <a:off x="1257914" y="3475327"/>
                  <a:ext cx="1171957" cy="4867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000" dirty="0"/>
                    <a:t>i</a:t>
                  </a:r>
                  <a:r>
                    <a:rPr lang="en-US" altLang="ko-KR" sz="1000" dirty="0" smtClean="0"/>
                    <a:t>ndex</a:t>
                  </a:r>
                  <a:endParaRPr lang="ko-KR" altLang="en-US" sz="1000" dirty="0"/>
                </a:p>
              </p:txBody>
            </p:sp>
            <p:sp>
              <p:nvSpPr>
                <p:cNvPr id="74" name="직사각형 73"/>
                <p:cNvSpPr/>
                <p:nvPr/>
              </p:nvSpPr>
              <p:spPr>
                <a:xfrm>
                  <a:off x="2625555" y="5707816"/>
                  <a:ext cx="582764" cy="54613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00"/>
                </a:p>
              </p:txBody>
            </p:sp>
            <p:sp>
              <p:nvSpPr>
                <p:cNvPr id="75" name="오른쪽 중괄호 74"/>
                <p:cNvSpPr/>
                <p:nvPr/>
              </p:nvSpPr>
              <p:spPr>
                <a:xfrm rot="10800000">
                  <a:off x="1278300" y="4441256"/>
                  <a:ext cx="303406" cy="1761150"/>
                </a:xfrm>
                <a:prstGeom prst="rightBrace">
                  <a:avLst>
                    <a:gd name="adj1" fmla="val 54981"/>
                    <a:gd name="adj2" fmla="val 50000"/>
                  </a:avLst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00"/>
                </a:p>
              </p:txBody>
            </p:sp>
            <p:sp>
              <p:nvSpPr>
                <p:cNvPr id="76" name="TextBox 75"/>
                <p:cNvSpPr txBox="1"/>
                <p:nvPr/>
              </p:nvSpPr>
              <p:spPr>
                <a:xfrm>
                  <a:off x="1713821" y="4449479"/>
                  <a:ext cx="647516" cy="48679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000" dirty="0" smtClean="0"/>
                    <a:t>0</a:t>
                  </a:r>
                  <a:endParaRPr lang="ko-KR" altLang="en-US" sz="1000" dirty="0"/>
                </a:p>
              </p:txBody>
            </p:sp>
            <p:sp>
              <p:nvSpPr>
                <p:cNvPr id="77" name="TextBox 76"/>
                <p:cNvSpPr txBox="1"/>
                <p:nvPr/>
              </p:nvSpPr>
              <p:spPr>
                <a:xfrm>
                  <a:off x="1713821" y="5130867"/>
                  <a:ext cx="647516" cy="48679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000" dirty="0" smtClean="0"/>
                    <a:t>1</a:t>
                  </a:r>
                  <a:endParaRPr lang="ko-KR" altLang="en-US" sz="1000" dirty="0"/>
                </a:p>
              </p:txBody>
            </p:sp>
            <p:sp>
              <p:nvSpPr>
                <p:cNvPr id="78" name="TextBox 77"/>
                <p:cNvSpPr txBox="1"/>
                <p:nvPr/>
              </p:nvSpPr>
              <p:spPr>
                <a:xfrm>
                  <a:off x="1710348" y="5842381"/>
                  <a:ext cx="647516" cy="48679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000" dirty="0" smtClean="0"/>
                    <a:t>2</a:t>
                  </a:r>
                  <a:endParaRPr lang="ko-KR" altLang="en-US" sz="1000" dirty="0"/>
                </a:p>
              </p:txBody>
            </p:sp>
            <p:sp>
              <p:nvSpPr>
                <p:cNvPr id="79" name="TextBox 78"/>
                <p:cNvSpPr txBox="1"/>
                <p:nvPr/>
              </p:nvSpPr>
              <p:spPr>
                <a:xfrm>
                  <a:off x="2219213" y="3475323"/>
                  <a:ext cx="1417404" cy="75692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000" dirty="0" smtClean="0"/>
                    <a:t>values</a:t>
                  </a:r>
                  <a:endParaRPr lang="ko-KR" altLang="en-US" sz="1000" dirty="0"/>
                </a:p>
              </p:txBody>
            </p:sp>
            <p:sp>
              <p:nvSpPr>
                <p:cNvPr id="80" name="오른쪽 중괄호 79"/>
                <p:cNvSpPr/>
                <p:nvPr/>
              </p:nvSpPr>
              <p:spPr>
                <a:xfrm>
                  <a:off x="3351319" y="4441256"/>
                  <a:ext cx="360040" cy="1812690"/>
                </a:xfrm>
                <a:prstGeom prst="rightBrace">
                  <a:avLst>
                    <a:gd name="adj1" fmla="val 39431"/>
                    <a:gd name="adj2" fmla="val 50000"/>
                  </a:avLst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00"/>
                </a:p>
              </p:txBody>
            </p:sp>
            <p:sp>
              <p:nvSpPr>
                <p:cNvPr id="81" name="TextBox 80"/>
                <p:cNvSpPr txBox="1"/>
                <p:nvPr/>
              </p:nvSpPr>
              <p:spPr>
                <a:xfrm>
                  <a:off x="3711359" y="5269369"/>
                  <a:ext cx="1319961" cy="106496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000" dirty="0" err="1" smtClean="0"/>
                    <a:t>dtype</a:t>
                  </a:r>
                  <a:endParaRPr lang="ko-KR" altLang="en-US" sz="1000" dirty="0"/>
                </a:p>
              </p:txBody>
            </p:sp>
          </p:grpSp>
          <p:sp>
            <p:nvSpPr>
              <p:cNvPr id="69" name="직사각형 68"/>
              <p:cNvSpPr/>
              <p:nvPr/>
            </p:nvSpPr>
            <p:spPr>
              <a:xfrm>
                <a:off x="1979712" y="3212976"/>
                <a:ext cx="1872208" cy="100986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0" name="TextBox 69"/>
              <p:cNvSpPr txBox="1"/>
              <p:nvPr/>
            </p:nvSpPr>
            <p:spPr>
              <a:xfrm>
                <a:off x="2171807" y="2924944"/>
                <a:ext cx="865191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dirty="0" smtClean="0"/>
                  <a:t>name</a:t>
                </a:r>
                <a:endParaRPr lang="ko-KR" altLang="en-US" sz="1000" dirty="0"/>
              </a:p>
            </p:txBody>
          </p:sp>
        </p:grpSp>
        <p:grpSp>
          <p:nvGrpSpPr>
            <p:cNvPr id="82" name="그룹 81"/>
            <p:cNvGrpSpPr/>
            <p:nvPr/>
          </p:nvGrpSpPr>
          <p:grpSpPr>
            <a:xfrm>
              <a:off x="1962092" y="5798694"/>
              <a:ext cx="1944216" cy="1297899"/>
              <a:chOff x="1979712" y="2924944"/>
              <a:chExt cx="1944216" cy="1297899"/>
            </a:xfrm>
          </p:grpSpPr>
          <p:grpSp>
            <p:nvGrpSpPr>
              <p:cNvPr id="83" name="그룹 82"/>
              <p:cNvGrpSpPr/>
              <p:nvPr/>
            </p:nvGrpSpPr>
            <p:grpSpPr>
              <a:xfrm>
                <a:off x="2088083" y="3175852"/>
                <a:ext cx="1835845" cy="900791"/>
                <a:chOff x="1257914" y="3288278"/>
                <a:chExt cx="3773406" cy="3046059"/>
              </a:xfrm>
            </p:grpSpPr>
            <p:sp>
              <p:nvSpPr>
                <p:cNvPr id="86" name="직사각형 85"/>
                <p:cNvSpPr/>
                <p:nvPr/>
              </p:nvSpPr>
              <p:spPr>
                <a:xfrm>
                  <a:off x="2625555" y="4235337"/>
                  <a:ext cx="582764" cy="54613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00"/>
                </a:p>
              </p:txBody>
            </p:sp>
            <p:sp>
              <p:nvSpPr>
                <p:cNvPr id="87" name="직사각형 86"/>
                <p:cNvSpPr/>
                <p:nvPr/>
              </p:nvSpPr>
              <p:spPr>
                <a:xfrm>
                  <a:off x="2625555" y="4971576"/>
                  <a:ext cx="582764" cy="54613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00"/>
                </a:p>
              </p:txBody>
            </p:sp>
            <p:sp>
              <p:nvSpPr>
                <p:cNvPr id="88" name="TextBox 87"/>
                <p:cNvSpPr txBox="1"/>
                <p:nvPr/>
              </p:nvSpPr>
              <p:spPr>
                <a:xfrm>
                  <a:off x="1257914" y="3288282"/>
                  <a:ext cx="1171957" cy="4867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000" dirty="0"/>
                    <a:t>i</a:t>
                  </a:r>
                  <a:r>
                    <a:rPr lang="en-US" altLang="ko-KR" sz="1000" dirty="0" smtClean="0"/>
                    <a:t>ndex</a:t>
                  </a:r>
                  <a:endParaRPr lang="ko-KR" altLang="en-US" sz="1000" dirty="0"/>
                </a:p>
              </p:txBody>
            </p:sp>
            <p:sp>
              <p:nvSpPr>
                <p:cNvPr id="89" name="직사각형 88"/>
                <p:cNvSpPr/>
                <p:nvPr/>
              </p:nvSpPr>
              <p:spPr>
                <a:xfrm>
                  <a:off x="2625555" y="5707816"/>
                  <a:ext cx="582764" cy="54613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00"/>
                </a:p>
              </p:txBody>
            </p:sp>
            <p:sp>
              <p:nvSpPr>
                <p:cNvPr id="90" name="오른쪽 중괄호 89"/>
                <p:cNvSpPr/>
                <p:nvPr/>
              </p:nvSpPr>
              <p:spPr>
                <a:xfrm rot="10800000">
                  <a:off x="1278300" y="4441256"/>
                  <a:ext cx="303406" cy="1761150"/>
                </a:xfrm>
                <a:prstGeom prst="rightBrace">
                  <a:avLst>
                    <a:gd name="adj1" fmla="val 54981"/>
                    <a:gd name="adj2" fmla="val 50000"/>
                  </a:avLst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00"/>
                </a:p>
              </p:txBody>
            </p:sp>
            <p:sp>
              <p:nvSpPr>
                <p:cNvPr id="91" name="TextBox 90"/>
                <p:cNvSpPr txBox="1"/>
                <p:nvPr/>
              </p:nvSpPr>
              <p:spPr>
                <a:xfrm>
                  <a:off x="1713821" y="4449479"/>
                  <a:ext cx="647516" cy="48679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000" dirty="0" smtClean="0"/>
                    <a:t>0</a:t>
                  </a:r>
                  <a:endParaRPr lang="ko-KR" altLang="en-US" sz="1000" dirty="0"/>
                </a:p>
              </p:txBody>
            </p:sp>
            <p:sp>
              <p:nvSpPr>
                <p:cNvPr id="92" name="TextBox 91"/>
                <p:cNvSpPr txBox="1"/>
                <p:nvPr/>
              </p:nvSpPr>
              <p:spPr>
                <a:xfrm>
                  <a:off x="1713821" y="5130867"/>
                  <a:ext cx="647516" cy="48679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000" dirty="0" smtClean="0"/>
                    <a:t>1</a:t>
                  </a:r>
                  <a:endParaRPr lang="ko-KR" altLang="en-US" sz="1000" dirty="0"/>
                </a:p>
              </p:txBody>
            </p:sp>
            <p:sp>
              <p:nvSpPr>
                <p:cNvPr id="93" name="TextBox 92"/>
                <p:cNvSpPr txBox="1"/>
                <p:nvPr/>
              </p:nvSpPr>
              <p:spPr>
                <a:xfrm>
                  <a:off x="1710348" y="5842381"/>
                  <a:ext cx="647516" cy="48679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000" dirty="0" smtClean="0"/>
                    <a:t>2</a:t>
                  </a:r>
                  <a:endParaRPr lang="ko-KR" altLang="en-US" sz="1000" dirty="0"/>
                </a:p>
              </p:txBody>
            </p:sp>
            <p:sp>
              <p:nvSpPr>
                <p:cNvPr id="94" name="TextBox 93"/>
                <p:cNvSpPr txBox="1"/>
                <p:nvPr/>
              </p:nvSpPr>
              <p:spPr>
                <a:xfrm>
                  <a:off x="2219213" y="3288278"/>
                  <a:ext cx="1417404" cy="75692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000" dirty="0" smtClean="0"/>
                    <a:t>values</a:t>
                  </a:r>
                  <a:endParaRPr lang="ko-KR" altLang="en-US" sz="1000" dirty="0"/>
                </a:p>
              </p:txBody>
            </p:sp>
            <p:sp>
              <p:nvSpPr>
                <p:cNvPr id="95" name="오른쪽 중괄호 94"/>
                <p:cNvSpPr/>
                <p:nvPr/>
              </p:nvSpPr>
              <p:spPr>
                <a:xfrm>
                  <a:off x="3351319" y="4441256"/>
                  <a:ext cx="360040" cy="1812690"/>
                </a:xfrm>
                <a:prstGeom prst="rightBrace">
                  <a:avLst>
                    <a:gd name="adj1" fmla="val 39431"/>
                    <a:gd name="adj2" fmla="val 50000"/>
                  </a:avLst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00"/>
                </a:p>
              </p:txBody>
            </p:sp>
            <p:sp>
              <p:nvSpPr>
                <p:cNvPr id="96" name="TextBox 95"/>
                <p:cNvSpPr txBox="1"/>
                <p:nvPr/>
              </p:nvSpPr>
              <p:spPr>
                <a:xfrm>
                  <a:off x="3711359" y="5269368"/>
                  <a:ext cx="1319961" cy="106496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000" dirty="0" err="1" smtClean="0"/>
                    <a:t>dtype</a:t>
                  </a:r>
                  <a:endParaRPr lang="ko-KR" altLang="en-US" sz="1000" dirty="0"/>
                </a:p>
              </p:txBody>
            </p:sp>
          </p:grpSp>
          <p:sp>
            <p:nvSpPr>
              <p:cNvPr id="84" name="직사각형 83"/>
              <p:cNvSpPr/>
              <p:nvPr/>
            </p:nvSpPr>
            <p:spPr>
              <a:xfrm>
                <a:off x="1979712" y="3212976"/>
                <a:ext cx="1872208" cy="100986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5" name="TextBox 84"/>
              <p:cNvSpPr txBox="1"/>
              <p:nvPr/>
            </p:nvSpPr>
            <p:spPr>
              <a:xfrm>
                <a:off x="2171807" y="2924944"/>
                <a:ext cx="865191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dirty="0" smtClean="0"/>
                  <a:t>name</a:t>
                </a:r>
                <a:endParaRPr lang="ko-KR" altLang="en-US" sz="1000" dirty="0"/>
              </a:p>
            </p:txBody>
          </p:sp>
        </p:grpSp>
      </p:grpSp>
      <p:sp>
        <p:nvSpPr>
          <p:cNvPr id="19" name="오른쪽 화살표 18"/>
          <p:cNvSpPr/>
          <p:nvPr/>
        </p:nvSpPr>
        <p:spPr>
          <a:xfrm>
            <a:off x="3707904" y="4437112"/>
            <a:ext cx="978408" cy="744599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TextBox 96"/>
          <p:cNvSpPr txBox="1"/>
          <p:nvPr/>
        </p:nvSpPr>
        <p:spPr>
          <a:xfrm>
            <a:off x="3707904" y="3615732"/>
            <a:ext cx="14401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Series</a:t>
            </a:r>
            <a:r>
              <a:rPr lang="ko-KR" altLang="en-US" dirty="0" smtClean="0"/>
              <a:t>에서 </a:t>
            </a:r>
            <a:endParaRPr lang="en-US" altLang="ko-KR" dirty="0" smtClean="0"/>
          </a:p>
          <a:p>
            <a:pPr algn="ctr"/>
            <a:r>
              <a:rPr lang="en-US" altLang="ko-KR" dirty="0" err="1" smtClean="0"/>
              <a:t>DataFrame</a:t>
            </a:r>
            <a:r>
              <a:rPr lang="en-US" altLang="ko-KR" dirty="0" smtClean="0"/>
              <a:t> </a:t>
            </a:r>
            <a:r>
              <a:rPr lang="ko-KR" altLang="en-US" dirty="0" smtClean="0"/>
              <a:t>전환</a:t>
            </a:r>
            <a:endParaRPr lang="ko-KR" altLang="en-US" dirty="0"/>
          </a:p>
        </p:txBody>
      </p:sp>
      <p:sp>
        <p:nvSpPr>
          <p:cNvPr id="41" name="슬라이드 번호 개체 틀 4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491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6695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DataFrame</a:t>
            </a:r>
            <a:r>
              <a:rPr lang="en-US" altLang="ko-KR" dirty="0" smtClean="0"/>
              <a:t> </a:t>
            </a:r>
            <a:r>
              <a:rPr lang="ko-KR" altLang="en-US" dirty="0" smtClean="0"/>
              <a:t>생</a:t>
            </a:r>
            <a:r>
              <a:rPr lang="ko-KR" altLang="en-US" dirty="0"/>
              <a:t>성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n*m </a:t>
            </a:r>
            <a:r>
              <a:rPr lang="ko-KR" altLang="en-US" dirty="0" smtClean="0"/>
              <a:t>행렬구조를 가지는 데이터 구조이고 </a:t>
            </a:r>
            <a:r>
              <a:rPr lang="en-US" altLang="ko-KR" dirty="0" smtClean="0"/>
              <a:t>index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column</a:t>
            </a:r>
            <a:r>
              <a:rPr lang="ko-KR" altLang="en-US" dirty="0" smtClean="0"/>
              <a:t>이 별도의 명을 가지고</a:t>
            </a:r>
            <a:r>
              <a:rPr lang="en-US" altLang="ko-KR" dirty="0" smtClean="0"/>
              <a:t>, column</a:t>
            </a:r>
            <a:r>
              <a:rPr lang="ko-KR" altLang="en-US" dirty="0" smtClean="0"/>
              <a:t>별로 다른 데이터 타입을 가질 수 있음</a:t>
            </a:r>
            <a:endParaRPr lang="en-US" altLang="ko-KR" dirty="0" smtClean="0"/>
          </a:p>
        </p:txBody>
      </p:sp>
      <p:grpSp>
        <p:nvGrpSpPr>
          <p:cNvPr id="7" name="그룹 6"/>
          <p:cNvGrpSpPr/>
          <p:nvPr/>
        </p:nvGrpSpPr>
        <p:grpSpPr>
          <a:xfrm>
            <a:off x="478382" y="3564908"/>
            <a:ext cx="2808312" cy="2209656"/>
            <a:chOff x="1547664" y="3525878"/>
            <a:chExt cx="4354686" cy="2889245"/>
          </a:xfrm>
        </p:grpSpPr>
        <p:sp>
          <p:nvSpPr>
            <p:cNvPr id="4" name="직사각형 3"/>
            <p:cNvSpPr/>
            <p:nvPr/>
          </p:nvSpPr>
          <p:spPr>
            <a:xfrm>
              <a:off x="3855138" y="4500741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567404" y="4500741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3855138" y="5173048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4567404" y="5173048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3855138" y="5847606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4567404" y="5847606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547664" y="5349846"/>
              <a:ext cx="14541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smtClean="0"/>
                <a:t>Index(</a:t>
              </a:r>
              <a:r>
                <a:rPr lang="ko-KR" altLang="en-US" sz="1200" dirty="0" smtClean="0"/>
                <a:t>행</a:t>
              </a:r>
              <a:r>
                <a:rPr lang="en-US" altLang="ko-KR" sz="1200" dirty="0" smtClean="0"/>
                <a:t>)</a:t>
              </a:r>
              <a:endParaRPr lang="ko-KR" altLang="en-US" sz="1200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139952" y="3525878"/>
              <a:ext cx="1732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smtClean="0"/>
                <a:t>Column(</a:t>
              </a:r>
              <a:r>
                <a:rPr lang="ko-KR" altLang="en-US" sz="1200" dirty="0" smtClean="0"/>
                <a:t>열</a:t>
              </a:r>
              <a:r>
                <a:rPr lang="en-US" altLang="ko-KR" sz="1200" dirty="0" smtClean="0"/>
                <a:t>)</a:t>
              </a:r>
              <a:endParaRPr lang="ko-KR" altLang="en-US" sz="1200" dirty="0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5287210" y="4500741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5287210" y="5173048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5287210" y="5847606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오른쪽 중괄호 5"/>
            <p:cNvSpPr/>
            <p:nvPr/>
          </p:nvSpPr>
          <p:spPr>
            <a:xfrm rot="10800000">
              <a:off x="3078119" y="4713723"/>
              <a:ext cx="323758" cy="1650442"/>
            </a:xfrm>
            <a:prstGeom prst="rightBrace">
              <a:avLst>
                <a:gd name="adj1" fmla="val 54981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오른쪽 중괄호 22"/>
            <p:cNvSpPr/>
            <p:nvPr/>
          </p:nvSpPr>
          <p:spPr>
            <a:xfrm rot="16200000">
              <a:off x="4707083" y="3248120"/>
              <a:ext cx="303406" cy="1761150"/>
            </a:xfrm>
            <a:prstGeom prst="rightBrace">
              <a:avLst>
                <a:gd name="adj1" fmla="val 54981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790387" y="4276206"/>
              <a:ext cx="647515" cy="281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 smtClean="0"/>
                <a:t>col1</a:t>
              </a:r>
              <a:endParaRPr lang="ko-KR" altLang="en-US" sz="800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4535030" y="4276206"/>
              <a:ext cx="647515" cy="281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 smtClean="0"/>
                <a:t>col2</a:t>
              </a:r>
              <a:endParaRPr lang="ko-KR" altLang="en-US" sz="800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5254835" y="4276206"/>
              <a:ext cx="647515" cy="281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 smtClean="0"/>
                <a:t>col3</a:t>
              </a:r>
              <a:endParaRPr lang="ko-KR" altLang="en-US" sz="800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3347246" y="4515447"/>
              <a:ext cx="477252" cy="443516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800" dirty="0" smtClean="0"/>
                <a:t>row1</a:t>
              </a:r>
              <a:endParaRPr lang="ko-KR" altLang="en-US" sz="800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3347246" y="5249834"/>
              <a:ext cx="477252" cy="443516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800" dirty="0" smtClean="0"/>
                <a:t>row2</a:t>
              </a:r>
              <a:endParaRPr lang="ko-KR" altLang="en-US" sz="800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3318232" y="5971607"/>
              <a:ext cx="477252" cy="443516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800" dirty="0" smtClean="0"/>
                <a:t>row3</a:t>
              </a:r>
              <a:endParaRPr lang="ko-KR" altLang="en-US" sz="800" dirty="0"/>
            </a:p>
          </p:txBody>
        </p:sp>
      </p:grp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492</a:t>
            </a:fld>
            <a:endParaRPr lang="ko-KR" altLang="en-US"/>
          </a:p>
        </p:txBody>
      </p:sp>
      <p:pic>
        <p:nvPicPr>
          <p:cNvPr id="2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920" y="3681301"/>
            <a:ext cx="4896544" cy="2295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99852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Panel </a:t>
            </a:r>
            <a:r>
              <a:rPr lang="ko-KR" altLang="en-US" dirty="0" smtClean="0"/>
              <a:t>구조 </a:t>
            </a:r>
            <a:r>
              <a:rPr lang="en-US" altLang="ko-KR" dirty="0" smtClean="0"/>
              <a:t>: 3</a:t>
            </a:r>
            <a:r>
              <a:rPr lang="ko-KR" altLang="en-US" dirty="0" smtClean="0"/>
              <a:t>차원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/>
              <a:t>3</a:t>
            </a:r>
            <a:r>
              <a:rPr lang="ko-KR" altLang="en-US" dirty="0" smtClean="0"/>
              <a:t>차원의 데이터를 관리하는 컨테이너</a:t>
            </a:r>
            <a:endParaRPr lang="en-US" altLang="ko-KR" dirty="0" smtClean="0"/>
          </a:p>
        </p:txBody>
      </p:sp>
      <p:grpSp>
        <p:nvGrpSpPr>
          <p:cNvPr id="5" name="그룹 4"/>
          <p:cNvGrpSpPr/>
          <p:nvPr/>
        </p:nvGrpSpPr>
        <p:grpSpPr>
          <a:xfrm>
            <a:off x="1709539" y="3592688"/>
            <a:ext cx="1974810" cy="1928011"/>
            <a:chOff x="1704615" y="3592688"/>
            <a:chExt cx="2373243" cy="1928011"/>
          </a:xfrm>
        </p:grpSpPr>
        <p:sp>
          <p:nvSpPr>
            <p:cNvPr id="4" name="직사각형 3"/>
            <p:cNvSpPr/>
            <p:nvPr/>
          </p:nvSpPr>
          <p:spPr>
            <a:xfrm>
              <a:off x="3101585" y="4176648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3101585" y="4912887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733944" y="3592688"/>
              <a:ext cx="11719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/>
                <a:t>i</a:t>
              </a:r>
              <a:r>
                <a:rPr lang="en-US" altLang="ko-KR" dirty="0" smtClean="0"/>
                <a:t>ndex</a:t>
              </a:r>
              <a:endParaRPr lang="ko-KR" altLang="en-US" dirty="0"/>
            </a:p>
          </p:txBody>
        </p:sp>
        <p:sp>
          <p:nvSpPr>
            <p:cNvPr id="23" name="오른쪽 중괄호 22"/>
            <p:cNvSpPr/>
            <p:nvPr/>
          </p:nvSpPr>
          <p:spPr>
            <a:xfrm rot="10800000">
              <a:off x="1754329" y="4382567"/>
              <a:ext cx="303407" cy="1138132"/>
            </a:xfrm>
            <a:prstGeom prst="rightBrace">
              <a:avLst>
                <a:gd name="adj1" fmla="val 54981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704615" y="4390791"/>
              <a:ext cx="13969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smtClean="0"/>
                <a:t>item0</a:t>
              </a:r>
              <a:endParaRPr lang="ko-KR" altLang="en-US" sz="1200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906033" y="5072178"/>
              <a:ext cx="9313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/>
                <a:t>item1</a:t>
              </a:r>
              <a:endParaRPr lang="ko-KR" altLang="en-US" sz="1200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905901" y="3592688"/>
              <a:ext cx="11719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smtClean="0"/>
                <a:t>data</a:t>
              </a:r>
              <a:endParaRPr lang="ko-KR" altLang="en-US" dirty="0"/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5319789" y="2753972"/>
            <a:ext cx="2554485" cy="1669959"/>
            <a:chOff x="4198004" y="3216662"/>
            <a:chExt cx="3936594" cy="3020650"/>
          </a:xfrm>
        </p:grpSpPr>
        <p:sp>
          <p:nvSpPr>
            <p:cNvPr id="15" name="직사각형 14"/>
            <p:cNvSpPr/>
            <p:nvPr/>
          </p:nvSpPr>
          <p:spPr>
            <a:xfrm>
              <a:off x="6087386" y="4344317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6799652" y="4344317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6087386" y="5016624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6799652" y="5016624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6087386" y="5691182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6799652" y="5691182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4198004" y="5193422"/>
              <a:ext cx="1454116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 smtClean="0"/>
                <a:t>Index(</a:t>
              </a:r>
              <a:r>
                <a:rPr lang="ko-KR" altLang="en-US" sz="700" dirty="0" smtClean="0"/>
                <a:t>행</a:t>
              </a:r>
              <a:r>
                <a:rPr lang="en-US" altLang="ko-KR" sz="700" dirty="0" smtClean="0"/>
                <a:t>)</a:t>
              </a:r>
              <a:endParaRPr lang="ko-KR" altLang="en-US" sz="700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6372200" y="3216662"/>
              <a:ext cx="173278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dirty="0" smtClean="0"/>
                <a:t>Column(</a:t>
              </a:r>
              <a:r>
                <a:rPr lang="ko-KR" altLang="en-US" sz="700" dirty="0" smtClean="0"/>
                <a:t>열</a:t>
              </a:r>
              <a:r>
                <a:rPr lang="en-US" altLang="ko-KR" sz="700" dirty="0" smtClean="0"/>
                <a:t>)</a:t>
              </a:r>
              <a:endParaRPr lang="ko-KR" altLang="en-US" sz="700" dirty="0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7519458" y="4344317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7519458" y="5016624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/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7519458" y="5691182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/>
            </a:p>
          </p:txBody>
        </p:sp>
        <p:sp>
          <p:nvSpPr>
            <p:cNvPr id="32" name="오른쪽 중괄호 31"/>
            <p:cNvSpPr/>
            <p:nvPr/>
          </p:nvSpPr>
          <p:spPr>
            <a:xfrm rot="10800000">
              <a:off x="5310367" y="4557299"/>
              <a:ext cx="323758" cy="1650442"/>
            </a:xfrm>
            <a:prstGeom prst="rightBrace">
              <a:avLst>
                <a:gd name="adj1" fmla="val 54981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700"/>
            </a:p>
          </p:txBody>
        </p:sp>
        <p:sp>
          <p:nvSpPr>
            <p:cNvPr id="33" name="오른쪽 중괄호 32"/>
            <p:cNvSpPr/>
            <p:nvPr/>
          </p:nvSpPr>
          <p:spPr>
            <a:xfrm rot="16200000">
              <a:off x="6939331" y="2938903"/>
              <a:ext cx="303406" cy="1761150"/>
            </a:xfrm>
            <a:prstGeom prst="rightBrace">
              <a:avLst>
                <a:gd name="adj1" fmla="val 54981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70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6022634" y="3998159"/>
              <a:ext cx="647515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 smtClean="0"/>
                <a:t>col1</a:t>
              </a:r>
              <a:endParaRPr lang="ko-KR" altLang="en-US" sz="700" dirty="0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6767277" y="3998159"/>
              <a:ext cx="647515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 smtClean="0"/>
                <a:t>col2</a:t>
              </a:r>
              <a:endParaRPr lang="ko-KR" altLang="en-US" sz="700" dirty="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7487083" y="3998159"/>
              <a:ext cx="647515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 smtClean="0"/>
                <a:t>col3</a:t>
              </a:r>
              <a:endParaRPr lang="ko-KR" altLang="en-US" sz="700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5764357" y="4359022"/>
              <a:ext cx="292388" cy="308739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700" dirty="0" smtClean="0"/>
                <a:t>row1</a:t>
              </a:r>
              <a:endParaRPr lang="ko-KR" altLang="en-US" sz="700" dirty="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5764357" y="5093410"/>
              <a:ext cx="292388" cy="308739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700" dirty="0" smtClean="0"/>
                <a:t>row2</a:t>
              </a:r>
              <a:endParaRPr lang="ko-KR" altLang="en-US" sz="700" dirty="0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5735343" y="5815183"/>
              <a:ext cx="292388" cy="308739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700" dirty="0" smtClean="0"/>
                <a:t>row3</a:t>
              </a:r>
              <a:endParaRPr lang="ko-KR" altLang="en-US" sz="700" dirty="0"/>
            </a:p>
          </p:txBody>
        </p:sp>
      </p:grpSp>
      <p:sp>
        <p:nvSpPr>
          <p:cNvPr id="40" name="TextBox 39"/>
          <p:cNvSpPr txBox="1"/>
          <p:nvPr/>
        </p:nvSpPr>
        <p:spPr>
          <a:xfrm>
            <a:off x="5391796" y="2438332"/>
            <a:ext cx="31406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u="sng" dirty="0" err="1" smtClean="0"/>
              <a:t>DataFrame</a:t>
            </a:r>
            <a:endParaRPr lang="ko-KR" altLang="en-US" sz="1400" u="sng" dirty="0"/>
          </a:p>
        </p:txBody>
      </p:sp>
      <p:grpSp>
        <p:nvGrpSpPr>
          <p:cNvPr id="42" name="그룹 41"/>
          <p:cNvGrpSpPr/>
          <p:nvPr/>
        </p:nvGrpSpPr>
        <p:grpSpPr>
          <a:xfrm>
            <a:off x="5319789" y="4624427"/>
            <a:ext cx="2554485" cy="1669959"/>
            <a:chOff x="4198004" y="3216662"/>
            <a:chExt cx="3936594" cy="3020650"/>
          </a:xfrm>
        </p:grpSpPr>
        <p:sp>
          <p:nvSpPr>
            <p:cNvPr id="43" name="직사각형 42"/>
            <p:cNvSpPr/>
            <p:nvPr/>
          </p:nvSpPr>
          <p:spPr>
            <a:xfrm>
              <a:off x="6087386" y="4344317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/>
            </a:p>
          </p:txBody>
        </p:sp>
        <p:sp>
          <p:nvSpPr>
            <p:cNvPr id="44" name="직사각형 43"/>
            <p:cNvSpPr/>
            <p:nvPr/>
          </p:nvSpPr>
          <p:spPr>
            <a:xfrm>
              <a:off x="6799652" y="4344317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/>
            </a:p>
          </p:txBody>
        </p:sp>
        <p:sp>
          <p:nvSpPr>
            <p:cNvPr id="45" name="직사각형 44"/>
            <p:cNvSpPr/>
            <p:nvPr/>
          </p:nvSpPr>
          <p:spPr>
            <a:xfrm>
              <a:off x="6087386" y="5016624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/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6799652" y="5016624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/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6087386" y="5691182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/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6799652" y="5691182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4198004" y="5193422"/>
              <a:ext cx="1454116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 smtClean="0"/>
                <a:t>Index(</a:t>
              </a:r>
              <a:r>
                <a:rPr lang="ko-KR" altLang="en-US" sz="700" dirty="0" smtClean="0"/>
                <a:t>행</a:t>
              </a:r>
              <a:r>
                <a:rPr lang="en-US" altLang="ko-KR" sz="700" dirty="0" smtClean="0"/>
                <a:t>)</a:t>
              </a:r>
              <a:endParaRPr lang="ko-KR" altLang="en-US" sz="700" dirty="0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6372200" y="3216662"/>
              <a:ext cx="173278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dirty="0" smtClean="0"/>
                <a:t>Column(</a:t>
              </a:r>
              <a:r>
                <a:rPr lang="ko-KR" altLang="en-US" sz="700" dirty="0" smtClean="0"/>
                <a:t>열</a:t>
              </a:r>
              <a:r>
                <a:rPr lang="en-US" altLang="ko-KR" sz="700" dirty="0" smtClean="0"/>
                <a:t>)</a:t>
              </a:r>
              <a:endParaRPr lang="ko-KR" altLang="en-US" sz="700" dirty="0"/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7519458" y="4344317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/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7519458" y="5016624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/>
            </a:p>
          </p:txBody>
        </p:sp>
        <p:sp>
          <p:nvSpPr>
            <p:cNvPr id="53" name="직사각형 52"/>
            <p:cNvSpPr/>
            <p:nvPr/>
          </p:nvSpPr>
          <p:spPr>
            <a:xfrm>
              <a:off x="7519458" y="5691182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/>
            </a:p>
          </p:txBody>
        </p:sp>
        <p:sp>
          <p:nvSpPr>
            <p:cNvPr id="54" name="오른쪽 중괄호 53"/>
            <p:cNvSpPr/>
            <p:nvPr/>
          </p:nvSpPr>
          <p:spPr>
            <a:xfrm rot="10800000">
              <a:off x="5310367" y="4557299"/>
              <a:ext cx="323758" cy="1650442"/>
            </a:xfrm>
            <a:prstGeom prst="rightBrace">
              <a:avLst>
                <a:gd name="adj1" fmla="val 54981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700"/>
            </a:p>
          </p:txBody>
        </p:sp>
        <p:sp>
          <p:nvSpPr>
            <p:cNvPr id="55" name="오른쪽 중괄호 54"/>
            <p:cNvSpPr/>
            <p:nvPr/>
          </p:nvSpPr>
          <p:spPr>
            <a:xfrm rot="16200000">
              <a:off x="6939331" y="2938903"/>
              <a:ext cx="303406" cy="1761150"/>
            </a:xfrm>
            <a:prstGeom prst="rightBrace">
              <a:avLst>
                <a:gd name="adj1" fmla="val 54981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700"/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6022634" y="3998159"/>
              <a:ext cx="647515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 smtClean="0"/>
                <a:t>col1</a:t>
              </a:r>
              <a:endParaRPr lang="ko-KR" altLang="en-US" sz="700" dirty="0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6767277" y="3998159"/>
              <a:ext cx="647515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 smtClean="0"/>
                <a:t>col2</a:t>
              </a:r>
              <a:endParaRPr lang="ko-KR" altLang="en-US" sz="700" dirty="0"/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7487083" y="3998159"/>
              <a:ext cx="647515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 smtClean="0"/>
                <a:t>col3</a:t>
              </a:r>
              <a:endParaRPr lang="ko-KR" altLang="en-US" sz="700" dirty="0"/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5764357" y="4359022"/>
              <a:ext cx="292388" cy="308739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700" dirty="0" smtClean="0"/>
                <a:t>row1</a:t>
              </a:r>
              <a:endParaRPr lang="ko-KR" altLang="en-US" sz="700" dirty="0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5764357" y="5093410"/>
              <a:ext cx="292388" cy="308739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700" dirty="0" smtClean="0"/>
                <a:t>row2</a:t>
              </a:r>
              <a:endParaRPr lang="ko-KR" altLang="en-US" sz="700" dirty="0"/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5735343" y="5815183"/>
              <a:ext cx="292388" cy="308739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700" dirty="0" smtClean="0"/>
                <a:t>row3</a:t>
              </a:r>
              <a:endParaRPr lang="ko-KR" altLang="en-US" sz="700" dirty="0"/>
            </a:p>
          </p:txBody>
        </p:sp>
      </p:grpSp>
      <p:cxnSp>
        <p:nvCxnSpPr>
          <p:cNvPr id="7" name="직선 화살표 연결선 6"/>
          <p:cNvCxnSpPr>
            <a:stCxn id="4" idx="3"/>
            <a:endCxn id="38" idx="1"/>
          </p:cNvCxnSpPr>
          <p:nvPr/>
        </p:nvCxnSpPr>
        <p:spPr>
          <a:xfrm flipV="1">
            <a:off x="3356904" y="3876871"/>
            <a:ext cx="2979303" cy="57284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>
            <a:stCxn id="8" idx="3"/>
            <a:endCxn id="60" idx="3"/>
          </p:cNvCxnSpPr>
          <p:nvPr/>
        </p:nvCxnSpPr>
        <p:spPr>
          <a:xfrm>
            <a:off x="3356904" y="5185952"/>
            <a:ext cx="3169036" cy="56137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827584" y="2472620"/>
            <a:ext cx="5142766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dirty="0"/>
          </a:p>
          <a:p>
            <a:r>
              <a:rPr lang="en-US" altLang="ko-KR" sz="1200" dirty="0"/>
              <a:t>data = {'Item1' : </a:t>
            </a:r>
            <a:r>
              <a:rPr lang="en-US" altLang="ko-KR" sz="1200" dirty="0" err="1" smtClean="0"/>
              <a:t>pd.DataFrame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np.random.randn</a:t>
            </a:r>
            <a:r>
              <a:rPr lang="en-US" altLang="ko-KR" sz="1200" dirty="0" smtClean="0"/>
              <a:t>(3, </a:t>
            </a:r>
            <a:r>
              <a:rPr lang="en-US" altLang="ko-KR" sz="1200" dirty="0"/>
              <a:t>3)),</a:t>
            </a:r>
          </a:p>
          <a:p>
            <a:r>
              <a:rPr lang="en-US" altLang="ko-KR" sz="1200" dirty="0"/>
              <a:t>         </a:t>
            </a:r>
            <a:r>
              <a:rPr lang="en-US" altLang="ko-KR" sz="1200" dirty="0" smtClean="0"/>
              <a:t>   'Item2</a:t>
            </a:r>
            <a:r>
              <a:rPr lang="en-US" altLang="ko-KR" sz="1200" dirty="0"/>
              <a:t>' : </a:t>
            </a:r>
            <a:r>
              <a:rPr lang="en-US" altLang="ko-KR" sz="1200" dirty="0" err="1" smtClean="0"/>
              <a:t>pd.DataFrame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np.random.randn</a:t>
            </a:r>
            <a:r>
              <a:rPr lang="en-US" altLang="ko-KR" sz="1200" dirty="0" smtClean="0"/>
              <a:t>(3, 3))}</a:t>
            </a:r>
          </a:p>
          <a:p>
            <a:r>
              <a:rPr lang="en-US" altLang="ko-KR" sz="1200" dirty="0" err="1"/>
              <a:t>pd.Panel</a:t>
            </a:r>
            <a:r>
              <a:rPr lang="en-US" altLang="ko-KR" sz="1200" dirty="0"/>
              <a:t>(data)</a:t>
            </a:r>
          </a:p>
          <a:p>
            <a:endParaRPr lang="en-US" altLang="ko-KR" sz="1200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493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1040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Index/slice </a:t>
            </a:r>
            <a:r>
              <a:rPr lang="ko-KR" altLang="en-US" dirty="0" smtClean="0"/>
              <a:t>지원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494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4787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슬라이싱</a:t>
            </a:r>
            <a:r>
              <a:rPr lang="ko-KR" altLang="en-US" dirty="0" smtClean="0"/>
              <a:t> 처리시 숫자와 문자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[ ] </a:t>
            </a:r>
            <a:r>
              <a:rPr lang="ko-KR" altLang="en-US" dirty="0" smtClean="0"/>
              <a:t>연사자 내의 숫자는 마지막을 포함하지 않지만 문자일 경우 마지막 값도 처리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495</a:t>
            </a:fld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2267744" y="4443484"/>
            <a:ext cx="816091" cy="6960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/>
              <a:t>[0,0]</a:t>
            </a:r>
            <a:endParaRPr lang="ko-KR" altLang="en-US" sz="1000" b="1" dirty="0"/>
          </a:p>
        </p:txBody>
      </p:sp>
      <p:sp>
        <p:nvSpPr>
          <p:cNvPr id="10" name="직사각형 9"/>
          <p:cNvSpPr/>
          <p:nvPr/>
        </p:nvSpPr>
        <p:spPr>
          <a:xfrm>
            <a:off x="3083835" y="4443484"/>
            <a:ext cx="816091" cy="6960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/>
              <a:t>[0,1]</a:t>
            </a:r>
            <a:endParaRPr lang="ko-KR" altLang="en-US" sz="1000" b="1" dirty="0"/>
          </a:p>
        </p:txBody>
      </p:sp>
      <p:sp>
        <p:nvSpPr>
          <p:cNvPr id="11" name="직사각형 10"/>
          <p:cNvSpPr/>
          <p:nvPr/>
        </p:nvSpPr>
        <p:spPr>
          <a:xfrm>
            <a:off x="3899925" y="4443484"/>
            <a:ext cx="816091" cy="6960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/>
              <a:t>[0,2]</a:t>
            </a:r>
            <a:endParaRPr lang="ko-KR" altLang="en-US" sz="10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779579" y="4794835"/>
            <a:ext cx="11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Row : </a:t>
            </a:r>
            <a:r>
              <a:rPr lang="ko-KR" altLang="en-US" dirty="0" smtClean="0"/>
              <a:t>행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965848" y="3734437"/>
            <a:ext cx="16047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Column: </a:t>
            </a:r>
            <a:r>
              <a:rPr lang="ko-KR" altLang="en-US" dirty="0" smtClean="0"/>
              <a:t>열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931707" y="4606856"/>
            <a:ext cx="4080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0</a:t>
            </a:r>
            <a:endParaRPr lang="ko-KR" altLang="en-US" sz="1200" dirty="0"/>
          </a:p>
        </p:txBody>
      </p:sp>
      <p:sp>
        <p:nvSpPr>
          <p:cNvPr id="15" name="TextBox 14"/>
          <p:cNvSpPr txBox="1"/>
          <p:nvPr/>
        </p:nvSpPr>
        <p:spPr>
          <a:xfrm>
            <a:off x="2462638" y="4238493"/>
            <a:ext cx="4080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0</a:t>
            </a:r>
            <a:endParaRPr lang="ko-KR" altLang="en-US" sz="1200" dirty="0"/>
          </a:p>
        </p:txBody>
      </p:sp>
      <p:sp>
        <p:nvSpPr>
          <p:cNvPr id="16" name="TextBox 15"/>
          <p:cNvSpPr txBox="1"/>
          <p:nvPr/>
        </p:nvSpPr>
        <p:spPr>
          <a:xfrm>
            <a:off x="3227851" y="4238493"/>
            <a:ext cx="4080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1</a:t>
            </a:r>
            <a:endParaRPr lang="ko-KR" altLang="en-US" sz="1200" dirty="0"/>
          </a:p>
        </p:txBody>
      </p:sp>
      <p:sp>
        <p:nvSpPr>
          <p:cNvPr id="17" name="TextBox 16"/>
          <p:cNvSpPr txBox="1"/>
          <p:nvPr/>
        </p:nvSpPr>
        <p:spPr>
          <a:xfrm>
            <a:off x="4103947" y="4238493"/>
            <a:ext cx="4080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2</a:t>
            </a:r>
            <a:endParaRPr lang="ko-KR" altLang="en-US" sz="1200" dirty="0"/>
          </a:p>
        </p:txBody>
      </p:sp>
      <p:sp>
        <p:nvSpPr>
          <p:cNvPr id="18" name="직사각형 17"/>
          <p:cNvSpPr/>
          <p:nvPr/>
        </p:nvSpPr>
        <p:spPr>
          <a:xfrm>
            <a:off x="5916149" y="4461115"/>
            <a:ext cx="816091" cy="6960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/>
              <a:t>[0,0]</a:t>
            </a:r>
            <a:endParaRPr lang="ko-KR" altLang="en-US" sz="1000" b="1" dirty="0"/>
          </a:p>
        </p:txBody>
      </p:sp>
      <p:sp>
        <p:nvSpPr>
          <p:cNvPr id="19" name="직사각형 18"/>
          <p:cNvSpPr/>
          <p:nvPr/>
        </p:nvSpPr>
        <p:spPr>
          <a:xfrm>
            <a:off x="6732240" y="4461115"/>
            <a:ext cx="816091" cy="6960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/>
              <a:t>[0,1]</a:t>
            </a:r>
            <a:endParaRPr lang="ko-KR" altLang="en-US" sz="1000" b="1" dirty="0"/>
          </a:p>
        </p:txBody>
      </p:sp>
      <p:sp>
        <p:nvSpPr>
          <p:cNvPr id="20" name="직사각형 19"/>
          <p:cNvSpPr/>
          <p:nvPr/>
        </p:nvSpPr>
        <p:spPr>
          <a:xfrm>
            <a:off x="7548330" y="4461115"/>
            <a:ext cx="816091" cy="6960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/>
              <a:t>[0,2]</a:t>
            </a:r>
            <a:endParaRPr lang="ko-KR" altLang="en-US" sz="1000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6614253" y="3752068"/>
            <a:ext cx="16047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Column: </a:t>
            </a:r>
            <a:r>
              <a:rPr lang="ko-KR" altLang="en-US" dirty="0" smtClean="0"/>
              <a:t>열</a:t>
            </a:r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5580112" y="4624487"/>
            <a:ext cx="4080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0</a:t>
            </a:r>
            <a:endParaRPr lang="ko-KR" altLang="en-US" sz="1200" dirty="0"/>
          </a:p>
        </p:txBody>
      </p:sp>
      <p:sp>
        <p:nvSpPr>
          <p:cNvPr id="24" name="TextBox 23"/>
          <p:cNvSpPr txBox="1"/>
          <p:nvPr/>
        </p:nvSpPr>
        <p:spPr>
          <a:xfrm>
            <a:off x="6111043" y="4256124"/>
            <a:ext cx="4080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a</a:t>
            </a:r>
            <a:endParaRPr lang="ko-KR" altLang="en-US" sz="1200" dirty="0"/>
          </a:p>
        </p:txBody>
      </p:sp>
      <p:sp>
        <p:nvSpPr>
          <p:cNvPr id="25" name="TextBox 24"/>
          <p:cNvSpPr txBox="1"/>
          <p:nvPr/>
        </p:nvSpPr>
        <p:spPr>
          <a:xfrm>
            <a:off x="6876256" y="4256124"/>
            <a:ext cx="4080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b</a:t>
            </a:r>
            <a:endParaRPr lang="ko-KR" altLang="en-US" sz="1200" dirty="0"/>
          </a:p>
        </p:txBody>
      </p:sp>
      <p:sp>
        <p:nvSpPr>
          <p:cNvPr id="26" name="TextBox 25"/>
          <p:cNvSpPr txBox="1"/>
          <p:nvPr/>
        </p:nvSpPr>
        <p:spPr>
          <a:xfrm>
            <a:off x="7752352" y="4256124"/>
            <a:ext cx="4080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c</a:t>
            </a:r>
            <a:endParaRPr lang="ko-KR" altLang="en-US" sz="1200" dirty="0"/>
          </a:p>
        </p:txBody>
      </p:sp>
      <p:sp>
        <p:nvSpPr>
          <p:cNvPr id="27" name="직사각형 26"/>
          <p:cNvSpPr/>
          <p:nvPr/>
        </p:nvSpPr>
        <p:spPr>
          <a:xfrm>
            <a:off x="2267744" y="4238493"/>
            <a:ext cx="1632182" cy="12067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5915606" y="4159620"/>
            <a:ext cx="2544825" cy="12067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1403648" y="3284984"/>
            <a:ext cx="2904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 </a:t>
            </a:r>
            <a:r>
              <a:rPr lang="ko-KR" altLang="en-US" sz="1400" b="1" u="sng" dirty="0" smtClean="0"/>
              <a:t>숫자로 조회</a:t>
            </a:r>
            <a:endParaRPr lang="ko-KR" altLang="en-US" sz="1400" b="1" u="sng" dirty="0"/>
          </a:p>
        </p:txBody>
      </p:sp>
      <p:sp>
        <p:nvSpPr>
          <p:cNvPr id="30" name="TextBox 29"/>
          <p:cNvSpPr txBox="1"/>
          <p:nvPr/>
        </p:nvSpPr>
        <p:spPr>
          <a:xfrm>
            <a:off x="5580112" y="3252718"/>
            <a:ext cx="2904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 </a:t>
            </a:r>
            <a:r>
              <a:rPr lang="ko-KR" altLang="en-US" sz="1400" b="1" u="sng" dirty="0" smtClean="0"/>
              <a:t>문</a:t>
            </a:r>
            <a:r>
              <a:rPr lang="ko-KR" altLang="en-US" sz="1400" b="1" u="sng" dirty="0"/>
              <a:t>자</a:t>
            </a:r>
            <a:r>
              <a:rPr lang="ko-KR" altLang="en-US" sz="1400" b="1" u="sng" dirty="0" smtClean="0"/>
              <a:t>로 조회</a:t>
            </a:r>
            <a:endParaRPr lang="ko-KR" altLang="en-US" sz="1400" b="1" u="sng" dirty="0"/>
          </a:p>
        </p:txBody>
      </p:sp>
    </p:spTree>
    <p:extLst>
      <p:ext uri="{BB962C8B-B14F-4D97-AF65-F5344CB8AC3E}">
        <p14:creationId xmlns:p14="http://schemas.microsoft.com/office/powerpoint/2010/main" val="2871881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원소값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일차원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[ ] </a:t>
            </a:r>
            <a:r>
              <a:rPr lang="ko-KR" altLang="en-US" dirty="0" smtClean="0"/>
              <a:t>연산자로 </a:t>
            </a:r>
            <a:r>
              <a:rPr lang="ko-KR" altLang="en-US" dirty="0" err="1" smtClean="0"/>
              <a:t>원소값</a:t>
            </a:r>
            <a:r>
              <a:rPr lang="en-US" altLang="ko-KR" dirty="0" smtClean="0"/>
              <a:t>(scalar)</a:t>
            </a:r>
            <a:r>
              <a:rPr lang="ko-KR" altLang="en-US" dirty="0" smtClean="0"/>
              <a:t> 및 </a:t>
            </a:r>
            <a:r>
              <a:rPr lang="ko-KR" altLang="en-US" dirty="0" err="1" smtClean="0"/>
              <a:t>일차원</a:t>
            </a:r>
            <a:r>
              <a:rPr lang="en-US" altLang="ko-KR" dirty="0" smtClean="0"/>
              <a:t>(Series) </a:t>
            </a:r>
            <a:r>
              <a:rPr lang="ko-KR" altLang="en-US" dirty="0" smtClean="0"/>
              <a:t>조회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496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2051720" y="4376502"/>
            <a:ext cx="816091" cy="6960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/>
              <a:t>[0,0]</a:t>
            </a:r>
            <a:endParaRPr lang="ko-KR" altLang="en-US" sz="10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683568" y="4724540"/>
            <a:ext cx="11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Row : </a:t>
            </a:r>
            <a:r>
              <a:rPr lang="ko-KR" altLang="en-US" dirty="0" smtClean="0"/>
              <a:t>행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748168" y="3871481"/>
            <a:ext cx="16047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Column: </a:t>
            </a:r>
            <a:r>
              <a:rPr lang="ko-KR" altLang="en-US" dirty="0" smtClean="0"/>
              <a:t>열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5701000" y="4509976"/>
            <a:ext cx="816091" cy="6960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/>
              <a:t>[0,0]</a:t>
            </a:r>
            <a:endParaRPr lang="ko-KR" altLang="en-US" sz="1000" b="1" dirty="0"/>
          </a:p>
        </p:txBody>
      </p:sp>
      <p:sp>
        <p:nvSpPr>
          <p:cNvPr id="10" name="직사각형 9"/>
          <p:cNvSpPr/>
          <p:nvPr/>
        </p:nvSpPr>
        <p:spPr>
          <a:xfrm>
            <a:off x="6517091" y="4509976"/>
            <a:ext cx="816091" cy="6960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/>
              <a:t>[0,1]</a:t>
            </a:r>
            <a:endParaRPr lang="ko-KR" altLang="en-US" sz="1000" b="1" dirty="0"/>
          </a:p>
        </p:txBody>
      </p:sp>
      <p:sp>
        <p:nvSpPr>
          <p:cNvPr id="11" name="직사각형 10"/>
          <p:cNvSpPr/>
          <p:nvPr/>
        </p:nvSpPr>
        <p:spPr>
          <a:xfrm>
            <a:off x="7333181" y="4509976"/>
            <a:ext cx="816091" cy="6960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/>
              <a:t>[0,2]</a:t>
            </a:r>
            <a:endParaRPr lang="ko-KR" altLang="en-US" sz="10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4212835" y="4861327"/>
            <a:ext cx="11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Row : </a:t>
            </a:r>
            <a:r>
              <a:rPr lang="ko-KR" altLang="en-US" dirty="0" smtClean="0"/>
              <a:t>행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399104" y="3800929"/>
            <a:ext cx="16047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Column: </a:t>
            </a:r>
            <a:r>
              <a:rPr lang="ko-KR" altLang="en-US" dirty="0" smtClean="0"/>
              <a:t>열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364963" y="4673348"/>
            <a:ext cx="4080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0</a:t>
            </a:r>
            <a:endParaRPr lang="ko-KR" altLang="en-US" sz="1200" dirty="0"/>
          </a:p>
        </p:txBody>
      </p:sp>
      <p:sp>
        <p:nvSpPr>
          <p:cNvPr id="15" name="TextBox 14"/>
          <p:cNvSpPr txBox="1"/>
          <p:nvPr/>
        </p:nvSpPr>
        <p:spPr>
          <a:xfrm>
            <a:off x="5895894" y="4304985"/>
            <a:ext cx="4080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0</a:t>
            </a:r>
            <a:endParaRPr lang="ko-KR" altLang="en-US" sz="1200" dirty="0"/>
          </a:p>
        </p:txBody>
      </p:sp>
      <p:sp>
        <p:nvSpPr>
          <p:cNvPr id="16" name="TextBox 15"/>
          <p:cNvSpPr txBox="1"/>
          <p:nvPr/>
        </p:nvSpPr>
        <p:spPr>
          <a:xfrm>
            <a:off x="6661107" y="4304985"/>
            <a:ext cx="4080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1</a:t>
            </a:r>
            <a:endParaRPr lang="ko-KR" altLang="en-US" sz="1200" dirty="0"/>
          </a:p>
        </p:txBody>
      </p:sp>
      <p:sp>
        <p:nvSpPr>
          <p:cNvPr id="17" name="TextBox 16"/>
          <p:cNvSpPr txBox="1"/>
          <p:nvPr/>
        </p:nvSpPr>
        <p:spPr>
          <a:xfrm>
            <a:off x="7537203" y="4304985"/>
            <a:ext cx="4080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2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4032946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2</a:t>
            </a:r>
            <a:r>
              <a:rPr lang="ko-KR" altLang="en-US" dirty="0" smtClean="0"/>
              <a:t>차원</a:t>
            </a:r>
            <a:r>
              <a:rPr lang="en-US" altLang="ko-KR" dirty="0" smtClean="0"/>
              <a:t>/3</a:t>
            </a:r>
            <a:r>
              <a:rPr lang="ko-KR" altLang="en-US" dirty="0" smtClean="0"/>
              <a:t>차원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[ ] </a:t>
            </a:r>
            <a:r>
              <a:rPr lang="ko-KR" altLang="en-US" dirty="0" smtClean="0"/>
              <a:t>조회로 </a:t>
            </a:r>
            <a:r>
              <a:rPr lang="en-US" altLang="ko-KR" dirty="0" smtClean="0"/>
              <a:t>2</a:t>
            </a:r>
            <a:r>
              <a:rPr lang="ko-KR" altLang="en-US" dirty="0" smtClean="0"/>
              <a:t>차원과 </a:t>
            </a:r>
            <a:r>
              <a:rPr lang="en-US" altLang="ko-KR" dirty="0" smtClean="0"/>
              <a:t>3</a:t>
            </a:r>
            <a:r>
              <a:rPr lang="ko-KR" altLang="en-US" dirty="0" smtClean="0"/>
              <a:t>차원 조회</a:t>
            </a:r>
            <a:endParaRPr lang="en-US" altLang="ko-KR" dirty="0"/>
          </a:p>
        </p:txBody>
      </p:sp>
      <p:grpSp>
        <p:nvGrpSpPr>
          <p:cNvPr id="5" name="그룹 4"/>
          <p:cNvGrpSpPr/>
          <p:nvPr/>
        </p:nvGrpSpPr>
        <p:grpSpPr>
          <a:xfrm>
            <a:off x="1823694" y="3673299"/>
            <a:ext cx="2448272" cy="2088232"/>
            <a:chOff x="3295328" y="3356992"/>
            <a:chExt cx="2743200" cy="2743200"/>
          </a:xfrm>
        </p:grpSpPr>
        <p:sp>
          <p:nvSpPr>
            <p:cNvPr id="4" name="직사각형 3"/>
            <p:cNvSpPr/>
            <p:nvPr/>
          </p:nvSpPr>
          <p:spPr>
            <a:xfrm>
              <a:off x="3295328" y="3356992"/>
              <a:ext cx="914400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 smtClean="0"/>
                <a:t>[0,0]</a:t>
              </a:r>
              <a:endParaRPr lang="ko-KR" altLang="en-US" sz="1000" b="1" dirty="0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209728" y="3356992"/>
              <a:ext cx="914400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 smtClean="0"/>
                <a:t>[0,1]</a:t>
              </a:r>
              <a:endParaRPr lang="ko-KR" altLang="en-US" sz="1000" b="1" dirty="0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5124128" y="3356992"/>
              <a:ext cx="914400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 smtClean="0"/>
                <a:t>[0,2]</a:t>
              </a:r>
              <a:endParaRPr lang="ko-KR" altLang="en-US" sz="1000" b="1" dirty="0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3295328" y="4271392"/>
              <a:ext cx="914400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 smtClean="0"/>
                <a:t>[1,0]</a:t>
              </a:r>
              <a:endParaRPr lang="ko-KR" altLang="en-US" sz="1000" b="1" dirty="0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4209728" y="4271392"/>
              <a:ext cx="914400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 smtClean="0"/>
                <a:t>[1,1]</a:t>
              </a:r>
              <a:endParaRPr lang="ko-KR" altLang="en-US" sz="1000" b="1" dirty="0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5124128" y="4271392"/>
              <a:ext cx="914400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 smtClean="0"/>
                <a:t>[1,2]</a:t>
              </a:r>
              <a:endParaRPr lang="ko-KR" altLang="en-US" sz="1000" b="1" dirty="0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3295328" y="5185792"/>
              <a:ext cx="914400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 smtClean="0"/>
                <a:t>[2,0]</a:t>
              </a:r>
              <a:endParaRPr lang="ko-KR" altLang="en-US" sz="1000" b="1" dirty="0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4209728" y="5185792"/>
              <a:ext cx="914400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 smtClean="0"/>
                <a:t>[2,1]</a:t>
              </a:r>
              <a:endParaRPr lang="ko-KR" altLang="en-US" sz="1000" b="1" dirty="0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5124128" y="5185792"/>
              <a:ext cx="914400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 smtClean="0"/>
                <a:t>[2,2]</a:t>
              </a:r>
              <a:endParaRPr lang="ko-KR" altLang="en-US" sz="1000" b="1" dirty="0"/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191513" y="4637136"/>
            <a:ext cx="11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Row : </a:t>
            </a:r>
            <a:r>
              <a:rPr lang="ko-KR" altLang="en-US" dirty="0" smtClean="0"/>
              <a:t>행</a:t>
            </a:r>
            <a:endParaRPr lang="ko-KR" alt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2521798" y="2964252"/>
            <a:ext cx="16047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Column: </a:t>
            </a:r>
            <a:r>
              <a:rPr lang="ko-KR" altLang="en-US" dirty="0" smtClean="0"/>
              <a:t>열</a:t>
            </a:r>
            <a:endParaRPr lang="ko-KR" alt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1487657" y="3836671"/>
            <a:ext cx="4080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0</a:t>
            </a:r>
            <a:endParaRPr lang="ko-KR" altLang="en-US" sz="1200" dirty="0"/>
          </a:p>
        </p:txBody>
      </p:sp>
      <p:sp>
        <p:nvSpPr>
          <p:cNvPr id="25" name="TextBox 24"/>
          <p:cNvSpPr txBox="1"/>
          <p:nvPr/>
        </p:nvSpPr>
        <p:spPr>
          <a:xfrm>
            <a:off x="1487657" y="4540481"/>
            <a:ext cx="4080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1</a:t>
            </a:r>
            <a:endParaRPr lang="ko-KR" altLang="en-US" sz="1200" dirty="0"/>
          </a:p>
        </p:txBody>
      </p:sp>
      <p:sp>
        <p:nvSpPr>
          <p:cNvPr id="26" name="TextBox 25"/>
          <p:cNvSpPr txBox="1"/>
          <p:nvPr/>
        </p:nvSpPr>
        <p:spPr>
          <a:xfrm>
            <a:off x="1487657" y="5260561"/>
            <a:ext cx="4080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2</a:t>
            </a:r>
            <a:endParaRPr lang="ko-KR" altLang="en-US" sz="1200" dirty="0"/>
          </a:p>
        </p:txBody>
      </p:sp>
      <p:sp>
        <p:nvSpPr>
          <p:cNvPr id="27" name="TextBox 26"/>
          <p:cNvSpPr txBox="1"/>
          <p:nvPr/>
        </p:nvSpPr>
        <p:spPr>
          <a:xfrm>
            <a:off x="2018588" y="3468308"/>
            <a:ext cx="4080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0</a:t>
            </a:r>
            <a:endParaRPr lang="ko-KR" altLang="en-US" sz="1200" dirty="0"/>
          </a:p>
        </p:txBody>
      </p:sp>
      <p:sp>
        <p:nvSpPr>
          <p:cNvPr id="28" name="TextBox 27"/>
          <p:cNvSpPr txBox="1"/>
          <p:nvPr/>
        </p:nvSpPr>
        <p:spPr>
          <a:xfrm>
            <a:off x="2783801" y="3468308"/>
            <a:ext cx="4080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1</a:t>
            </a:r>
            <a:endParaRPr lang="ko-KR" altLang="en-US" sz="1200" dirty="0"/>
          </a:p>
        </p:txBody>
      </p:sp>
      <p:sp>
        <p:nvSpPr>
          <p:cNvPr id="29" name="TextBox 28"/>
          <p:cNvSpPr txBox="1"/>
          <p:nvPr/>
        </p:nvSpPr>
        <p:spPr>
          <a:xfrm>
            <a:off x="3659897" y="3468308"/>
            <a:ext cx="4080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2</a:t>
            </a:r>
            <a:endParaRPr lang="ko-KR" altLang="en-US" sz="120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497</a:t>
            </a:fld>
            <a:endParaRPr lang="ko-KR" altLang="en-US"/>
          </a:p>
        </p:txBody>
      </p:sp>
      <p:grpSp>
        <p:nvGrpSpPr>
          <p:cNvPr id="30" name="그룹 29"/>
          <p:cNvGrpSpPr/>
          <p:nvPr/>
        </p:nvGrpSpPr>
        <p:grpSpPr>
          <a:xfrm>
            <a:off x="4754036" y="3756465"/>
            <a:ext cx="1702678" cy="1531689"/>
            <a:chOff x="971600" y="3212773"/>
            <a:chExt cx="2438400" cy="2400300"/>
          </a:xfrm>
        </p:grpSpPr>
        <p:grpSp>
          <p:nvGrpSpPr>
            <p:cNvPr id="31" name="그룹 30"/>
            <p:cNvGrpSpPr/>
            <p:nvPr/>
          </p:nvGrpSpPr>
          <p:grpSpPr>
            <a:xfrm>
              <a:off x="971600" y="3212773"/>
              <a:ext cx="2438400" cy="2400300"/>
              <a:chOff x="683568" y="3046288"/>
              <a:chExt cx="2438400" cy="2400300"/>
            </a:xfrm>
          </p:grpSpPr>
          <p:pic>
            <p:nvPicPr>
              <p:cNvPr id="34" name="Picture 3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83568" y="3046288"/>
                <a:ext cx="2438400" cy="24003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5" name="직사각형 34"/>
              <p:cNvSpPr/>
              <p:nvPr/>
            </p:nvSpPr>
            <p:spPr>
              <a:xfrm>
                <a:off x="2627784" y="5085184"/>
                <a:ext cx="494184" cy="36140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3" name="직사각형 32"/>
            <p:cNvSpPr/>
            <p:nvPr/>
          </p:nvSpPr>
          <p:spPr>
            <a:xfrm>
              <a:off x="3347864" y="3789040"/>
              <a:ext cx="62136" cy="3600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280" y="3252409"/>
            <a:ext cx="1224137" cy="11685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280" y="4764577"/>
            <a:ext cx="1224137" cy="1080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" name="오른쪽 화살표 37"/>
          <p:cNvSpPr/>
          <p:nvPr/>
        </p:nvSpPr>
        <p:spPr>
          <a:xfrm rot="19851618">
            <a:off x="6534620" y="3976455"/>
            <a:ext cx="633506" cy="4846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오른쪽 화살표 38"/>
          <p:cNvSpPr/>
          <p:nvPr/>
        </p:nvSpPr>
        <p:spPr>
          <a:xfrm rot="2112836">
            <a:off x="6453963" y="4742628"/>
            <a:ext cx="633506" cy="4846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9252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Index </a:t>
            </a:r>
            <a:r>
              <a:rPr lang="ko-KR" altLang="en-US" dirty="0" smtClean="0"/>
              <a:t>구조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498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4738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Index</a:t>
            </a:r>
            <a:r>
              <a:rPr lang="ko-KR" altLang="en-US" dirty="0" smtClean="0"/>
              <a:t>에 대한 객체화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labels, names</a:t>
            </a:r>
            <a:r>
              <a:rPr lang="ko-KR" altLang="en-US" dirty="0" smtClean="0"/>
              <a:t>으로 분리해서 접근할 수 있는 정보를 관리 </a:t>
            </a:r>
            <a:endParaRPr lang="en-US" altLang="ko-KR" dirty="0" smtClean="0"/>
          </a:p>
        </p:txBody>
      </p:sp>
      <p:grpSp>
        <p:nvGrpSpPr>
          <p:cNvPr id="36" name="그룹 35"/>
          <p:cNvGrpSpPr/>
          <p:nvPr/>
        </p:nvGrpSpPr>
        <p:grpSpPr>
          <a:xfrm>
            <a:off x="2933632" y="3644646"/>
            <a:ext cx="3000490" cy="2384905"/>
            <a:chOff x="4198004" y="3369454"/>
            <a:chExt cx="3936594" cy="2945896"/>
          </a:xfrm>
        </p:grpSpPr>
        <p:sp>
          <p:nvSpPr>
            <p:cNvPr id="37" name="직사각형 36"/>
            <p:cNvSpPr/>
            <p:nvPr/>
          </p:nvSpPr>
          <p:spPr>
            <a:xfrm>
              <a:off x="6087386" y="4344317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6799652" y="4344317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6087386" y="5016624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6799652" y="5016624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6087386" y="5691182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6799652" y="5691182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4198004" y="5193422"/>
              <a:ext cx="145411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/>
                <a:t>Index(</a:t>
              </a:r>
              <a:r>
                <a:rPr lang="ko-KR" altLang="en-US" sz="1000" dirty="0" smtClean="0"/>
                <a:t>행</a:t>
              </a:r>
              <a:r>
                <a:rPr lang="en-US" altLang="ko-KR" sz="1000" dirty="0" smtClean="0"/>
                <a:t>)</a:t>
              </a:r>
              <a:endParaRPr lang="ko-KR" altLang="en-US" sz="1000" dirty="0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6372200" y="3369454"/>
              <a:ext cx="173278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 smtClean="0"/>
                <a:t>Column(</a:t>
              </a:r>
              <a:r>
                <a:rPr lang="ko-KR" altLang="en-US" sz="1000" dirty="0" smtClean="0"/>
                <a:t>열</a:t>
              </a:r>
              <a:r>
                <a:rPr lang="en-US" altLang="ko-KR" sz="1000" dirty="0" smtClean="0"/>
                <a:t>)</a:t>
              </a:r>
              <a:endParaRPr lang="ko-KR" altLang="en-US" sz="1000" dirty="0"/>
            </a:p>
          </p:txBody>
        </p:sp>
        <p:sp>
          <p:nvSpPr>
            <p:cNvPr id="45" name="직사각형 44"/>
            <p:cNvSpPr/>
            <p:nvPr/>
          </p:nvSpPr>
          <p:spPr>
            <a:xfrm>
              <a:off x="7519458" y="4344317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7519458" y="5016624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7519458" y="5691182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48" name="오른쪽 중괄호 47"/>
            <p:cNvSpPr/>
            <p:nvPr/>
          </p:nvSpPr>
          <p:spPr>
            <a:xfrm rot="10800000">
              <a:off x="5310367" y="4557299"/>
              <a:ext cx="323758" cy="1650442"/>
            </a:xfrm>
            <a:prstGeom prst="rightBrace">
              <a:avLst>
                <a:gd name="adj1" fmla="val 54981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49" name="오른쪽 중괄호 48"/>
            <p:cNvSpPr/>
            <p:nvPr/>
          </p:nvSpPr>
          <p:spPr>
            <a:xfrm rot="16200000">
              <a:off x="6939331" y="3091696"/>
              <a:ext cx="303406" cy="1761150"/>
            </a:xfrm>
            <a:prstGeom prst="rightBrace">
              <a:avLst>
                <a:gd name="adj1" fmla="val 54981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6022634" y="4119782"/>
              <a:ext cx="647515" cy="3041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/>
                <a:t>col1</a:t>
              </a:r>
              <a:endParaRPr lang="ko-KR" altLang="en-US" sz="1000" dirty="0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6767277" y="4119782"/>
              <a:ext cx="647515" cy="3041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/>
                <a:t>col2</a:t>
              </a:r>
              <a:endParaRPr lang="ko-KR" altLang="en-US" sz="1000" dirty="0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7487083" y="4119782"/>
              <a:ext cx="647515" cy="3041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/>
                <a:t>col3</a:t>
              </a:r>
              <a:endParaRPr lang="ko-KR" altLang="en-US" sz="1000" dirty="0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5612568" y="4359022"/>
              <a:ext cx="444177" cy="500166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000" dirty="0" smtClean="0"/>
                <a:t>row1</a:t>
              </a:r>
              <a:endParaRPr lang="ko-KR" altLang="en-US" sz="1000" dirty="0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5612568" y="5093410"/>
              <a:ext cx="444177" cy="500166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000" dirty="0" smtClean="0"/>
                <a:t>row2</a:t>
              </a:r>
              <a:endParaRPr lang="ko-KR" altLang="en-US" sz="1000" dirty="0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5583553" y="5815184"/>
              <a:ext cx="444177" cy="500166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000" dirty="0" smtClean="0"/>
                <a:t>row3</a:t>
              </a:r>
              <a:endParaRPr lang="ko-KR" altLang="en-US" sz="1000" dirty="0"/>
            </a:p>
          </p:txBody>
        </p:sp>
      </p:grpSp>
      <p:grpSp>
        <p:nvGrpSpPr>
          <p:cNvPr id="59" name="그룹 58"/>
          <p:cNvGrpSpPr/>
          <p:nvPr/>
        </p:nvGrpSpPr>
        <p:grpSpPr>
          <a:xfrm>
            <a:off x="686315" y="3586685"/>
            <a:ext cx="2250504" cy="2578619"/>
            <a:chOff x="1655676" y="3414794"/>
            <a:chExt cx="2250504" cy="3110550"/>
          </a:xfrm>
        </p:grpSpPr>
        <p:sp>
          <p:nvSpPr>
            <p:cNvPr id="34" name="직사각형 33"/>
            <p:cNvSpPr/>
            <p:nvPr/>
          </p:nvSpPr>
          <p:spPr>
            <a:xfrm>
              <a:off x="1835696" y="5621663"/>
              <a:ext cx="1872208" cy="504056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labels</a:t>
              </a:r>
              <a:endParaRPr lang="ko-KR" altLang="en-US" dirty="0"/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1835696" y="3414794"/>
              <a:ext cx="1872208" cy="504056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names</a:t>
              </a:r>
              <a:endParaRPr lang="ko-KR" altLang="en-US" dirty="0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1655676" y="6248345"/>
              <a:ext cx="223224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smtClean="0"/>
                <a:t>Index</a:t>
              </a:r>
              <a:r>
                <a:rPr lang="ko-KR" altLang="en-US" sz="1200" dirty="0" smtClean="0"/>
                <a:t>에  대한 위치관리</a:t>
              </a:r>
              <a:endParaRPr lang="ko-KR" altLang="en-US" sz="1200" dirty="0"/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1673932" y="4054028"/>
              <a:ext cx="223224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smtClean="0"/>
                <a:t>Levels</a:t>
              </a:r>
              <a:r>
                <a:rPr lang="ko-KR" altLang="en-US" sz="1200" dirty="0" smtClean="0"/>
                <a:t>에  대한 명</a:t>
              </a:r>
              <a:endParaRPr lang="ko-KR" altLang="en-US" sz="1200" dirty="0"/>
            </a:p>
          </p:txBody>
        </p:sp>
      </p:grpSp>
      <p:sp>
        <p:nvSpPr>
          <p:cNvPr id="62" name="직사각형 61"/>
          <p:cNvSpPr/>
          <p:nvPr/>
        </p:nvSpPr>
        <p:spPr>
          <a:xfrm>
            <a:off x="6552220" y="5394496"/>
            <a:ext cx="1872208" cy="417858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labels</a:t>
            </a:r>
            <a:endParaRPr lang="ko-KR" altLang="en-US" dirty="0"/>
          </a:p>
        </p:txBody>
      </p:sp>
      <p:sp>
        <p:nvSpPr>
          <p:cNvPr id="63" name="직사각형 62"/>
          <p:cNvSpPr/>
          <p:nvPr/>
        </p:nvSpPr>
        <p:spPr>
          <a:xfrm>
            <a:off x="6552220" y="3565021"/>
            <a:ext cx="1872208" cy="417858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names</a:t>
            </a:r>
            <a:endParaRPr lang="ko-KR" altLang="en-US" dirty="0"/>
          </a:p>
        </p:txBody>
      </p:sp>
      <p:sp>
        <p:nvSpPr>
          <p:cNvPr id="65" name="TextBox 64"/>
          <p:cNvSpPr txBox="1"/>
          <p:nvPr/>
        </p:nvSpPr>
        <p:spPr>
          <a:xfrm>
            <a:off x="6372200" y="5914010"/>
            <a:ext cx="22322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Column </a:t>
            </a:r>
            <a:r>
              <a:rPr lang="ko-KR" altLang="en-US" sz="1200" dirty="0" smtClean="0"/>
              <a:t>에  대한 위치관리</a:t>
            </a:r>
            <a:endParaRPr lang="ko-KR" altLang="en-US" sz="1200" dirty="0"/>
          </a:p>
        </p:txBody>
      </p:sp>
      <p:sp>
        <p:nvSpPr>
          <p:cNvPr id="66" name="TextBox 65"/>
          <p:cNvSpPr txBox="1"/>
          <p:nvPr/>
        </p:nvSpPr>
        <p:spPr>
          <a:xfrm>
            <a:off x="6390456" y="4094940"/>
            <a:ext cx="2232248" cy="229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Levels</a:t>
            </a:r>
            <a:r>
              <a:rPr lang="ko-KR" altLang="en-US" sz="1200" dirty="0" smtClean="0"/>
              <a:t>에  대한 명</a:t>
            </a:r>
            <a:endParaRPr lang="ko-KR" altLang="en-US" sz="1200" dirty="0"/>
          </a:p>
        </p:txBody>
      </p:sp>
      <p:sp>
        <p:nvSpPr>
          <p:cNvPr id="67" name="TextBox 66"/>
          <p:cNvSpPr txBox="1"/>
          <p:nvPr/>
        </p:nvSpPr>
        <p:spPr>
          <a:xfrm>
            <a:off x="866335" y="2924944"/>
            <a:ext cx="1689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u="sng" dirty="0" smtClean="0"/>
              <a:t>Index(</a:t>
            </a:r>
            <a:r>
              <a:rPr lang="ko-KR" altLang="en-US" u="sng" dirty="0" smtClean="0"/>
              <a:t>행</a:t>
            </a:r>
            <a:r>
              <a:rPr lang="en-US" altLang="ko-KR" u="sng" dirty="0" smtClean="0"/>
              <a:t>)</a:t>
            </a:r>
            <a:endParaRPr lang="ko-KR" altLang="en-US" u="sng" dirty="0"/>
          </a:p>
        </p:txBody>
      </p:sp>
      <p:sp>
        <p:nvSpPr>
          <p:cNvPr id="68" name="TextBox 67"/>
          <p:cNvSpPr txBox="1"/>
          <p:nvPr/>
        </p:nvSpPr>
        <p:spPr>
          <a:xfrm>
            <a:off x="6661859" y="2924944"/>
            <a:ext cx="1689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u="sng" dirty="0"/>
              <a:t>Column(</a:t>
            </a:r>
            <a:r>
              <a:rPr lang="ko-KR" altLang="en-US" u="sng" dirty="0"/>
              <a:t>열</a:t>
            </a:r>
            <a:r>
              <a:rPr lang="en-US" altLang="ko-KR" u="sng" dirty="0"/>
              <a:t>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499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5982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827584" y="908720"/>
            <a:ext cx="7579568" cy="4454624"/>
          </a:xfrm>
        </p:spPr>
        <p:txBody>
          <a:bodyPr>
            <a:normAutofit/>
          </a:bodyPr>
          <a:lstStyle/>
          <a:p>
            <a:pPr algn="r"/>
            <a:r>
              <a:rPr lang="ko-KR" altLang="en-US" sz="9600" dirty="0" smtClean="0"/>
              <a:t> </a:t>
            </a:r>
            <a:r>
              <a:rPr lang="en-US" altLang="ko-KR" sz="9600" dirty="0" smtClean="0"/>
              <a:t/>
            </a:r>
            <a:br>
              <a:rPr lang="en-US" altLang="ko-KR" sz="9600" dirty="0" smtClean="0"/>
            </a:br>
            <a:r>
              <a:rPr lang="en-US" altLang="ko-KR" sz="6700" dirty="0" err="1" smtClean="0"/>
              <a:t>NdArray</a:t>
            </a:r>
            <a:r>
              <a:rPr lang="en-US" altLang="ko-KR" sz="6700" dirty="0" smtClean="0"/>
              <a:t/>
            </a:r>
            <a:br>
              <a:rPr lang="en-US" altLang="ko-KR" sz="6700" dirty="0" smtClean="0"/>
            </a:br>
            <a:r>
              <a:rPr lang="ko-KR" altLang="en-US" sz="6700" dirty="0" smtClean="0"/>
              <a:t>이해</a:t>
            </a:r>
            <a:endParaRPr lang="ko-KR" altLang="en-US" sz="67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1389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수치계산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Ndarray</a:t>
            </a:r>
            <a:r>
              <a:rPr lang="ko-KR" altLang="en-US" dirty="0" smtClean="0"/>
              <a:t>에 대한 수치 계산은 기본 벡터화해서 배열을 만들어서 계산함 </a:t>
            </a:r>
            <a:endParaRPr lang="en-US" altLang="ko-KR" dirty="0" smtClean="0"/>
          </a:p>
        </p:txBody>
      </p:sp>
      <p:sp>
        <p:nvSpPr>
          <p:cNvPr id="6" name="직사각형 5"/>
          <p:cNvSpPr/>
          <p:nvPr/>
        </p:nvSpPr>
        <p:spPr>
          <a:xfrm>
            <a:off x="1403648" y="3140013"/>
            <a:ext cx="2952328" cy="288127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400" b="1" dirty="0" smtClean="0">
              <a:solidFill>
                <a:schemeClr val="tx1"/>
              </a:solidFill>
            </a:endParaRPr>
          </a:p>
          <a:p>
            <a:pPr algn="ctr"/>
            <a:endParaRPr lang="en-US" altLang="ko-KR" sz="1400" b="1" dirty="0">
              <a:solidFill>
                <a:schemeClr val="tx1"/>
              </a:solidFill>
            </a:endParaRPr>
          </a:p>
          <a:p>
            <a:pPr algn="ctr"/>
            <a:endParaRPr lang="en-US" altLang="ko-KR" sz="1400" b="1" dirty="0" smtClean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 smtClean="0">
                <a:solidFill>
                  <a:schemeClr val="tx1"/>
                </a:solidFill>
              </a:rPr>
              <a:t>+   :  </a:t>
            </a:r>
            <a:r>
              <a:rPr lang="ko-KR" altLang="en-US" sz="1400" dirty="0" smtClean="0">
                <a:solidFill>
                  <a:schemeClr val="tx1"/>
                </a:solidFill>
              </a:rPr>
              <a:t>배열간 덧셈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schemeClr val="tx1"/>
                </a:solidFill>
              </a:rPr>
              <a:t>-    :  </a:t>
            </a:r>
            <a:r>
              <a:rPr lang="ko-KR" altLang="en-US" sz="1400" dirty="0" smtClean="0">
                <a:solidFill>
                  <a:schemeClr val="tx1"/>
                </a:solidFill>
              </a:rPr>
              <a:t>배열간 뺄셈</a:t>
            </a:r>
            <a:r>
              <a:rPr lang="en-US" altLang="ko-KR" sz="1400" dirty="0" smtClean="0">
                <a:solidFill>
                  <a:schemeClr val="tx1"/>
                </a:solidFill>
              </a:rPr>
              <a:t> 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 smtClean="0">
                <a:solidFill>
                  <a:schemeClr val="tx1"/>
                </a:solidFill>
              </a:rPr>
              <a:t>*    :  </a:t>
            </a:r>
            <a:r>
              <a:rPr lang="ko-KR" altLang="en-US" sz="1400" dirty="0" smtClean="0">
                <a:solidFill>
                  <a:schemeClr val="tx1"/>
                </a:solidFill>
              </a:rPr>
              <a:t>배열간 곱셈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 smtClean="0">
                <a:solidFill>
                  <a:schemeClr val="tx1"/>
                </a:solidFill>
              </a:rPr>
              <a:t>/    :  </a:t>
            </a:r>
            <a:r>
              <a:rPr lang="ko-KR" altLang="en-US" sz="1400" dirty="0" smtClean="0">
                <a:solidFill>
                  <a:schemeClr val="tx1"/>
                </a:solidFill>
              </a:rPr>
              <a:t>배열간 나눗셈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 smtClean="0">
                <a:solidFill>
                  <a:schemeClr val="tx1"/>
                </a:solidFill>
              </a:rPr>
              <a:t>**   :  </a:t>
            </a:r>
            <a:r>
              <a:rPr lang="ko-KR" altLang="en-US" sz="1400" dirty="0" smtClean="0">
                <a:solidFill>
                  <a:schemeClr val="tx1"/>
                </a:solidFill>
              </a:rPr>
              <a:t>배열간 제곱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 smtClean="0">
                <a:solidFill>
                  <a:schemeClr val="tx1"/>
                </a:solidFill>
              </a:rPr>
              <a:t>%    :  </a:t>
            </a:r>
            <a:r>
              <a:rPr lang="ko-KR" altLang="en-US" sz="1400" dirty="0" smtClean="0">
                <a:solidFill>
                  <a:schemeClr val="tx1"/>
                </a:solidFill>
              </a:rPr>
              <a:t>배열간 나머지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endParaRPr lang="en-US" altLang="ko-KR" sz="1400" b="1" dirty="0">
              <a:solidFill>
                <a:schemeClr val="tx1"/>
              </a:solidFill>
            </a:endParaRPr>
          </a:p>
          <a:p>
            <a:pPr algn="ctr"/>
            <a:endParaRPr lang="en-US" altLang="ko-KR" sz="1400" b="1" dirty="0">
              <a:solidFill>
                <a:schemeClr val="tx1"/>
              </a:solidFill>
            </a:endParaRPr>
          </a:p>
          <a:p>
            <a:pPr algn="ctr"/>
            <a:endParaRPr lang="en-US" altLang="ko-KR" sz="1400" b="1" dirty="0" err="1">
              <a:solidFill>
                <a:schemeClr val="tx1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50</a:t>
            </a:fld>
            <a:endParaRPr lang="ko-KR" altLang="en-US"/>
          </a:p>
        </p:txBody>
      </p:sp>
      <p:pic>
        <p:nvPicPr>
          <p:cNvPr id="2222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3366212"/>
            <a:ext cx="2686050" cy="242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50743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multiIndex</a:t>
            </a:r>
            <a:r>
              <a:rPr lang="ko-KR" altLang="en-US" dirty="0" smtClean="0"/>
              <a:t>에 대한 객체화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Levels, labels, names</a:t>
            </a:r>
            <a:r>
              <a:rPr lang="ko-KR" altLang="en-US" dirty="0" smtClean="0"/>
              <a:t>으로 분리해서 접근할 수 있는 정보를 관리 </a:t>
            </a:r>
            <a:endParaRPr lang="en-US" altLang="ko-KR" dirty="0" smtClean="0"/>
          </a:p>
        </p:txBody>
      </p:sp>
      <p:grpSp>
        <p:nvGrpSpPr>
          <p:cNvPr id="36" name="그룹 35"/>
          <p:cNvGrpSpPr/>
          <p:nvPr/>
        </p:nvGrpSpPr>
        <p:grpSpPr>
          <a:xfrm>
            <a:off x="2483768" y="3356992"/>
            <a:ext cx="3450354" cy="2672559"/>
            <a:chOff x="3607792" y="3014137"/>
            <a:chExt cx="4526806" cy="3301213"/>
          </a:xfrm>
        </p:grpSpPr>
        <p:sp>
          <p:nvSpPr>
            <p:cNvPr id="37" name="직사각형 36"/>
            <p:cNvSpPr/>
            <p:nvPr/>
          </p:nvSpPr>
          <p:spPr>
            <a:xfrm>
              <a:off x="6087386" y="4344317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6799652" y="4344317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6087386" y="5016624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6799652" y="5016624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6087386" y="5691182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6799652" y="5691182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3607792" y="5193422"/>
              <a:ext cx="145411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/>
                <a:t>Index(</a:t>
              </a:r>
              <a:r>
                <a:rPr lang="ko-KR" altLang="en-US" sz="1000" dirty="0" smtClean="0"/>
                <a:t>행</a:t>
              </a:r>
              <a:r>
                <a:rPr lang="en-US" altLang="ko-KR" sz="1000" dirty="0" smtClean="0"/>
                <a:t>)</a:t>
              </a:r>
              <a:endParaRPr lang="ko-KR" altLang="en-US" sz="1000" dirty="0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6372199" y="3014137"/>
              <a:ext cx="173278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 smtClean="0"/>
                <a:t>Column(</a:t>
              </a:r>
              <a:r>
                <a:rPr lang="ko-KR" altLang="en-US" sz="1000" dirty="0" smtClean="0"/>
                <a:t>열</a:t>
              </a:r>
              <a:r>
                <a:rPr lang="en-US" altLang="ko-KR" sz="1000" dirty="0" smtClean="0"/>
                <a:t>)</a:t>
              </a:r>
              <a:endParaRPr lang="ko-KR" altLang="en-US" sz="1000" dirty="0"/>
            </a:p>
          </p:txBody>
        </p:sp>
        <p:sp>
          <p:nvSpPr>
            <p:cNvPr id="45" name="직사각형 44"/>
            <p:cNvSpPr/>
            <p:nvPr/>
          </p:nvSpPr>
          <p:spPr>
            <a:xfrm>
              <a:off x="7519458" y="4344317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7519458" y="5016624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7519458" y="5691182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48" name="오른쪽 중괄호 47"/>
            <p:cNvSpPr/>
            <p:nvPr/>
          </p:nvSpPr>
          <p:spPr>
            <a:xfrm rot="10800000">
              <a:off x="4720154" y="4557299"/>
              <a:ext cx="323758" cy="1650442"/>
            </a:xfrm>
            <a:prstGeom prst="rightBrace">
              <a:avLst>
                <a:gd name="adj1" fmla="val 54981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49" name="오른쪽 중괄호 48"/>
            <p:cNvSpPr/>
            <p:nvPr/>
          </p:nvSpPr>
          <p:spPr>
            <a:xfrm rot="16200000">
              <a:off x="6939331" y="2736379"/>
              <a:ext cx="303406" cy="1761150"/>
            </a:xfrm>
            <a:prstGeom prst="rightBrace">
              <a:avLst>
                <a:gd name="adj1" fmla="val 54981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6022635" y="4096731"/>
              <a:ext cx="647515" cy="3041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/>
                <a:t>col1</a:t>
              </a:r>
              <a:endParaRPr lang="ko-KR" altLang="en-US" sz="1000" dirty="0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6767277" y="4096731"/>
              <a:ext cx="647515" cy="3041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/>
                <a:t>col2</a:t>
              </a:r>
              <a:endParaRPr lang="ko-KR" altLang="en-US" sz="1000" dirty="0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7487083" y="4096731"/>
              <a:ext cx="647515" cy="3041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/>
                <a:t>col3</a:t>
              </a:r>
              <a:endParaRPr lang="ko-KR" altLang="en-US" sz="1000" dirty="0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5612568" y="4359022"/>
              <a:ext cx="444177" cy="500166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000" dirty="0" smtClean="0"/>
                <a:t>row1</a:t>
              </a:r>
              <a:endParaRPr lang="ko-KR" altLang="en-US" sz="1000" dirty="0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5612568" y="5093410"/>
              <a:ext cx="444177" cy="500166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000" dirty="0" smtClean="0"/>
                <a:t>row2</a:t>
              </a:r>
              <a:endParaRPr lang="ko-KR" altLang="en-US" sz="1000" dirty="0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5583553" y="5815184"/>
              <a:ext cx="444177" cy="500166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000" dirty="0" smtClean="0"/>
                <a:t>row3</a:t>
              </a:r>
              <a:endParaRPr lang="ko-KR" altLang="en-US" sz="1000" dirty="0"/>
            </a:p>
          </p:txBody>
        </p:sp>
      </p:grpSp>
      <p:grpSp>
        <p:nvGrpSpPr>
          <p:cNvPr id="59" name="그룹 58"/>
          <p:cNvGrpSpPr/>
          <p:nvPr/>
        </p:nvGrpSpPr>
        <p:grpSpPr>
          <a:xfrm>
            <a:off x="686315" y="3586685"/>
            <a:ext cx="2250504" cy="2578619"/>
            <a:chOff x="1655676" y="3414794"/>
            <a:chExt cx="2250504" cy="3110550"/>
          </a:xfrm>
        </p:grpSpPr>
        <p:sp>
          <p:nvSpPr>
            <p:cNvPr id="10" name="직사각형 9"/>
            <p:cNvSpPr/>
            <p:nvPr/>
          </p:nvSpPr>
          <p:spPr>
            <a:xfrm>
              <a:off x="1835696" y="4469535"/>
              <a:ext cx="1872208" cy="504056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levels</a:t>
              </a:r>
              <a:endParaRPr lang="ko-KR" altLang="en-US" dirty="0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1835696" y="5621663"/>
              <a:ext cx="1872208" cy="504056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labels</a:t>
              </a:r>
              <a:endParaRPr lang="ko-KR" altLang="en-US" dirty="0"/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1835696" y="3414794"/>
              <a:ext cx="1872208" cy="504056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names</a:t>
              </a:r>
              <a:endParaRPr lang="ko-KR" altLang="en-US" dirty="0"/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1655676" y="5117607"/>
              <a:ext cx="223224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smtClean="0"/>
                <a:t>Index</a:t>
              </a:r>
              <a:r>
                <a:rPr lang="ko-KR" altLang="en-US" sz="1200" dirty="0" smtClean="0"/>
                <a:t>에  대한 이름관리</a:t>
              </a:r>
              <a:endParaRPr lang="ko-KR" altLang="en-US" sz="1200" dirty="0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1655676" y="6248345"/>
              <a:ext cx="223224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smtClean="0"/>
                <a:t>Index</a:t>
              </a:r>
              <a:r>
                <a:rPr lang="ko-KR" altLang="en-US" sz="1200" dirty="0" smtClean="0"/>
                <a:t>에  대한 위치관리</a:t>
              </a:r>
              <a:endParaRPr lang="ko-KR" altLang="en-US" sz="1200" dirty="0"/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1673932" y="4054028"/>
              <a:ext cx="223224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smtClean="0"/>
                <a:t>Levels</a:t>
              </a:r>
              <a:r>
                <a:rPr lang="ko-KR" altLang="en-US" sz="1200" dirty="0" smtClean="0"/>
                <a:t>에  대한 명</a:t>
              </a:r>
              <a:endParaRPr lang="ko-KR" altLang="en-US" sz="1200" dirty="0"/>
            </a:p>
          </p:txBody>
        </p:sp>
      </p:grpSp>
      <p:sp>
        <p:nvSpPr>
          <p:cNvPr id="61" name="직사각형 60"/>
          <p:cNvSpPr/>
          <p:nvPr/>
        </p:nvSpPr>
        <p:spPr>
          <a:xfrm>
            <a:off x="6552220" y="4439392"/>
            <a:ext cx="1872208" cy="417858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levels</a:t>
            </a:r>
            <a:endParaRPr lang="ko-KR" altLang="en-US" dirty="0"/>
          </a:p>
        </p:txBody>
      </p:sp>
      <p:sp>
        <p:nvSpPr>
          <p:cNvPr id="62" name="직사각형 61"/>
          <p:cNvSpPr/>
          <p:nvPr/>
        </p:nvSpPr>
        <p:spPr>
          <a:xfrm>
            <a:off x="6552220" y="5394496"/>
            <a:ext cx="1872208" cy="417858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labels</a:t>
            </a:r>
            <a:endParaRPr lang="ko-KR" altLang="en-US" dirty="0"/>
          </a:p>
        </p:txBody>
      </p:sp>
      <p:sp>
        <p:nvSpPr>
          <p:cNvPr id="63" name="직사각형 62"/>
          <p:cNvSpPr/>
          <p:nvPr/>
        </p:nvSpPr>
        <p:spPr>
          <a:xfrm>
            <a:off x="6552220" y="3565021"/>
            <a:ext cx="1872208" cy="417858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names</a:t>
            </a:r>
            <a:endParaRPr lang="ko-KR" alt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6372200" y="4976638"/>
            <a:ext cx="22322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Column </a:t>
            </a:r>
            <a:r>
              <a:rPr lang="ko-KR" altLang="en-US" sz="1200" dirty="0" smtClean="0"/>
              <a:t>에  대한 이름관리</a:t>
            </a:r>
            <a:endParaRPr lang="ko-KR" altLang="en-US" sz="1200" dirty="0"/>
          </a:p>
        </p:txBody>
      </p:sp>
      <p:sp>
        <p:nvSpPr>
          <p:cNvPr id="65" name="TextBox 64"/>
          <p:cNvSpPr txBox="1"/>
          <p:nvPr/>
        </p:nvSpPr>
        <p:spPr>
          <a:xfrm>
            <a:off x="6372200" y="5914010"/>
            <a:ext cx="22322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Column </a:t>
            </a:r>
            <a:r>
              <a:rPr lang="ko-KR" altLang="en-US" sz="1200" dirty="0" smtClean="0"/>
              <a:t>에  대한 위치관리</a:t>
            </a:r>
            <a:endParaRPr lang="ko-KR" altLang="en-US" sz="1200" dirty="0"/>
          </a:p>
        </p:txBody>
      </p:sp>
      <p:sp>
        <p:nvSpPr>
          <p:cNvPr id="66" name="TextBox 65"/>
          <p:cNvSpPr txBox="1"/>
          <p:nvPr/>
        </p:nvSpPr>
        <p:spPr>
          <a:xfrm>
            <a:off x="6390456" y="4094940"/>
            <a:ext cx="2232248" cy="229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Levels</a:t>
            </a:r>
            <a:r>
              <a:rPr lang="ko-KR" altLang="en-US" sz="1200" dirty="0" smtClean="0"/>
              <a:t>에  대한 명</a:t>
            </a:r>
            <a:endParaRPr lang="ko-KR" altLang="en-US" sz="1200" dirty="0"/>
          </a:p>
        </p:txBody>
      </p:sp>
      <p:sp>
        <p:nvSpPr>
          <p:cNvPr id="67" name="TextBox 66"/>
          <p:cNvSpPr txBox="1"/>
          <p:nvPr/>
        </p:nvSpPr>
        <p:spPr>
          <a:xfrm>
            <a:off x="866335" y="2924944"/>
            <a:ext cx="1689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u="sng" dirty="0" smtClean="0"/>
              <a:t>Index(</a:t>
            </a:r>
            <a:r>
              <a:rPr lang="ko-KR" altLang="en-US" u="sng" dirty="0" smtClean="0"/>
              <a:t>행</a:t>
            </a:r>
            <a:r>
              <a:rPr lang="en-US" altLang="ko-KR" u="sng" dirty="0" smtClean="0"/>
              <a:t>)</a:t>
            </a:r>
            <a:endParaRPr lang="ko-KR" altLang="en-US" u="sng" dirty="0"/>
          </a:p>
        </p:txBody>
      </p:sp>
      <p:sp>
        <p:nvSpPr>
          <p:cNvPr id="68" name="TextBox 67"/>
          <p:cNvSpPr txBox="1"/>
          <p:nvPr/>
        </p:nvSpPr>
        <p:spPr>
          <a:xfrm>
            <a:off x="6661859" y="2924944"/>
            <a:ext cx="1689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u="sng" dirty="0"/>
              <a:t>Column(</a:t>
            </a:r>
            <a:r>
              <a:rPr lang="ko-KR" altLang="en-US" u="sng" dirty="0"/>
              <a:t>열</a:t>
            </a:r>
            <a:r>
              <a:rPr lang="en-US" altLang="ko-KR" u="sng" dirty="0"/>
              <a:t>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500</a:t>
            </a:fld>
            <a:endParaRPr lang="ko-KR" altLang="en-US"/>
          </a:p>
        </p:txBody>
      </p:sp>
      <p:sp>
        <p:nvSpPr>
          <p:cNvPr id="60" name="TextBox 59"/>
          <p:cNvSpPr txBox="1"/>
          <p:nvPr/>
        </p:nvSpPr>
        <p:spPr>
          <a:xfrm>
            <a:off x="3730019" y="4437506"/>
            <a:ext cx="338554" cy="40491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ko-KR" sz="1000" dirty="0" smtClean="0"/>
              <a:t>row1</a:t>
            </a:r>
            <a:endParaRPr lang="ko-KR" altLang="en-US" sz="1000" dirty="0"/>
          </a:p>
        </p:txBody>
      </p:sp>
      <p:sp>
        <p:nvSpPr>
          <p:cNvPr id="69" name="TextBox 68"/>
          <p:cNvSpPr txBox="1"/>
          <p:nvPr/>
        </p:nvSpPr>
        <p:spPr>
          <a:xfrm>
            <a:off x="3730019" y="5032044"/>
            <a:ext cx="338554" cy="40491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ko-KR" sz="1000" dirty="0" smtClean="0"/>
              <a:t>row2</a:t>
            </a:r>
            <a:endParaRPr lang="ko-KR" altLang="en-US" sz="1000" dirty="0"/>
          </a:p>
        </p:txBody>
      </p:sp>
      <p:sp>
        <p:nvSpPr>
          <p:cNvPr id="70" name="TextBox 69"/>
          <p:cNvSpPr txBox="1"/>
          <p:nvPr/>
        </p:nvSpPr>
        <p:spPr>
          <a:xfrm>
            <a:off x="3707904" y="5616369"/>
            <a:ext cx="338554" cy="40491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ko-KR" sz="1000" dirty="0" smtClean="0"/>
              <a:t>row3</a:t>
            </a:r>
            <a:endParaRPr lang="ko-KR" altLang="en-US" sz="1000" dirty="0"/>
          </a:p>
        </p:txBody>
      </p:sp>
      <p:sp>
        <p:nvSpPr>
          <p:cNvPr id="71" name="TextBox 70"/>
          <p:cNvSpPr txBox="1"/>
          <p:nvPr/>
        </p:nvSpPr>
        <p:spPr>
          <a:xfrm>
            <a:off x="4311961" y="3995733"/>
            <a:ext cx="4935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/>
              <a:t>col1</a:t>
            </a:r>
            <a:endParaRPr lang="ko-KR" altLang="en-US" sz="1000" dirty="0"/>
          </a:p>
        </p:txBody>
      </p:sp>
      <p:sp>
        <p:nvSpPr>
          <p:cNvPr id="72" name="TextBox 71"/>
          <p:cNvSpPr txBox="1"/>
          <p:nvPr/>
        </p:nvSpPr>
        <p:spPr>
          <a:xfrm>
            <a:off x="4879531" y="3995733"/>
            <a:ext cx="4935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/>
              <a:t>col2</a:t>
            </a:r>
            <a:endParaRPr lang="ko-KR" altLang="en-US" sz="1000" dirty="0"/>
          </a:p>
        </p:txBody>
      </p:sp>
      <p:sp>
        <p:nvSpPr>
          <p:cNvPr id="73" name="TextBox 72"/>
          <p:cNvSpPr txBox="1"/>
          <p:nvPr/>
        </p:nvSpPr>
        <p:spPr>
          <a:xfrm>
            <a:off x="5428171" y="3995733"/>
            <a:ext cx="4935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/>
              <a:t>col3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632965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827584" y="908720"/>
            <a:ext cx="7579568" cy="4454624"/>
          </a:xfrm>
        </p:spPr>
        <p:txBody>
          <a:bodyPr>
            <a:normAutofit/>
          </a:bodyPr>
          <a:lstStyle/>
          <a:p>
            <a:pPr algn="r"/>
            <a:r>
              <a:rPr lang="en-US" altLang="ko-KR" sz="6000" dirty="0"/>
              <a:t/>
            </a:r>
            <a:br>
              <a:rPr lang="en-US" altLang="ko-KR" sz="6000" dirty="0"/>
            </a:br>
            <a:r>
              <a:rPr lang="en-US" altLang="ko-KR" sz="6000" dirty="0"/>
              <a:t>Pandas 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en-US" altLang="ko-KR" sz="6000" dirty="0" smtClean="0"/>
              <a:t>Series class</a:t>
            </a:r>
            <a:br>
              <a:rPr lang="en-US" altLang="ko-KR" sz="6000" dirty="0" smtClean="0"/>
            </a:br>
            <a:endParaRPr lang="ko-KR" altLang="en-US" sz="60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501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7983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Series </a:t>
            </a:r>
            <a:r>
              <a:rPr lang="ko-KR" altLang="en-US" dirty="0" smtClean="0"/>
              <a:t>구조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502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857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Series </a:t>
            </a:r>
            <a:r>
              <a:rPr lang="ko-KR" altLang="en-US" dirty="0" smtClean="0"/>
              <a:t>구조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1</a:t>
            </a:r>
            <a:r>
              <a:rPr lang="ko-KR" altLang="en-US" dirty="0" smtClean="0"/>
              <a:t>차원의 데이터를 관리하는 컨테이너</a:t>
            </a:r>
            <a:endParaRPr lang="en-US" altLang="ko-KR" dirty="0" smtClean="0"/>
          </a:p>
        </p:txBody>
      </p:sp>
      <p:sp>
        <p:nvSpPr>
          <p:cNvPr id="7" name="직사각형 6"/>
          <p:cNvSpPr/>
          <p:nvPr/>
        </p:nvSpPr>
        <p:spPr>
          <a:xfrm>
            <a:off x="539552" y="2420888"/>
            <a:ext cx="8064896" cy="71646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>
                <a:solidFill>
                  <a:schemeClr val="tx1"/>
                </a:solidFill>
              </a:rPr>
              <a:t>pandas.Series</a:t>
            </a:r>
            <a:r>
              <a:rPr lang="en-US" altLang="ko-KR" dirty="0" smtClean="0">
                <a:solidFill>
                  <a:schemeClr val="tx1"/>
                </a:solidFill>
              </a:rPr>
              <a:t>(</a:t>
            </a:r>
            <a:r>
              <a:rPr lang="en-US" altLang="ko-KR" dirty="0" err="1" smtClean="0">
                <a:solidFill>
                  <a:schemeClr val="tx1"/>
                </a:solidFill>
              </a:rPr>
              <a:t>data,index,dtypes,name,copy</a:t>
            </a:r>
            <a:r>
              <a:rPr lang="en-US" altLang="ko-KR" dirty="0" smtClean="0">
                <a:solidFill>
                  <a:schemeClr val="tx1"/>
                </a:solidFill>
              </a:rPr>
              <a:t>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503</a:t>
            </a:fld>
            <a:endParaRPr lang="ko-KR" altLang="en-US"/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4833" y="3789040"/>
            <a:ext cx="3543300" cy="1952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8403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class </a:t>
            </a:r>
            <a:r>
              <a:rPr lang="ko-KR" altLang="en-US" dirty="0" smtClean="0"/>
              <a:t>생</a:t>
            </a:r>
            <a:r>
              <a:rPr lang="ko-KR" altLang="en-US" dirty="0"/>
              <a:t>성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504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9405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Series</a:t>
            </a:r>
            <a:r>
              <a:rPr lang="ko-KR" altLang="en-US" dirty="0" smtClean="0"/>
              <a:t>생성 </a:t>
            </a:r>
            <a:r>
              <a:rPr lang="en-US" altLang="ko-KR" dirty="0" smtClean="0"/>
              <a:t>: list-like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List</a:t>
            </a:r>
            <a:r>
              <a:rPr lang="ko-KR" altLang="en-US" dirty="0" smtClean="0"/>
              <a:t>를 받아서 </a:t>
            </a:r>
            <a:r>
              <a:rPr lang="en-US" altLang="ko-KR" dirty="0" smtClean="0"/>
              <a:t>Series </a:t>
            </a:r>
            <a:r>
              <a:rPr lang="ko-KR" altLang="en-US" dirty="0" err="1" smtClean="0"/>
              <a:t>인스턴스를</a:t>
            </a:r>
            <a:r>
              <a:rPr lang="ko-KR" altLang="en-US" dirty="0" smtClean="0"/>
              <a:t> 생성</a:t>
            </a:r>
            <a:endParaRPr lang="en-US" altLang="ko-KR" dirty="0" smtClean="0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2204864"/>
            <a:ext cx="6696744" cy="421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505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4759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Series</a:t>
            </a:r>
            <a:r>
              <a:rPr lang="ko-KR" altLang="en-US" dirty="0" smtClean="0"/>
              <a:t>생성 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dict</a:t>
            </a:r>
            <a:r>
              <a:rPr lang="en-US" altLang="ko-KR" dirty="0" smtClean="0"/>
              <a:t>-like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dict</a:t>
            </a:r>
            <a:r>
              <a:rPr lang="ko-KR" altLang="en-US" dirty="0" smtClean="0"/>
              <a:t>를 받아서 키는 </a:t>
            </a:r>
            <a:r>
              <a:rPr lang="en-US" altLang="ko-KR" dirty="0" smtClean="0"/>
              <a:t>index, </a:t>
            </a:r>
            <a:r>
              <a:rPr lang="ko-KR" altLang="en-US" dirty="0" smtClean="0"/>
              <a:t>값은 </a:t>
            </a:r>
            <a:r>
              <a:rPr lang="en-US" altLang="ko-KR" dirty="0" smtClean="0"/>
              <a:t>values</a:t>
            </a:r>
            <a:r>
              <a:rPr lang="ko-KR" altLang="en-US" dirty="0" smtClean="0"/>
              <a:t>로 저장되는 </a:t>
            </a:r>
            <a:r>
              <a:rPr lang="en-US" altLang="ko-KR" dirty="0" smtClean="0"/>
              <a:t>Series </a:t>
            </a:r>
            <a:r>
              <a:rPr lang="ko-KR" altLang="en-US" dirty="0" err="1" smtClean="0"/>
              <a:t>인스턴스를</a:t>
            </a:r>
            <a:r>
              <a:rPr lang="ko-KR" altLang="en-US" dirty="0" smtClean="0"/>
              <a:t> 생성</a:t>
            </a:r>
            <a:endParaRPr lang="en-US" altLang="ko-KR" dirty="0" smtClean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9293" y="3212976"/>
            <a:ext cx="5522987" cy="2066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506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3129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Series </a:t>
            </a:r>
            <a:r>
              <a:rPr lang="ko-KR" altLang="en-US" dirty="0" smtClean="0"/>
              <a:t>내부 </a:t>
            </a:r>
            <a:r>
              <a:rPr lang="en-US" altLang="ko-KR" dirty="0" smtClean="0"/>
              <a:t>data type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Series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value </a:t>
            </a:r>
            <a:r>
              <a:rPr lang="ko-KR" altLang="en-US" dirty="0" smtClean="0"/>
              <a:t>값을 </a:t>
            </a:r>
            <a:r>
              <a:rPr lang="en-US" altLang="ko-KR" dirty="0" err="1" smtClean="0"/>
              <a:t>ndarray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index</a:t>
            </a:r>
            <a:r>
              <a:rPr lang="ko-KR" altLang="en-US" dirty="0" smtClean="0"/>
              <a:t>를 </a:t>
            </a:r>
            <a:r>
              <a:rPr lang="en-US" altLang="ko-KR" dirty="0" smtClean="0"/>
              <a:t>Index </a:t>
            </a:r>
            <a:r>
              <a:rPr lang="ko-KR" altLang="en-US" dirty="0" smtClean="0"/>
              <a:t>타입으로 구성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507</a:t>
            </a:fld>
            <a:endParaRPr lang="ko-KR" altLang="en-US"/>
          </a:p>
        </p:txBody>
      </p:sp>
      <p:pic>
        <p:nvPicPr>
          <p:cNvPr id="3737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642" y="3861048"/>
            <a:ext cx="6229350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07333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Index </a:t>
            </a:r>
            <a:r>
              <a:rPr lang="ko-KR" altLang="en-US" dirty="0" smtClean="0"/>
              <a:t>대체하기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508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4165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Series</a:t>
            </a:r>
            <a:r>
              <a:rPr lang="ko-KR" altLang="en-US" dirty="0" smtClean="0"/>
              <a:t>생성 </a:t>
            </a:r>
            <a:r>
              <a:rPr lang="en-US" altLang="ko-KR" dirty="0" smtClean="0"/>
              <a:t>:index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name </a:t>
            </a:r>
            <a:r>
              <a:rPr lang="ko-KR" altLang="en-US" dirty="0" smtClean="0"/>
              <a:t>부여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Index</a:t>
            </a:r>
            <a:r>
              <a:rPr lang="ko-KR" altLang="en-US" dirty="0" smtClean="0"/>
              <a:t>에도 </a:t>
            </a:r>
            <a:r>
              <a:rPr lang="en-US" altLang="ko-KR" dirty="0" smtClean="0"/>
              <a:t>name </a:t>
            </a:r>
            <a:r>
              <a:rPr lang="ko-KR" altLang="en-US" dirty="0" smtClean="0"/>
              <a:t>속성이 존재해서 </a:t>
            </a:r>
            <a:r>
              <a:rPr lang="en-US" altLang="ko-KR" dirty="0" smtClean="0"/>
              <a:t>index </a:t>
            </a:r>
            <a:r>
              <a:rPr lang="ko-KR" altLang="en-US" dirty="0" smtClean="0"/>
              <a:t>내부의 </a:t>
            </a:r>
            <a:r>
              <a:rPr lang="en-US" altLang="ko-KR" dirty="0" smtClean="0"/>
              <a:t>name </a:t>
            </a:r>
            <a:r>
              <a:rPr lang="ko-KR" altLang="en-US" dirty="0" smtClean="0"/>
              <a:t>부여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509</a:t>
            </a:fld>
            <a:endParaRPr lang="ko-KR" altLang="en-US"/>
          </a:p>
        </p:txBody>
      </p:sp>
      <p:pic>
        <p:nvPicPr>
          <p:cNvPr id="3041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2924944"/>
            <a:ext cx="2886075" cy="3438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85673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 multiply 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:</a:t>
            </a:r>
            <a:r>
              <a:rPr lang="ko-KR" altLang="en-US" dirty="0" smtClean="0"/>
              <a:t>곱셈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multiply </a:t>
            </a:r>
            <a:r>
              <a:rPr lang="ko-KR" altLang="en-US" dirty="0" smtClean="0"/>
              <a:t>함수는 </a:t>
            </a:r>
            <a:r>
              <a:rPr lang="en-US" altLang="ko-KR" dirty="0" smtClean="0"/>
              <a:t>1</a:t>
            </a:r>
            <a:r>
              <a:rPr lang="ko-KR" altLang="en-US" dirty="0" smtClean="0"/>
              <a:t>차원 </a:t>
            </a:r>
            <a:r>
              <a:rPr lang="en-US" altLang="ko-KR" dirty="0" err="1" smtClean="0"/>
              <a:t>ndarray</a:t>
            </a:r>
            <a:r>
              <a:rPr lang="ko-KR" altLang="en-US" dirty="0" smtClean="0"/>
              <a:t>에서는 </a:t>
            </a:r>
            <a:r>
              <a:rPr lang="en-US" altLang="ko-KR" dirty="0" smtClean="0"/>
              <a:t>*</a:t>
            </a:r>
            <a:r>
              <a:rPr lang="ko-KR" altLang="en-US" dirty="0" smtClean="0"/>
              <a:t>연산자와 같은 계산 결과가 나옴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51</a:t>
            </a:fld>
            <a:endParaRPr lang="ko-KR" altLang="en-US"/>
          </a:p>
        </p:txBody>
      </p:sp>
      <p:pic>
        <p:nvPicPr>
          <p:cNvPr id="2273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3933056"/>
            <a:ext cx="2362200" cy="2314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01186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Series index/slice </a:t>
            </a:r>
            <a:r>
              <a:rPr lang="ko-KR" altLang="en-US" dirty="0" smtClean="0"/>
              <a:t>검색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510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720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Series</a:t>
            </a:r>
            <a:r>
              <a:rPr lang="ko-KR" altLang="en-US" dirty="0"/>
              <a:t> </a:t>
            </a:r>
            <a:r>
              <a:rPr lang="ko-KR" altLang="en-US" dirty="0" smtClean="0"/>
              <a:t>조회 </a:t>
            </a:r>
            <a:r>
              <a:rPr lang="en-US" altLang="ko-KR" dirty="0" smtClean="0"/>
              <a:t>: index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561344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Index</a:t>
            </a:r>
            <a:r>
              <a:rPr lang="ko-KR" altLang="en-US" dirty="0" smtClean="0"/>
              <a:t>가 없을 경우 </a:t>
            </a:r>
            <a:r>
              <a:rPr lang="en-US" altLang="ko-KR" dirty="0" err="1" smtClean="0"/>
              <a:t>RangeIndex</a:t>
            </a:r>
            <a:r>
              <a:rPr lang="en-US" altLang="ko-KR" dirty="0" smtClean="0"/>
              <a:t>, </a:t>
            </a:r>
            <a:r>
              <a:rPr lang="ko-KR" altLang="en-US" dirty="0" smtClean="0"/>
              <a:t>숫자로 </a:t>
            </a:r>
            <a:r>
              <a:rPr lang="en-US" altLang="ko-KR" dirty="0" smtClean="0"/>
              <a:t>index </a:t>
            </a:r>
            <a:r>
              <a:rPr lang="ko-KR" altLang="en-US" dirty="0" smtClean="0"/>
              <a:t>부여하면 </a:t>
            </a:r>
            <a:r>
              <a:rPr lang="en-US" altLang="ko-KR" dirty="0" smtClean="0"/>
              <a:t>Int64Index, </a:t>
            </a:r>
            <a:r>
              <a:rPr lang="ko-KR" altLang="en-US" dirty="0" smtClean="0"/>
              <a:t>문자는 </a:t>
            </a:r>
            <a:r>
              <a:rPr lang="en-US" altLang="ko-KR" dirty="0" smtClean="0"/>
              <a:t>Index </a:t>
            </a:r>
            <a:r>
              <a:rPr lang="ko-KR" altLang="en-US" dirty="0" smtClean="0"/>
              <a:t>타입으로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511</a:t>
            </a:fld>
            <a:endParaRPr lang="ko-KR" altLang="en-US"/>
          </a:p>
        </p:txBody>
      </p:sp>
      <p:pic>
        <p:nvPicPr>
          <p:cNvPr id="35430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2708920"/>
            <a:ext cx="3971925" cy="36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228184" y="3717032"/>
            <a:ext cx="20162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Index</a:t>
            </a:r>
            <a:r>
              <a:rPr lang="ko-KR" altLang="en-US" dirty="0" smtClean="0"/>
              <a:t>가 숫자나 문자로 검색이 가능함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3137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Series</a:t>
            </a:r>
            <a:r>
              <a:rPr lang="ko-KR" altLang="en-US" dirty="0"/>
              <a:t> </a:t>
            </a:r>
            <a:r>
              <a:rPr lang="ko-KR" altLang="en-US" dirty="0" smtClean="0"/>
              <a:t>조회 </a:t>
            </a:r>
            <a:r>
              <a:rPr lang="en-US" altLang="ko-KR" dirty="0" smtClean="0"/>
              <a:t>: slice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/>
              <a:t>숫자는 </a:t>
            </a:r>
            <a:r>
              <a:rPr lang="en-US" altLang="ko-KR" dirty="0" err="1"/>
              <a:t>RangeIndex</a:t>
            </a:r>
            <a:r>
              <a:rPr lang="en-US" altLang="ko-KR" dirty="0"/>
              <a:t>, </a:t>
            </a:r>
            <a:r>
              <a:rPr lang="ko-KR" altLang="en-US" dirty="0"/>
              <a:t>문자는 </a:t>
            </a:r>
            <a:r>
              <a:rPr lang="en-US" altLang="ko-KR" dirty="0"/>
              <a:t>Index </a:t>
            </a:r>
            <a:r>
              <a:rPr lang="ko-KR" altLang="en-US" dirty="0"/>
              <a:t>타입으로 관리하여 </a:t>
            </a:r>
            <a:r>
              <a:rPr lang="en-US" altLang="ko-KR" dirty="0"/>
              <a:t>index </a:t>
            </a:r>
            <a:r>
              <a:rPr lang="ko-KR" altLang="en-US" dirty="0"/>
              <a:t>값으로 </a:t>
            </a:r>
            <a:r>
              <a:rPr lang="ko-KR" altLang="en-US" dirty="0" err="1" smtClean="0"/>
              <a:t>슬라이싱도</a:t>
            </a:r>
            <a:r>
              <a:rPr lang="ko-KR" altLang="en-US" dirty="0" smtClean="0"/>
              <a:t> 조회</a:t>
            </a:r>
            <a:endParaRPr lang="en-US" altLang="ko-KR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3024538"/>
            <a:ext cx="4981575" cy="3257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512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732240" y="4869160"/>
            <a:ext cx="165618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문자로 </a:t>
            </a:r>
            <a:r>
              <a:rPr lang="en-US" altLang="ko-KR" dirty="0" smtClean="0"/>
              <a:t>slice </a:t>
            </a:r>
            <a:r>
              <a:rPr lang="ko-KR" altLang="en-US" dirty="0" err="1" smtClean="0"/>
              <a:t>할때는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해당표시하는</a:t>
            </a:r>
            <a:r>
              <a:rPr lang="ko-KR" altLang="en-US" dirty="0" smtClean="0"/>
              <a:t> 것까지 포함되어 처리됨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05653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Fancy </a:t>
            </a:r>
            <a:r>
              <a:rPr lang="ko-KR" altLang="en-US" dirty="0" smtClean="0"/>
              <a:t>검색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513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1756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Series</a:t>
            </a:r>
            <a:r>
              <a:rPr lang="ko-KR" altLang="en-US" dirty="0"/>
              <a:t> </a:t>
            </a:r>
            <a:r>
              <a:rPr lang="ko-KR" altLang="en-US" dirty="0" smtClean="0"/>
              <a:t>조회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논리식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논리식으로 처리하면  </a:t>
            </a:r>
            <a:r>
              <a:rPr lang="en-US" altLang="ko-KR" dirty="0" smtClean="0"/>
              <a:t>True/False</a:t>
            </a:r>
            <a:r>
              <a:rPr lang="ko-KR" altLang="en-US" dirty="0"/>
              <a:t> </a:t>
            </a:r>
            <a:r>
              <a:rPr lang="ko-KR" altLang="en-US" dirty="0" smtClean="0"/>
              <a:t>원소로 리스트가 </a:t>
            </a:r>
            <a:r>
              <a:rPr lang="ko-KR" altLang="en-US" dirty="0" err="1" smtClean="0"/>
              <a:t>생성되이</a:t>
            </a:r>
            <a:r>
              <a:rPr lang="ko-KR" altLang="en-US" dirty="0" smtClean="0"/>
              <a:t> 이 중에 </a:t>
            </a:r>
            <a:r>
              <a:rPr lang="en-US" altLang="ko-KR" dirty="0" smtClean="0"/>
              <a:t>True </a:t>
            </a:r>
            <a:r>
              <a:rPr lang="ko-KR" altLang="en-US" dirty="0" smtClean="0"/>
              <a:t>인 것만 검색 </a:t>
            </a:r>
            <a:endParaRPr lang="en-US" altLang="ko-KR" dirty="0" smtClean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3068960"/>
            <a:ext cx="4772025" cy="298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4810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Series</a:t>
            </a:r>
            <a:r>
              <a:rPr lang="ko-KR" altLang="en-US" dirty="0"/>
              <a:t> </a:t>
            </a:r>
            <a:r>
              <a:rPr lang="ko-KR" altLang="en-US" dirty="0" smtClean="0"/>
              <a:t>조회 </a:t>
            </a:r>
            <a:r>
              <a:rPr lang="en-US" altLang="ko-KR" dirty="0" smtClean="0"/>
              <a:t>:fancy </a:t>
            </a:r>
            <a:r>
              <a:rPr lang="ko-KR" altLang="en-US" dirty="0" smtClean="0"/>
              <a:t>방법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Fancy </a:t>
            </a:r>
            <a:r>
              <a:rPr lang="ko-KR" altLang="en-US" dirty="0" smtClean="0"/>
              <a:t>접근처럼 </a:t>
            </a:r>
            <a:r>
              <a:rPr lang="en-US" altLang="ko-KR" dirty="0" smtClean="0"/>
              <a:t>[ ] </a:t>
            </a:r>
            <a:r>
              <a:rPr lang="ko-KR" altLang="en-US" dirty="0" smtClean="0"/>
              <a:t>내부에 리스트로 </a:t>
            </a:r>
            <a:r>
              <a:rPr lang="en-US" altLang="ko-KR" dirty="0" smtClean="0"/>
              <a:t>index </a:t>
            </a:r>
            <a:r>
              <a:rPr lang="ko-KR" altLang="en-US" dirty="0" smtClean="0"/>
              <a:t>정보를 주고 검색이 가능</a:t>
            </a:r>
            <a:endParaRPr lang="en-US" altLang="ko-KR" dirty="0" smtClean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4486" y="3140968"/>
            <a:ext cx="4953000" cy="297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3119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827584" y="908720"/>
            <a:ext cx="7579568" cy="4454624"/>
          </a:xfrm>
        </p:spPr>
        <p:txBody>
          <a:bodyPr>
            <a:normAutofit/>
          </a:bodyPr>
          <a:lstStyle/>
          <a:p>
            <a:pPr algn="r"/>
            <a:r>
              <a:rPr lang="en-US" altLang="ko-KR" sz="6000" dirty="0"/>
              <a:t/>
            </a:r>
            <a:br>
              <a:rPr lang="en-US" altLang="ko-KR" sz="6000" dirty="0"/>
            </a:br>
            <a:r>
              <a:rPr lang="en-US" altLang="ko-KR" sz="6000" dirty="0"/>
              <a:t>Pandas </a:t>
            </a:r>
            <a:r>
              <a:rPr lang="en-US" altLang="ko-KR" sz="6000" dirty="0" err="1"/>
              <a:t>Dataframe</a:t>
            </a:r>
            <a:r>
              <a:rPr lang="en-US" altLang="ko-KR" sz="6000" dirty="0"/>
              <a:t> </a:t>
            </a:r>
            <a:r>
              <a:rPr lang="en-US" altLang="ko-KR" sz="6000" dirty="0" smtClean="0"/>
              <a:t>class</a:t>
            </a:r>
            <a:endParaRPr lang="ko-KR" altLang="en-US" sz="60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516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7300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err="1" smtClean="0"/>
              <a:t>DataFrame</a:t>
            </a:r>
            <a:r>
              <a:rPr lang="en-US" altLang="ko-KR" dirty="0" smtClean="0"/>
              <a:t> class </a:t>
            </a:r>
            <a:r>
              <a:rPr lang="ko-KR" altLang="en-US" dirty="0" smtClean="0"/>
              <a:t>구조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517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7253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DataFrame</a:t>
            </a:r>
            <a:r>
              <a:rPr lang="en-US" altLang="ko-KR" dirty="0" smtClean="0"/>
              <a:t> </a:t>
            </a:r>
            <a:r>
              <a:rPr lang="ko-KR" altLang="en-US" dirty="0" smtClean="0"/>
              <a:t>생성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841264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n*m </a:t>
            </a:r>
            <a:r>
              <a:rPr lang="ko-KR" altLang="en-US" dirty="0" smtClean="0"/>
              <a:t>행렬구조를 가지는 데이터 구조 생성</a:t>
            </a:r>
            <a:endParaRPr lang="en-US" altLang="ko-KR" dirty="0" smtClean="0"/>
          </a:p>
        </p:txBody>
      </p:sp>
      <p:sp>
        <p:nvSpPr>
          <p:cNvPr id="7" name="직사각형 6"/>
          <p:cNvSpPr/>
          <p:nvPr/>
        </p:nvSpPr>
        <p:spPr>
          <a:xfrm>
            <a:off x="827584" y="2636912"/>
            <a:ext cx="7704856" cy="38884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</a:rPr>
              <a:t>class </a:t>
            </a:r>
            <a:r>
              <a:rPr lang="en-US" altLang="ko-KR" sz="1600" dirty="0" err="1">
                <a:solidFill>
                  <a:schemeClr val="tx1"/>
                </a:solidFill>
              </a:rPr>
              <a:t>DataFrame</a:t>
            </a:r>
            <a:r>
              <a:rPr lang="en-US" altLang="ko-KR" sz="1600" dirty="0">
                <a:solidFill>
                  <a:schemeClr val="tx1"/>
                </a:solidFill>
              </a:rPr>
              <a:t>(</a:t>
            </a:r>
            <a:r>
              <a:rPr lang="en-US" altLang="ko-KR" sz="1600" dirty="0" err="1">
                <a:solidFill>
                  <a:schemeClr val="tx1"/>
                </a:solidFill>
              </a:rPr>
              <a:t>pandas.core.generic.NDFrame</a:t>
            </a:r>
            <a:r>
              <a:rPr lang="en-US" altLang="ko-KR" sz="1600" dirty="0" smtClean="0">
                <a:solidFill>
                  <a:schemeClr val="tx1"/>
                </a:solidFill>
              </a:rPr>
              <a:t>)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/>
            </a:r>
            <a:br>
              <a:rPr lang="en-US" altLang="ko-KR" sz="1600" dirty="0">
                <a:solidFill>
                  <a:schemeClr val="tx1"/>
                </a:solidFill>
              </a:rPr>
            </a:br>
            <a:r>
              <a:rPr lang="en-US" altLang="ko-KR" sz="1600" dirty="0">
                <a:solidFill>
                  <a:schemeClr val="tx1"/>
                </a:solidFill>
              </a:rPr>
              <a:t> |  </a:t>
            </a:r>
            <a:r>
              <a:rPr lang="en-US" altLang="ko-KR" sz="1600" dirty="0" smtClean="0">
                <a:solidFill>
                  <a:schemeClr val="tx1"/>
                </a:solidFill>
              </a:rPr>
              <a:t>2</a:t>
            </a:r>
            <a:r>
              <a:rPr lang="ko-KR" altLang="en-US" sz="1600" dirty="0" smtClean="0">
                <a:solidFill>
                  <a:schemeClr val="tx1"/>
                </a:solidFill>
              </a:rPr>
              <a:t>차원  행렬</a:t>
            </a:r>
            <a:endParaRPr lang="en-US" altLang="ko-KR" sz="1600" dirty="0" smtClean="0">
              <a:solidFill>
                <a:schemeClr val="tx1"/>
              </a:solidFill>
            </a:endParaRPr>
          </a:p>
          <a:p>
            <a:r>
              <a:rPr lang="en-US" altLang="ko-KR" sz="1600" dirty="0" smtClean="0">
                <a:solidFill>
                  <a:schemeClr val="tx1"/>
                </a:solidFill>
              </a:rPr>
              <a:t> </a:t>
            </a:r>
            <a:r>
              <a:rPr lang="en-US" altLang="ko-KR" sz="1600" dirty="0">
                <a:solidFill>
                  <a:schemeClr val="tx1"/>
                </a:solidFill>
              </a:rPr>
              <a:t>|  </a:t>
            </a:r>
            <a:r>
              <a:rPr lang="en-US" altLang="ko-KR" sz="1200" dirty="0">
                <a:solidFill>
                  <a:schemeClr val="tx1"/>
                </a:solidFill>
              </a:rPr>
              <a:t>Parameters</a:t>
            </a:r>
            <a:br>
              <a:rPr lang="en-US" altLang="ko-KR" sz="1200" dirty="0">
                <a:solidFill>
                  <a:schemeClr val="tx1"/>
                </a:solidFill>
              </a:rPr>
            </a:br>
            <a:r>
              <a:rPr lang="en-US" altLang="ko-KR" sz="1200" dirty="0">
                <a:solidFill>
                  <a:schemeClr val="tx1"/>
                </a:solidFill>
              </a:rPr>
              <a:t> |  ----------</a:t>
            </a:r>
            <a:br>
              <a:rPr lang="en-US" altLang="ko-KR" sz="1200" dirty="0">
                <a:solidFill>
                  <a:schemeClr val="tx1"/>
                </a:solidFill>
              </a:rPr>
            </a:br>
            <a:r>
              <a:rPr lang="en-US" altLang="ko-KR" sz="1200" dirty="0">
                <a:solidFill>
                  <a:schemeClr val="tx1"/>
                </a:solidFill>
              </a:rPr>
              <a:t> |  data : </a:t>
            </a:r>
            <a:r>
              <a:rPr lang="en-US" altLang="ko-KR" sz="1200" dirty="0" err="1" smtClean="0">
                <a:solidFill>
                  <a:schemeClr val="tx1"/>
                </a:solidFill>
              </a:rPr>
              <a:t>numpy</a:t>
            </a:r>
            <a:r>
              <a:rPr lang="en-US" altLang="ko-KR" sz="1200" dirty="0" err="1">
                <a:solidFill>
                  <a:schemeClr val="tx1"/>
                </a:solidFill>
              </a:rPr>
              <a:t>.</a:t>
            </a:r>
            <a:r>
              <a:rPr lang="en-US" altLang="ko-KR" sz="1200" dirty="0" err="1" smtClean="0">
                <a:solidFill>
                  <a:schemeClr val="tx1"/>
                </a:solidFill>
              </a:rPr>
              <a:t>ndarray</a:t>
            </a:r>
            <a:r>
              <a:rPr lang="en-US" altLang="ko-KR" sz="1200" dirty="0" smtClean="0">
                <a:solidFill>
                  <a:schemeClr val="tx1"/>
                </a:solidFill>
              </a:rPr>
              <a:t> ,</a:t>
            </a:r>
            <a:r>
              <a:rPr lang="en-US" altLang="ko-KR" sz="1200" dirty="0" err="1" smtClean="0">
                <a:solidFill>
                  <a:schemeClr val="tx1"/>
                </a:solidFill>
              </a:rPr>
              <a:t>dict</a:t>
            </a:r>
            <a:r>
              <a:rPr lang="en-US" altLang="ko-KR" sz="1200" dirty="0">
                <a:solidFill>
                  <a:schemeClr val="tx1"/>
                </a:solidFill>
              </a:rPr>
              <a:t>, or </a:t>
            </a:r>
            <a:r>
              <a:rPr lang="en-US" altLang="ko-KR" sz="1200" dirty="0" err="1">
                <a:solidFill>
                  <a:schemeClr val="tx1"/>
                </a:solidFill>
              </a:rPr>
              <a:t>DataFrame</a:t>
            </a:r>
            <a:r>
              <a:rPr lang="en-US" altLang="ko-KR" sz="1200" dirty="0">
                <a:solidFill>
                  <a:schemeClr val="tx1"/>
                </a:solidFill>
              </a:rPr>
              <a:t/>
            </a:r>
            <a:br>
              <a:rPr lang="en-US" altLang="ko-KR" sz="1200" dirty="0">
                <a:solidFill>
                  <a:schemeClr val="tx1"/>
                </a:solidFill>
              </a:rPr>
            </a:br>
            <a:r>
              <a:rPr lang="en-US" altLang="ko-KR" sz="1200" dirty="0">
                <a:solidFill>
                  <a:schemeClr val="tx1"/>
                </a:solidFill>
              </a:rPr>
              <a:t> |      </a:t>
            </a:r>
            <a:r>
              <a:rPr lang="en-US" altLang="ko-KR" sz="1200" dirty="0" err="1" smtClean="0">
                <a:solidFill>
                  <a:schemeClr val="tx1"/>
                </a:solidFill>
              </a:rPr>
              <a:t>dict</a:t>
            </a:r>
            <a:r>
              <a:rPr lang="en-US" altLang="ko-KR" sz="1200" dirty="0" smtClean="0">
                <a:solidFill>
                  <a:schemeClr val="tx1"/>
                </a:solidFill>
              </a:rPr>
              <a:t> </a:t>
            </a:r>
            <a:r>
              <a:rPr lang="en-US" altLang="ko-KR" sz="1200" dirty="0">
                <a:solidFill>
                  <a:schemeClr val="tx1"/>
                </a:solidFill>
              </a:rPr>
              <a:t>can contain Series, arrays, constants, or list-like objects</a:t>
            </a:r>
            <a:br>
              <a:rPr lang="en-US" altLang="ko-KR" sz="1200" dirty="0">
                <a:solidFill>
                  <a:schemeClr val="tx1"/>
                </a:solidFill>
              </a:rPr>
            </a:br>
            <a:r>
              <a:rPr lang="en-US" altLang="ko-KR" sz="1200" dirty="0">
                <a:solidFill>
                  <a:schemeClr val="tx1"/>
                </a:solidFill>
              </a:rPr>
              <a:t> |  index : Index or array-like</a:t>
            </a:r>
            <a:br>
              <a:rPr lang="en-US" altLang="ko-KR" sz="1200" dirty="0">
                <a:solidFill>
                  <a:schemeClr val="tx1"/>
                </a:solidFill>
              </a:rPr>
            </a:br>
            <a:r>
              <a:rPr lang="en-US" altLang="ko-KR" sz="1200" dirty="0">
                <a:solidFill>
                  <a:schemeClr val="tx1"/>
                </a:solidFill>
              </a:rPr>
              <a:t> |      </a:t>
            </a:r>
            <a:r>
              <a:rPr lang="ko-KR" altLang="en-US" sz="1200" dirty="0" smtClean="0">
                <a:solidFill>
                  <a:schemeClr val="tx1"/>
                </a:solidFill>
              </a:rPr>
              <a:t>행에 대한 정보 기본은 </a:t>
            </a:r>
            <a:r>
              <a:rPr lang="en-US" altLang="ko-KR" sz="1200" dirty="0" err="1" smtClean="0">
                <a:solidFill>
                  <a:schemeClr val="tx1"/>
                </a:solidFill>
              </a:rPr>
              <a:t>np.arange</a:t>
            </a:r>
            <a:r>
              <a:rPr lang="en-US" altLang="ko-KR" sz="1200" dirty="0" smtClean="0">
                <a:solidFill>
                  <a:schemeClr val="tx1"/>
                </a:solidFill>
              </a:rPr>
              <a:t>(n), </a:t>
            </a:r>
            <a:r>
              <a:rPr lang="ko-KR" altLang="en-US" sz="1200" dirty="0" smtClean="0">
                <a:solidFill>
                  <a:schemeClr val="tx1"/>
                </a:solidFill>
              </a:rPr>
              <a:t>명칭도 부여 가능</a:t>
            </a:r>
            <a:r>
              <a:rPr lang="en-US" altLang="ko-KR" sz="1200" dirty="0">
                <a:solidFill>
                  <a:schemeClr val="tx1"/>
                </a:solidFill>
              </a:rPr>
              <a:t/>
            </a:r>
            <a:br>
              <a:rPr lang="en-US" altLang="ko-KR" sz="1200" dirty="0">
                <a:solidFill>
                  <a:schemeClr val="tx1"/>
                </a:solidFill>
              </a:rPr>
            </a:br>
            <a:r>
              <a:rPr lang="en-US" altLang="ko-KR" sz="1200" dirty="0">
                <a:solidFill>
                  <a:schemeClr val="tx1"/>
                </a:solidFill>
              </a:rPr>
              <a:t> |  columns : Index or array-like</a:t>
            </a:r>
            <a:br>
              <a:rPr lang="en-US" altLang="ko-KR" sz="1200" dirty="0">
                <a:solidFill>
                  <a:schemeClr val="tx1"/>
                </a:solidFill>
              </a:rPr>
            </a:b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</a:rPr>
              <a:t>      </a:t>
            </a:r>
            <a:r>
              <a:rPr lang="ko-KR" altLang="en-US" sz="1200" dirty="0" smtClean="0">
                <a:solidFill>
                  <a:schemeClr val="tx1"/>
                </a:solidFill>
              </a:rPr>
              <a:t>행에 </a:t>
            </a:r>
            <a:r>
              <a:rPr lang="ko-KR" altLang="en-US" sz="1200" dirty="0">
                <a:solidFill>
                  <a:schemeClr val="tx1"/>
                </a:solidFill>
              </a:rPr>
              <a:t>대한 정보 기본은 </a:t>
            </a:r>
            <a:r>
              <a:rPr lang="en-US" altLang="ko-KR" sz="1200" dirty="0" err="1">
                <a:solidFill>
                  <a:schemeClr val="tx1"/>
                </a:solidFill>
              </a:rPr>
              <a:t>np.arange</a:t>
            </a:r>
            <a:r>
              <a:rPr lang="en-US" altLang="ko-KR" sz="1200" dirty="0">
                <a:solidFill>
                  <a:schemeClr val="tx1"/>
                </a:solidFill>
              </a:rPr>
              <a:t>(n), </a:t>
            </a:r>
            <a:r>
              <a:rPr lang="ko-KR" altLang="en-US" sz="1200" dirty="0">
                <a:solidFill>
                  <a:schemeClr val="tx1"/>
                </a:solidFill>
              </a:rPr>
              <a:t>명칭도 부여 가능</a:t>
            </a:r>
            <a:r>
              <a:rPr lang="en-US" altLang="ko-KR" sz="1200" dirty="0">
                <a:solidFill>
                  <a:schemeClr val="tx1"/>
                </a:solidFill>
              </a:rPr>
              <a:t/>
            </a:r>
            <a:br>
              <a:rPr lang="en-US" altLang="ko-KR" sz="1200" dirty="0">
                <a:solidFill>
                  <a:schemeClr val="tx1"/>
                </a:solidFill>
              </a:rPr>
            </a:br>
            <a:r>
              <a:rPr lang="en-US" altLang="ko-KR" sz="1200" dirty="0" smtClean="0">
                <a:solidFill>
                  <a:schemeClr val="tx1"/>
                </a:solidFill>
              </a:rPr>
              <a:t> </a:t>
            </a:r>
            <a:r>
              <a:rPr lang="en-US" altLang="ko-KR" sz="1200" dirty="0">
                <a:solidFill>
                  <a:schemeClr val="tx1"/>
                </a:solidFill>
              </a:rPr>
              <a:t>|  </a:t>
            </a:r>
            <a:r>
              <a:rPr lang="en-US" altLang="ko-KR" sz="1200" dirty="0" err="1">
                <a:solidFill>
                  <a:schemeClr val="tx1"/>
                </a:solidFill>
              </a:rPr>
              <a:t>dtype</a:t>
            </a:r>
            <a:r>
              <a:rPr lang="en-US" altLang="ko-KR" sz="1200" dirty="0">
                <a:solidFill>
                  <a:schemeClr val="tx1"/>
                </a:solidFill>
              </a:rPr>
              <a:t> : </a:t>
            </a:r>
            <a:r>
              <a:rPr lang="en-US" altLang="ko-KR" sz="1200" dirty="0" err="1">
                <a:solidFill>
                  <a:schemeClr val="tx1"/>
                </a:solidFill>
              </a:rPr>
              <a:t>dtype</a:t>
            </a:r>
            <a:r>
              <a:rPr lang="en-US" altLang="ko-KR" sz="1200" dirty="0">
                <a:solidFill>
                  <a:schemeClr val="tx1"/>
                </a:solidFill>
              </a:rPr>
              <a:t>, default None</a:t>
            </a:r>
            <a:br>
              <a:rPr lang="en-US" altLang="ko-KR" sz="1200" dirty="0">
                <a:solidFill>
                  <a:schemeClr val="tx1"/>
                </a:solidFill>
              </a:rPr>
            </a:br>
            <a:r>
              <a:rPr lang="en-US" altLang="ko-KR" sz="1200" dirty="0">
                <a:solidFill>
                  <a:schemeClr val="tx1"/>
                </a:solidFill>
              </a:rPr>
              <a:t> |      Data type to force, otherwise infer</a:t>
            </a:r>
            <a:br>
              <a:rPr lang="en-US" altLang="ko-KR" sz="1200" dirty="0">
                <a:solidFill>
                  <a:schemeClr val="tx1"/>
                </a:solidFill>
              </a:rPr>
            </a:br>
            <a:r>
              <a:rPr lang="en-US" altLang="ko-KR" sz="1200" dirty="0">
                <a:solidFill>
                  <a:schemeClr val="tx1"/>
                </a:solidFill>
              </a:rPr>
              <a:t> |  copy : </a:t>
            </a:r>
            <a:r>
              <a:rPr lang="en-US" altLang="ko-KR" sz="1200" dirty="0" err="1">
                <a:solidFill>
                  <a:schemeClr val="tx1"/>
                </a:solidFill>
              </a:rPr>
              <a:t>boolean</a:t>
            </a:r>
            <a:r>
              <a:rPr lang="en-US" altLang="ko-KR" sz="1200" dirty="0">
                <a:solidFill>
                  <a:schemeClr val="tx1"/>
                </a:solidFill>
              </a:rPr>
              <a:t>, default False</a:t>
            </a:r>
            <a:br>
              <a:rPr lang="en-US" altLang="ko-KR" sz="1200" dirty="0">
                <a:solidFill>
                  <a:schemeClr val="tx1"/>
                </a:solidFill>
              </a:rPr>
            </a:br>
            <a:r>
              <a:rPr lang="en-US" altLang="ko-KR" sz="1200" dirty="0">
                <a:solidFill>
                  <a:schemeClr val="tx1"/>
                </a:solidFill>
              </a:rPr>
              <a:t> |      Copy data from inputs. Only affects </a:t>
            </a:r>
            <a:r>
              <a:rPr lang="en-US" altLang="ko-KR" sz="1200" dirty="0" err="1">
                <a:solidFill>
                  <a:schemeClr val="tx1"/>
                </a:solidFill>
              </a:rPr>
              <a:t>DataFrame</a:t>
            </a:r>
            <a:r>
              <a:rPr lang="en-US" altLang="ko-KR" sz="1200" dirty="0">
                <a:solidFill>
                  <a:schemeClr val="tx1"/>
                </a:solidFill>
              </a:rPr>
              <a:t> / 2d </a:t>
            </a:r>
            <a:r>
              <a:rPr lang="en-US" altLang="ko-KR" sz="1200" dirty="0" err="1">
                <a:solidFill>
                  <a:schemeClr val="tx1"/>
                </a:solidFill>
              </a:rPr>
              <a:t>ndarray</a:t>
            </a:r>
            <a:r>
              <a:rPr lang="en-US" altLang="ko-KR" sz="1200" dirty="0">
                <a:solidFill>
                  <a:schemeClr val="tx1"/>
                </a:solidFill>
              </a:rPr>
              <a:t> input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3831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DataFrame</a:t>
            </a:r>
            <a:r>
              <a:rPr lang="en-US" altLang="ko-KR" dirty="0"/>
              <a:t> </a:t>
            </a:r>
            <a:r>
              <a:rPr lang="ko-KR" altLang="en-US" dirty="0" smtClean="0"/>
              <a:t>내부 </a:t>
            </a:r>
            <a:r>
              <a:rPr lang="en-US" altLang="ko-KR" dirty="0" smtClean="0"/>
              <a:t>data type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Series</a:t>
            </a:r>
            <a:r>
              <a:rPr lang="ko-KR" altLang="en-US" dirty="0" smtClean="0"/>
              <a:t>로 </a:t>
            </a:r>
            <a:r>
              <a:rPr lang="en-US" altLang="ko-KR" dirty="0" err="1" smtClean="0"/>
              <a:t>DataFrame</a:t>
            </a:r>
            <a:r>
              <a:rPr lang="ko-KR" altLang="en-US" dirty="0" smtClean="0"/>
              <a:t>를 생성하고 하나의 칼럼을 조회해 보면 </a:t>
            </a:r>
            <a:r>
              <a:rPr lang="en-US" altLang="ko-KR" dirty="0" smtClean="0"/>
              <a:t>Series </a:t>
            </a:r>
            <a:r>
              <a:rPr lang="ko-KR" altLang="en-US" dirty="0" smtClean="0"/>
              <a:t>타입으로 조회 되고 </a:t>
            </a:r>
            <a:r>
              <a:rPr lang="en-US" altLang="ko-KR" dirty="0" err="1" smtClean="0"/>
              <a:t>DataFrame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values</a:t>
            </a:r>
            <a:r>
              <a:rPr lang="ko-KR" altLang="en-US" dirty="0" smtClean="0"/>
              <a:t>는 </a:t>
            </a:r>
            <a:r>
              <a:rPr lang="en-US" altLang="ko-KR" dirty="0" err="1" smtClean="0"/>
              <a:t>ndarray</a:t>
            </a:r>
            <a:r>
              <a:rPr lang="ko-KR" altLang="en-US" dirty="0" smtClean="0"/>
              <a:t>으로 </a:t>
            </a:r>
            <a:r>
              <a:rPr lang="en-US" altLang="ko-KR" dirty="0" smtClean="0"/>
              <a:t>2</a:t>
            </a:r>
            <a:r>
              <a:rPr lang="ko-KR" altLang="en-US" dirty="0" smtClean="0"/>
              <a:t>차원으로 관리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519</a:t>
            </a:fld>
            <a:endParaRPr lang="ko-KR" altLang="en-US"/>
          </a:p>
        </p:txBody>
      </p:sp>
      <p:pic>
        <p:nvPicPr>
          <p:cNvPr id="37786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2996952"/>
            <a:ext cx="3476625" cy="3580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47978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 dot/cross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0685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DataFrame</a:t>
            </a:r>
            <a:r>
              <a:rPr lang="en-US" altLang="ko-KR" dirty="0"/>
              <a:t> </a:t>
            </a:r>
            <a:r>
              <a:rPr lang="ko-KR" altLang="en-US" dirty="0" smtClean="0"/>
              <a:t>내부 </a:t>
            </a:r>
            <a:r>
              <a:rPr lang="en-US" altLang="ko-KR" dirty="0" smtClean="0"/>
              <a:t>data type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/>
              <a:t>DataFrame</a:t>
            </a:r>
            <a:r>
              <a:rPr lang="en-US" altLang="ko-KR" dirty="0"/>
              <a:t> 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value </a:t>
            </a:r>
            <a:r>
              <a:rPr lang="ko-KR" altLang="en-US" dirty="0" smtClean="0"/>
              <a:t>값을 </a:t>
            </a:r>
            <a:r>
              <a:rPr lang="en-US" altLang="ko-KR" dirty="0" err="1" smtClean="0"/>
              <a:t>ndarray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index</a:t>
            </a:r>
            <a:r>
              <a:rPr lang="ko-KR" altLang="en-US" dirty="0" smtClean="0"/>
              <a:t>를 </a:t>
            </a:r>
            <a:r>
              <a:rPr lang="en-US" altLang="ko-KR" dirty="0" smtClean="0"/>
              <a:t>Index </a:t>
            </a:r>
            <a:r>
              <a:rPr lang="ko-KR" altLang="en-US" dirty="0" smtClean="0"/>
              <a:t>타입으로 구성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520</a:t>
            </a:fld>
            <a:endParaRPr lang="ko-KR" altLang="en-US"/>
          </a:p>
        </p:txBody>
      </p:sp>
      <p:pic>
        <p:nvPicPr>
          <p:cNvPr id="3747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8875" y="3429000"/>
            <a:ext cx="4286250" cy="237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96198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class </a:t>
            </a:r>
            <a:r>
              <a:rPr lang="ko-KR" altLang="en-US" dirty="0" smtClean="0"/>
              <a:t>생</a:t>
            </a:r>
            <a:r>
              <a:rPr lang="ko-KR" altLang="en-US" dirty="0"/>
              <a:t>성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521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370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DataFrame</a:t>
            </a:r>
            <a:r>
              <a:rPr lang="en-US" altLang="ko-KR" dirty="0"/>
              <a:t> </a:t>
            </a:r>
            <a:r>
              <a:rPr lang="ko-KR" altLang="en-US" dirty="0" smtClean="0"/>
              <a:t>생성</a:t>
            </a:r>
            <a:r>
              <a:rPr lang="en-US" altLang="ko-KR" dirty="0" smtClean="0"/>
              <a:t>: 1 column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DataFrame</a:t>
            </a:r>
            <a:r>
              <a:rPr lang="ko-KR" altLang="en-US" dirty="0" smtClean="0"/>
              <a:t>은 기본적으로 </a:t>
            </a:r>
            <a:r>
              <a:rPr lang="en-US" altLang="ko-KR" dirty="0" smtClean="0"/>
              <a:t>column </a:t>
            </a:r>
            <a:r>
              <a:rPr lang="ko-KR" altLang="en-US" dirty="0" smtClean="0"/>
              <a:t>단위로 데이터를 관리함</a:t>
            </a:r>
            <a:endParaRPr lang="en-US" altLang="ko-KR" dirty="0" smtClean="0"/>
          </a:p>
        </p:txBody>
      </p:sp>
      <p:grpSp>
        <p:nvGrpSpPr>
          <p:cNvPr id="6" name="그룹 5"/>
          <p:cNvGrpSpPr/>
          <p:nvPr/>
        </p:nvGrpSpPr>
        <p:grpSpPr>
          <a:xfrm>
            <a:off x="4805002" y="3179545"/>
            <a:ext cx="1748292" cy="2712240"/>
            <a:chOff x="971600" y="2672858"/>
            <a:chExt cx="1944216" cy="3218511"/>
          </a:xfrm>
        </p:grpSpPr>
        <p:sp>
          <p:nvSpPr>
            <p:cNvPr id="7" name="직사각형 6"/>
            <p:cNvSpPr/>
            <p:nvPr/>
          </p:nvSpPr>
          <p:spPr>
            <a:xfrm>
              <a:off x="2267744" y="3645024"/>
              <a:ext cx="648072" cy="6480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2267744" y="4442825"/>
              <a:ext cx="648072" cy="6480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2267744" y="5243297"/>
              <a:ext cx="648072" cy="6480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971600" y="4906231"/>
              <a:ext cx="5760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mtClean="0"/>
                <a:t>행</a:t>
              </a:r>
              <a:endParaRPr lang="ko-KR" alt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176496" y="2672858"/>
              <a:ext cx="5760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/>
                <a:t>열</a:t>
              </a:r>
              <a:endParaRPr lang="ko-KR" altLang="en-US" dirty="0"/>
            </a:p>
          </p:txBody>
        </p:sp>
        <p:sp>
          <p:nvSpPr>
            <p:cNvPr id="20" name="오른쪽 중괄호 19"/>
            <p:cNvSpPr/>
            <p:nvPr/>
          </p:nvSpPr>
          <p:spPr>
            <a:xfrm rot="10800000">
              <a:off x="1403648" y="3897762"/>
              <a:ext cx="360040" cy="1958516"/>
            </a:xfrm>
            <a:prstGeom prst="rightBrace">
              <a:avLst>
                <a:gd name="adj1" fmla="val 54981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195736" y="3378578"/>
              <a:ext cx="720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smtClean="0"/>
                <a:t>col1</a:t>
              </a:r>
              <a:endParaRPr lang="ko-KR" altLang="en-US" sz="1200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864338" y="3662474"/>
              <a:ext cx="369332" cy="465833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200" dirty="0" smtClean="0"/>
                <a:t>row1</a:t>
              </a:r>
              <a:endParaRPr lang="ko-KR" altLang="en-US" sz="1200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864338" y="4533944"/>
              <a:ext cx="369332" cy="465833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200" dirty="0" smtClean="0"/>
                <a:t>row2</a:t>
              </a:r>
              <a:endParaRPr lang="ko-KR" altLang="en-US" sz="1200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832072" y="5390445"/>
              <a:ext cx="369332" cy="465833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200" dirty="0" smtClean="0"/>
                <a:t>row3</a:t>
              </a:r>
              <a:endParaRPr lang="ko-KR" altLang="en-US" sz="1200" dirty="0"/>
            </a:p>
          </p:txBody>
        </p:sp>
      </p:grpSp>
      <p:pic>
        <p:nvPicPr>
          <p:cNvPr id="1259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2763745"/>
            <a:ext cx="2914650" cy="3562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0122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DataFrame</a:t>
            </a:r>
            <a:r>
              <a:rPr lang="en-US" altLang="ko-KR" dirty="0"/>
              <a:t> </a:t>
            </a:r>
            <a:r>
              <a:rPr lang="ko-KR" altLang="en-US" dirty="0" smtClean="0"/>
              <a:t>생성</a:t>
            </a:r>
            <a:r>
              <a:rPr lang="en-US" altLang="ko-KR" dirty="0" smtClean="0"/>
              <a:t>:</a:t>
            </a:r>
            <a:r>
              <a:rPr lang="en-US" altLang="ko-KR" dirty="0"/>
              <a:t> </a:t>
            </a:r>
            <a:r>
              <a:rPr lang="en-US" altLang="ko-KR" dirty="0" smtClean="0"/>
              <a:t>list/tuple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column</a:t>
            </a:r>
            <a:r>
              <a:rPr lang="ko-KR" altLang="en-US" dirty="0" smtClean="0"/>
              <a:t>단위로 리스트를 만들어서 </a:t>
            </a:r>
            <a:r>
              <a:rPr lang="en-US" altLang="ko-KR" dirty="0" smtClean="0"/>
              <a:t>zip</a:t>
            </a:r>
            <a:r>
              <a:rPr lang="ko-KR" altLang="en-US" dirty="0" smtClean="0"/>
              <a:t>을 이용해서 순서쌍을 만들고 데이터를 생성</a:t>
            </a:r>
            <a:endParaRPr lang="en-US" altLang="ko-KR" dirty="0" smtClean="0"/>
          </a:p>
        </p:txBody>
      </p:sp>
      <p:pic>
        <p:nvPicPr>
          <p:cNvPr id="1280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2924944"/>
            <a:ext cx="5513065" cy="2952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4831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DataFrame</a:t>
            </a:r>
            <a:r>
              <a:rPr lang="en-US" altLang="ko-KR" dirty="0"/>
              <a:t> </a:t>
            </a:r>
            <a:r>
              <a:rPr lang="ko-KR" altLang="en-US" dirty="0" smtClean="0"/>
              <a:t>생성</a:t>
            </a:r>
            <a:r>
              <a:rPr lang="en-US" altLang="ko-KR" dirty="0" smtClean="0"/>
              <a:t>:</a:t>
            </a:r>
            <a:r>
              <a:rPr lang="en-US" altLang="ko-KR" dirty="0"/>
              <a:t> </a:t>
            </a:r>
            <a:r>
              <a:rPr lang="en-US" altLang="ko-KR" dirty="0" err="1" smtClean="0"/>
              <a:t>dict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27331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column</a:t>
            </a:r>
            <a:r>
              <a:rPr lang="ko-KR" altLang="en-US" dirty="0" smtClean="0"/>
              <a:t>단위로 리스트를 만들어서 </a:t>
            </a:r>
            <a:r>
              <a:rPr lang="en-US" altLang="ko-KR" dirty="0" err="1" smtClean="0"/>
              <a:t>dict</a:t>
            </a:r>
            <a:r>
              <a:rPr lang="ko-KR" altLang="en-US" dirty="0" smtClean="0"/>
              <a:t>에 대입해서  데이터를 생성하면 </a:t>
            </a:r>
            <a:r>
              <a:rPr lang="en-US" altLang="ko-KR" dirty="0" smtClean="0"/>
              <a:t>key</a:t>
            </a:r>
            <a:r>
              <a:rPr lang="ko-KR" altLang="en-US" dirty="0" smtClean="0"/>
              <a:t>가 </a:t>
            </a:r>
            <a:r>
              <a:rPr lang="en-US" altLang="ko-KR" dirty="0" smtClean="0"/>
              <a:t>columns </a:t>
            </a:r>
            <a:r>
              <a:rPr lang="ko-KR" altLang="en-US" dirty="0" smtClean="0"/>
              <a:t>명으로 들어감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524</a:t>
            </a:fld>
            <a:endParaRPr lang="ko-KR" altLang="en-US"/>
          </a:p>
        </p:txBody>
      </p:sp>
      <p:pic>
        <p:nvPicPr>
          <p:cNvPr id="3215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3149572"/>
            <a:ext cx="3672408" cy="300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15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3201959"/>
            <a:ext cx="3810000" cy="290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24976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DataFrame</a:t>
            </a:r>
            <a:r>
              <a:rPr lang="en-US" altLang="ko-KR" dirty="0"/>
              <a:t> </a:t>
            </a:r>
            <a:r>
              <a:rPr lang="ko-KR" altLang="en-US" dirty="0" smtClean="0"/>
              <a:t>칼럼 추가</a:t>
            </a:r>
            <a:r>
              <a:rPr lang="en-US" altLang="ko-KR" dirty="0" smtClean="0"/>
              <a:t>: </a:t>
            </a:r>
            <a:r>
              <a:rPr lang="ko-KR" altLang="en-US" dirty="0" smtClean="0"/>
              <a:t>순서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DataFrame</a:t>
            </a:r>
            <a:r>
              <a:rPr lang="ko-KR" altLang="en-US" dirty="0"/>
              <a:t> </a:t>
            </a:r>
            <a:r>
              <a:rPr lang="ko-KR" altLang="en-US" dirty="0" err="1" smtClean="0"/>
              <a:t>정의시</a:t>
            </a:r>
            <a:r>
              <a:rPr lang="ko-KR" altLang="en-US" dirty="0" smtClean="0"/>
              <a:t> </a:t>
            </a:r>
            <a:r>
              <a:rPr lang="en-US" altLang="ko-KR" dirty="0" smtClean="0"/>
              <a:t>columns </a:t>
            </a:r>
            <a:r>
              <a:rPr lang="ko-KR" altLang="en-US" dirty="0" smtClean="0"/>
              <a:t>정의한 순서대로 저장됨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525</a:t>
            </a:fld>
            <a:endParaRPr lang="ko-KR" altLang="en-US"/>
          </a:p>
        </p:txBody>
      </p:sp>
      <p:pic>
        <p:nvPicPr>
          <p:cNvPr id="3164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3429000"/>
            <a:ext cx="4705350" cy="240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80225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Series</a:t>
            </a:r>
            <a:r>
              <a:rPr lang="ko-KR" altLang="en-US" dirty="0" smtClean="0"/>
              <a:t>를 이용해서 생성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526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6278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Dataframe</a:t>
            </a:r>
            <a:r>
              <a:rPr lang="en-US" altLang="ko-KR" dirty="0" smtClean="0"/>
              <a:t> : Series 1</a:t>
            </a:r>
            <a:r>
              <a:rPr lang="ko-KR" altLang="en-US" dirty="0" smtClean="0"/>
              <a:t>개로 생성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129296"/>
          </a:xfrm>
        </p:spPr>
        <p:txBody>
          <a:bodyPr>
            <a:normAutofit fontScale="92500"/>
          </a:bodyPr>
          <a:lstStyle/>
          <a:p>
            <a:pPr marL="457200" lvl="1" indent="0" fontAlgn="base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series</a:t>
            </a:r>
            <a:r>
              <a:rPr lang="ko-KR" altLang="en-US" dirty="0" smtClean="0"/>
              <a:t>로 </a:t>
            </a:r>
            <a:r>
              <a:rPr lang="en-US" altLang="ko-KR" dirty="0" err="1" smtClean="0"/>
              <a:t>dataframe</a:t>
            </a:r>
            <a:r>
              <a:rPr lang="ko-KR" altLang="en-US" dirty="0" smtClean="0"/>
              <a:t>을 생성하면 </a:t>
            </a:r>
            <a:r>
              <a:rPr lang="en-US" altLang="ko-KR" dirty="0" smtClean="0"/>
              <a:t>series index</a:t>
            </a:r>
            <a:r>
              <a:rPr lang="ko-KR" altLang="en-US" dirty="0" smtClean="0"/>
              <a:t>는 행</a:t>
            </a:r>
            <a:r>
              <a:rPr lang="en-US" altLang="ko-KR" dirty="0" smtClean="0"/>
              <a:t>(index)</a:t>
            </a:r>
            <a:r>
              <a:rPr lang="ko-KR" altLang="en-US" dirty="0" smtClean="0"/>
              <a:t>으로 가고 </a:t>
            </a:r>
            <a:r>
              <a:rPr lang="en-US" altLang="ko-KR" dirty="0" smtClean="0"/>
              <a:t>series name</a:t>
            </a:r>
            <a:r>
              <a:rPr lang="ko-KR" altLang="en-US" dirty="0" smtClean="0"/>
              <a:t>은 열</a:t>
            </a:r>
            <a:r>
              <a:rPr lang="en-US" altLang="ko-KR" dirty="0" smtClean="0"/>
              <a:t>(column)</a:t>
            </a:r>
            <a:r>
              <a:rPr lang="ko-KR" altLang="en-US" dirty="0" smtClean="0"/>
              <a:t>로 표시 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527</a:t>
            </a:fld>
            <a:endParaRPr lang="ko-KR" altLang="en-US"/>
          </a:p>
        </p:txBody>
      </p:sp>
      <p:pic>
        <p:nvPicPr>
          <p:cNvPr id="3082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3087" y="2996952"/>
            <a:ext cx="5457825" cy="3422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96277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Dataframe</a:t>
            </a:r>
            <a:r>
              <a:rPr lang="en-US" altLang="ko-KR" dirty="0" smtClean="0"/>
              <a:t> : list(Series)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series</a:t>
            </a:r>
            <a:r>
              <a:rPr lang="ko-KR" altLang="en-US" dirty="0" smtClean="0"/>
              <a:t>를</a:t>
            </a:r>
            <a:r>
              <a:rPr lang="en-US" altLang="ko-KR" dirty="0" smtClean="0"/>
              <a:t> list</a:t>
            </a:r>
            <a:r>
              <a:rPr lang="ko-KR" altLang="en-US" dirty="0" smtClean="0"/>
              <a:t>로 </a:t>
            </a:r>
            <a:r>
              <a:rPr lang="en-US" altLang="ko-KR" dirty="0" err="1" smtClean="0"/>
              <a:t>dataframe</a:t>
            </a:r>
            <a:r>
              <a:rPr lang="ko-KR" altLang="en-US" dirty="0" smtClean="0"/>
              <a:t>을 생성하면 </a:t>
            </a:r>
            <a:r>
              <a:rPr lang="en-US" altLang="ko-KR" dirty="0" smtClean="0"/>
              <a:t>series index</a:t>
            </a:r>
            <a:r>
              <a:rPr lang="ko-KR" altLang="en-US" dirty="0" smtClean="0"/>
              <a:t>는 칼</a:t>
            </a:r>
            <a:r>
              <a:rPr lang="ko-KR" altLang="en-US" dirty="0"/>
              <a:t>럼</a:t>
            </a:r>
            <a:r>
              <a:rPr lang="ko-KR" altLang="en-US" dirty="0" smtClean="0"/>
              <a:t>으로 가고 </a:t>
            </a:r>
            <a:r>
              <a:rPr lang="en-US" altLang="ko-KR" dirty="0" smtClean="0"/>
              <a:t>series name</a:t>
            </a:r>
            <a:r>
              <a:rPr lang="ko-KR" altLang="en-US" dirty="0" smtClean="0"/>
              <a:t>은 </a:t>
            </a:r>
            <a:r>
              <a:rPr lang="en-US" altLang="ko-KR" dirty="0" smtClean="0"/>
              <a:t>index</a:t>
            </a:r>
            <a:r>
              <a:rPr lang="ko-KR" altLang="en-US" dirty="0" smtClean="0"/>
              <a:t>로 표시 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528</a:t>
            </a:fld>
            <a:endParaRPr lang="ko-KR" altLang="en-US"/>
          </a:p>
        </p:txBody>
      </p:sp>
      <p:pic>
        <p:nvPicPr>
          <p:cNvPr id="3092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2740" y="3284984"/>
            <a:ext cx="5495925" cy="303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940152" y="3429000"/>
            <a:ext cx="23042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List</a:t>
            </a:r>
            <a:r>
              <a:rPr lang="ko-KR" altLang="en-US" dirty="0" smtClean="0"/>
              <a:t>로 생성시 행과 열이 바뀌므로 주의해야 함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35539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Dataframe</a:t>
            </a:r>
            <a:r>
              <a:rPr lang="en-US" altLang="ko-KR" dirty="0" smtClean="0"/>
              <a:t> : </a:t>
            </a:r>
            <a:r>
              <a:rPr lang="en-US" altLang="ko-KR" dirty="0" err="1" smtClean="0"/>
              <a:t>dict</a:t>
            </a:r>
            <a:r>
              <a:rPr lang="en-US" altLang="ko-KR" dirty="0" smtClean="0"/>
              <a:t>(Series) 1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series</a:t>
            </a:r>
            <a:r>
              <a:rPr lang="ko-KR" altLang="en-US" dirty="0" smtClean="0"/>
              <a:t>를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dict</a:t>
            </a:r>
            <a:r>
              <a:rPr lang="ko-KR" altLang="en-US" dirty="0" smtClean="0"/>
              <a:t>으로 </a:t>
            </a:r>
            <a:r>
              <a:rPr lang="en-US" altLang="ko-KR" dirty="0" err="1" smtClean="0"/>
              <a:t>dataframe</a:t>
            </a:r>
            <a:r>
              <a:rPr lang="ko-KR" altLang="en-US" dirty="0" smtClean="0"/>
              <a:t>을 생성하면 </a:t>
            </a:r>
            <a:r>
              <a:rPr lang="en-US" altLang="ko-KR" dirty="0" smtClean="0"/>
              <a:t>series index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index</a:t>
            </a:r>
            <a:r>
              <a:rPr lang="ko-KR" altLang="en-US" dirty="0" smtClean="0"/>
              <a:t>으로 가고 </a:t>
            </a:r>
            <a:r>
              <a:rPr lang="en-US" altLang="ko-KR" dirty="0" smtClean="0"/>
              <a:t>series name</a:t>
            </a:r>
            <a:r>
              <a:rPr lang="ko-KR" altLang="en-US" dirty="0" smtClean="0"/>
              <a:t>은 </a:t>
            </a:r>
            <a:r>
              <a:rPr lang="en-US" altLang="ko-KR" dirty="0" smtClean="0"/>
              <a:t>columns</a:t>
            </a:r>
            <a:r>
              <a:rPr lang="ko-KR" altLang="en-US" dirty="0" smtClean="0"/>
              <a:t>로 표시 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529</a:t>
            </a:fld>
            <a:endParaRPr lang="ko-KR" altLang="en-US"/>
          </a:p>
        </p:txBody>
      </p:sp>
      <p:pic>
        <p:nvPicPr>
          <p:cNvPr id="385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5005" y="3573016"/>
            <a:ext cx="3609975" cy="246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87393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dot </a:t>
            </a:r>
            <a:r>
              <a:rPr lang="ko-KR" altLang="en-US" dirty="0" smtClean="0"/>
              <a:t>연산 </a:t>
            </a:r>
            <a:r>
              <a:rPr lang="en-US" altLang="ko-KR" dirty="0" smtClean="0"/>
              <a:t>: 1</a:t>
            </a:r>
            <a:r>
              <a:rPr lang="ko-KR" altLang="en-US" dirty="0" smtClean="0"/>
              <a:t>차원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1</a:t>
            </a:r>
            <a:r>
              <a:rPr lang="ko-KR" altLang="en-US" dirty="0" smtClean="0"/>
              <a:t>차원 배열간의 </a:t>
            </a:r>
            <a:r>
              <a:rPr lang="en-US" altLang="ko-KR" dirty="0" smtClean="0"/>
              <a:t>dot </a:t>
            </a:r>
            <a:r>
              <a:rPr lang="ko-KR" altLang="en-US" dirty="0" smtClean="0"/>
              <a:t>연산은 각 원소의 곱이 합산으로 표시 </a:t>
            </a:r>
            <a:endParaRPr lang="en-US" altLang="ko-KR" dirty="0" smtClean="0"/>
          </a:p>
        </p:txBody>
      </p:sp>
      <p:sp>
        <p:nvSpPr>
          <p:cNvPr id="6" name="직사각형 5"/>
          <p:cNvSpPr/>
          <p:nvPr/>
        </p:nvSpPr>
        <p:spPr>
          <a:xfrm>
            <a:off x="1619672" y="3595126"/>
            <a:ext cx="2520280" cy="17281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 err="1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4234742"/>
            <a:ext cx="1733550" cy="522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53</a:t>
            </a:fld>
            <a:endParaRPr lang="ko-KR" altLang="en-US"/>
          </a:p>
        </p:txBody>
      </p:sp>
      <p:pic>
        <p:nvPicPr>
          <p:cNvPr id="2232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3789040"/>
            <a:ext cx="2476500" cy="168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27852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Dataframe</a:t>
            </a:r>
            <a:r>
              <a:rPr lang="en-US" altLang="ko-KR" dirty="0" smtClean="0"/>
              <a:t> : </a:t>
            </a:r>
            <a:r>
              <a:rPr lang="en-US" altLang="ko-KR" dirty="0" err="1" smtClean="0"/>
              <a:t>dict</a:t>
            </a:r>
            <a:r>
              <a:rPr lang="en-US" altLang="ko-KR" dirty="0" smtClean="0"/>
              <a:t>(Series) 2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series</a:t>
            </a:r>
            <a:r>
              <a:rPr lang="ko-KR" altLang="en-US" dirty="0" smtClean="0"/>
              <a:t>를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dict</a:t>
            </a:r>
            <a:r>
              <a:rPr lang="ko-KR" altLang="en-US" dirty="0" smtClean="0"/>
              <a:t>으로 </a:t>
            </a:r>
            <a:r>
              <a:rPr lang="en-US" altLang="ko-KR" dirty="0" err="1" smtClean="0"/>
              <a:t>dataframe</a:t>
            </a:r>
            <a:r>
              <a:rPr lang="ko-KR" altLang="en-US" dirty="0" smtClean="0"/>
              <a:t>을 생성하면 </a:t>
            </a:r>
            <a:r>
              <a:rPr lang="en-US" altLang="ko-KR" dirty="0" smtClean="0"/>
              <a:t>series index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index</a:t>
            </a:r>
            <a:r>
              <a:rPr lang="ko-KR" altLang="en-US" dirty="0" smtClean="0"/>
              <a:t>으로 가고 </a:t>
            </a:r>
            <a:r>
              <a:rPr lang="en-US" altLang="ko-KR" dirty="0" smtClean="0"/>
              <a:t>series name</a:t>
            </a:r>
            <a:r>
              <a:rPr lang="ko-KR" altLang="en-US" dirty="0" smtClean="0"/>
              <a:t>은 </a:t>
            </a:r>
            <a:r>
              <a:rPr lang="en-US" altLang="ko-KR" dirty="0" smtClean="0"/>
              <a:t>columns</a:t>
            </a:r>
            <a:r>
              <a:rPr lang="ko-KR" altLang="en-US" dirty="0" smtClean="0"/>
              <a:t>로 표시 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530</a:t>
            </a:fld>
            <a:endParaRPr lang="ko-KR" altLang="en-US"/>
          </a:p>
        </p:txBody>
      </p:sp>
      <p:pic>
        <p:nvPicPr>
          <p:cNvPr id="386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2996952"/>
            <a:ext cx="7048500" cy="336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58525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err="1" smtClean="0"/>
              <a:t>Dataframe</a:t>
            </a:r>
            <a:r>
              <a:rPr lang="en-US" altLang="ko-KR" dirty="0" smtClean="0"/>
              <a:t> : </a:t>
            </a:r>
            <a:r>
              <a:rPr lang="en-US" altLang="ko-KR" dirty="0" err="1" smtClean="0"/>
              <a:t>dict</a:t>
            </a:r>
            <a:r>
              <a:rPr lang="en-US" altLang="ko-KR" dirty="0"/>
              <a:t> </a:t>
            </a:r>
            <a:r>
              <a:rPr lang="en-US" altLang="ko-KR" dirty="0" smtClean="0"/>
              <a:t>comprehension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series</a:t>
            </a:r>
            <a:r>
              <a:rPr lang="ko-KR" altLang="en-US" dirty="0" smtClean="0"/>
              <a:t>를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dict</a:t>
            </a:r>
            <a:r>
              <a:rPr lang="en-US" altLang="ko-KR" dirty="0" smtClean="0"/>
              <a:t> comprehension</a:t>
            </a:r>
            <a:r>
              <a:rPr lang="ko-KR" altLang="en-US" dirty="0" smtClean="0"/>
              <a:t>을 이용해서 </a:t>
            </a:r>
            <a:r>
              <a:rPr lang="en-US" altLang="ko-KR" dirty="0" err="1" smtClean="0"/>
              <a:t>dataframe</a:t>
            </a:r>
            <a:r>
              <a:rPr lang="ko-KR" altLang="en-US" dirty="0" smtClean="0"/>
              <a:t>을 생성하면 </a:t>
            </a:r>
            <a:r>
              <a:rPr lang="en-US" altLang="ko-KR" dirty="0" smtClean="0"/>
              <a:t>series index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index</a:t>
            </a:r>
            <a:r>
              <a:rPr lang="ko-KR" altLang="en-US" dirty="0" smtClean="0"/>
              <a:t>으로 가고 </a:t>
            </a:r>
            <a:r>
              <a:rPr lang="en-US" altLang="ko-KR" dirty="0" smtClean="0"/>
              <a:t>series name</a:t>
            </a:r>
            <a:r>
              <a:rPr lang="ko-KR" altLang="en-US" dirty="0" smtClean="0"/>
              <a:t>은 </a:t>
            </a:r>
            <a:r>
              <a:rPr lang="en-US" altLang="ko-KR" dirty="0" smtClean="0"/>
              <a:t>columns</a:t>
            </a:r>
            <a:r>
              <a:rPr lang="ko-KR" altLang="en-US" dirty="0" smtClean="0"/>
              <a:t>로 표시 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531</a:t>
            </a:fld>
            <a:endParaRPr lang="ko-KR" altLang="en-US"/>
          </a:p>
        </p:txBody>
      </p:sp>
      <p:pic>
        <p:nvPicPr>
          <p:cNvPr id="387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4911" y="3140968"/>
            <a:ext cx="6734175" cy="3267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37498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Index/columns </a:t>
            </a:r>
            <a:r>
              <a:rPr lang="ko-KR" altLang="en-US" dirty="0" smtClean="0"/>
              <a:t>대체하기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532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6145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DataFrame</a:t>
            </a:r>
            <a:r>
              <a:rPr lang="en-US" altLang="ko-KR" dirty="0" smtClean="0"/>
              <a:t> index </a:t>
            </a:r>
            <a:r>
              <a:rPr lang="ko-KR" altLang="en-US" dirty="0" smtClean="0"/>
              <a:t>대체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Index</a:t>
            </a:r>
            <a:r>
              <a:rPr lang="ko-KR" altLang="en-US" dirty="0" smtClean="0"/>
              <a:t>의 원소는 변경이 불가하지만 전체를 대체할 수 있음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533</a:t>
            </a:fld>
            <a:endParaRPr lang="ko-KR" altLang="en-US"/>
          </a:p>
        </p:txBody>
      </p:sp>
      <p:pic>
        <p:nvPicPr>
          <p:cNvPr id="3225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2627176"/>
            <a:ext cx="3971925" cy="3525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256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492896"/>
            <a:ext cx="3888432" cy="41446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29949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DataFrame</a:t>
            </a:r>
            <a:r>
              <a:rPr lang="en-US" altLang="ko-KR" dirty="0"/>
              <a:t> </a:t>
            </a:r>
            <a:r>
              <a:rPr lang="en-US" altLang="ko-KR" dirty="0" smtClean="0"/>
              <a:t>: index</a:t>
            </a:r>
            <a:r>
              <a:rPr lang="ko-KR" altLang="en-US" dirty="0" smtClean="0"/>
              <a:t> 이름 부여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DataFrame</a:t>
            </a:r>
            <a:r>
              <a:rPr lang="ko-KR" altLang="en-US" dirty="0" smtClean="0"/>
              <a:t>은 기존에 행에 이름을 부여</a:t>
            </a:r>
            <a:r>
              <a:rPr lang="en-US" altLang="ko-KR" dirty="0" smtClean="0"/>
              <a:t>(index </a:t>
            </a:r>
            <a:r>
              <a:rPr lang="ko-KR" altLang="en-US" dirty="0" smtClean="0"/>
              <a:t>속성</a:t>
            </a:r>
            <a:r>
              <a:rPr lang="en-US" altLang="ko-KR" dirty="0" smtClean="0"/>
              <a:t>)</a:t>
            </a:r>
          </a:p>
        </p:txBody>
      </p:sp>
      <p:grpSp>
        <p:nvGrpSpPr>
          <p:cNvPr id="18" name="그룹 17"/>
          <p:cNvGrpSpPr/>
          <p:nvPr/>
        </p:nvGrpSpPr>
        <p:grpSpPr>
          <a:xfrm>
            <a:off x="5374111" y="3615454"/>
            <a:ext cx="2483456" cy="2615282"/>
            <a:chOff x="4089891" y="3460358"/>
            <a:chExt cx="2483456" cy="2615282"/>
          </a:xfrm>
        </p:grpSpPr>
        <p:sp>
          <p:nvSpPr>
            <p:cNvPr id="19" name="직사각형 18"/>
            <p:cNvSpPr/>
            <p:nvPr/>
          </p:nvSpPr>
          <p:spPr>
            <a:xfrm>
              <a:off x="5255419" y="4182645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5255419" y="4854952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5255419" y="5529510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089891" y="5245464"/>
              <a:ext cx="518012" cy="3112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mtClean="0"/>
                <a:t>행</a:t>
              </a:r>
              <a:endParaRPr lang="ko-KR" altLang="en-US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5647009" y="3460358"/>
              <a:ext cx="5180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/>
                <a:t>열 </a:t>
              </a:r>
              <a:endParaRPr lang="en-US" altLang="ko-KR" dirty="0" smtClean="0"/>
            </a:p>
          </p:txBody>
        </p:sp>
        <p:sp>
          <p:nvSpPr>
            <p:cNvPr id="29" name="오른쪽 중괄호 28"/>
            <p:cNvSpPr/>
            <p:nvPr/>
          </p:nvSpPr>
          <p:spPr>
            <a:xfrm rot="10800000">
              <a:off x="4478400" y="4395627"/>
              <a:ext cx="323758" cy="1650442"/>
            </a:xfrm>
            <a:prstGeom prst="rightBrace">
              <a:avLst>
                <a:gd name="adj1" fmla="val 54981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190667" y="3958110"/>
              <a:ext cx="647516" cy="2334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smtClean="0"/>
                <a:t>col1</a:t>
              </a:r>
              <a:endParaRPr lang="ko-KR" altLang="en-US" sz="1200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892665" y="4197350"/>
              <a:ext cx="332113" cy="392558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200" dirty="0" smtClean="0"/>
                <a:t>row1</a:t>
              </a:r>
              <a:endParaRPr lang="ko-KR" altLang="en-US" sz="12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892665" y="4931738"/>
              <a:ext cx="332113" cy="392558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200" dirty="0" smtClean="0"/>
                <a:t>row2</a:t>
              </a:r>
              <a:endParaRPr lang="ko-KR" altLang="en-US" sz="1200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863651" y="5653511"/>
              <a:ext cx="332113" cy="392558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200" dirty="0" smtClean="0"/>
                <a:t>row3</a:t>
              </a:r>
              <a:endParaRPr lang="ko-KR" altLang="en-US" sz="1200" dirty="0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5990583" y="4182645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5990583" y="4854952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5990583" y="5529510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5925831" y="3958110"/>
              <a:ext cx="64751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smtClean="0"/>
                <a:t>col2</a:t>
              </a:r>
              <a:endParaRPr lang="ko-KR" altLang="en-US" sz="1200" dirty="0"/>
            </a:p>
          </p:txBody>
        </p:sp>
      </p:grpSp>
      <p:pic>
        <p:nvPicPr>
          <p:cNvPr id="147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016" y="2852935"/>
            <a:ext cx="3962400" cy="34862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6394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DataFrame</a:t>
            </a:r>
            <a:r>
              <a:rPr lang="en-US" altLang="ko-KR" dirty="0"/>
              <a:t> </a:t>
            </a:r>
            <a:r>
              <a:rPr lang="en-US" altLang="ko-KR" dirty="0" smtClean="0"/>
              <a:t>: column </a:t>
            </a:r>
            <a:r>
              <a:rPr lang="ko-KR" altLang="en-US" dirty="0" smtClean="0"/>
              <a:t>명 변경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DataFrame</a:t>
            </a:r>
            <a:r>
              <a:rPr lang="ko-KR" altLang="en-US" dirty="0" smtClean="0"/>
              <a:t>은 기본적으로 </a:t>
            </a:r>
            <a:r>
              <a:rPr lang="en-US" altLang="ko-KR" dirty="0" smtClean="0"/>
              <a:t>column </a:t>
            </a:r>
            <a:r>
              <a:rPr lang="ko-KR" altLang="en-US" dirty="0" smtClean="0"/>
              <a:t>명을 추가를 할 수 있지만 실제는 </a:t>
            </a:r>
            <a:r>
              <a:rPr lang="ko-KR" altLang="en-US" dirty="0" err="1" smtClean="0"/>
              <a:t>칼럼명이</a:t>
            </a:r>
            <a:r>
              <a:rPr lang="ko-KR" altLang="en-US" dirty="0" smtClean="0"/>
              <a:t> 대체되는 것</a:t>
            </a:r>
            <a:endParaRPr lang="en-US" altLang="ko-KR" dirty="0" smtClean="0"/>
          </a:p>
        </p:txBody>
      </p:sp>
      <p:grpSp>
        <p:nvGrpSpPr>
          <p:cNvPr id="6" name="그룹 5"/>
          <p:cNvGrpSpPr/>
          <p:nvPr/>
        </p:nvGrpSpPr>
        <p:grpSpPr>
          <a:xfrm>
            <a:off x="4805002" y="3179545"/>
            <a:ext cx="1748292" cy="2712240"/>
            <a:chOff x="971600" y="2672858"/>
            <a:chExt cx="1944216" cy="3218511"/>
          </a:xfrm>
        </p:grpSpPr>
        <p:sp>
          <p:nvSpPr>
            <p:cNvPr id="7" name="직사각형 6"/>
            <p:cNvSpPr/>
            <p:nvPr/>
          </p:nvSpPr>
          <p:spPr>
            <a:xfrm>
              <a:off x="2267744" y="3645024"/>
              <a:ext cx="648072" cy="6480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2267744" y="4442825"/>
              <a:ext cx="648072" cy="6480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2267744" y="5243297"/>
              <a:ext cx="648072" cy="6480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971600" y="4906231"/>
              <a:ext cx="5760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mtClean="0"/>
                <a:t>행</a:t>
              </a:r>
              <a:endParaRPr lang="ko-KR" alt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176496" y="2672858"/>
              <a:ext cx="576064" cy="4382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/>
                <a:t>열 </a:t>
              </a:r>
              <a:endParaRPr lang="en-US" altLang="ko-KR" dirty="0" smtClean="0"/>
            </a:p>
          </p:txBody>
        </p:sp>
        <p:sp>
          <p:nvSpPr>
            <p:cNvPr id="20" name="오른쪽 중괄호 19"/>
            <p:cNvSpPr/>
            <p:nvPr/>
          </p:nvSpPr>
          <p:spPr>
            <a:xfrm rot="10800000">
              <a:off x="1403648" y="3897762"/>
              <a:ext cx="360040" cy="1958516"/>
            </a:xfrm>
            <a:prstGeom prst="rightBrace">
              <a:avLst>
                <a:gd name="adj1" fmla="val 54981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195736" y="3378578"/>
              <a:ext cx="720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smtClean="0"/>
                <a:t>col1</a:t>
              </a:r>
              <a:endParaRPr lang="ko-KR" altLang="en-US" sz="1200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864338" y="3662474"/>
              <a:ext cx="369332" cy="465833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200" dirty="0" smtClean="0"/>
                <a:t>row1</a:t>
              </a:r>
              <a:endParaRPr lang="ko-KR" altLang="en-US" sz="1200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864338" y="4533944"/>
              <a:ext cx="369332" cy="465833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200" dirty="0" smtClean="0"/>
                <a:t>row2</a:t>
              </a:r>
              <a:endParaRPr lang="ko-KR" altLang="en-US" sz="1200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832072" y="5390445"/>
              <a:ext cx="369332" cy="465833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200" dirty="0" smtClean="0"/>
                <a:t>row3</a:t>
              </a:r>
              <a:endParaRPr lang="ko-KR" altLang="en-US" sz="1200" dirty="0"/>
            </a:p>
          </p:txBody>
        </p:sp>
      </p:grpSp>
      <p:pic>
        <p:nvPicPr>
          <p:cNvPr id="1269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2395430"/>
            <a:ext cx="2362200" cy="3752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7714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err="1"/>
              <a:t>DataFrame</a:t>
            </a:r>
            <a:r>
              <a:rPr lang="en-US" altLang="ko-KR" dirty="0"/>
              <a:t> </a:t>
            </a:r>
            <a:r>
              <a:rPr lang="ko-KR" altLang="en-US" dirty="0" smtClean="0"/>
              <a:t>칼럼 검</a:t>
            </a:r>
            <a:r>
              <a:rPr lang="ko-KR" altLang="en-US" dirty="0"/>
              <a:t>색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536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3793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DataFrame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칼럼명으로</a:t>
            </a:r>
            <a:r>
              <a:rPr lang="ko-KR" altLang="en-US" dirty="0" smtClean="0"/>
              <a:t> 조회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DataFrame</a:t>
            </a:r>
            <a:r>
              <a:rPr lang="en-US" altLang="ko-KR" dirty="0" smtClean="0"/>
              <a:t>.</a:t>
            </a:r>
            <a:r>
              <a:rPr lang="ko-KR" altLang="en-US" dirty="0" err="1" smtClean="0"/>
              <a:t>칼럼명으로</a:t>
            </a:r>
            <a:r>
              <a:rPr lang="ko-KR" altLang="en-US" dirty="0" smtClean="0"/>
              <a:t> 조회하면 칼럼단위로 조회가 가능</a:t>
            </a:r>
            <a:endParaRPr lang="en-US" altLang="ko-KR" dirty="0" smtClean="0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537</a:t>
            </a:fld>
            <a:endParaRPr lang="ko-KR" altLang="en-US"/>
          </a:p>
        </p:txBody>
      </p:sp>
      <p:pic>
        <p:nvPicPr>
          <p:cNvPr id="31846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3501008"/>
            <a:ext cx="3848100" cy="2409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846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3140968"/>
            <a:ext cx="2486025" cy="3581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3687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DataFrame</a:t>
            </a:r>
            <a:r>
              <a:rPr lang="en-US" altLang="ko-KR" dirty="0"/>
              <a:t> </a:t>
            </a:r>
            <a:r>
              <a:rPr lang="ko-KR" altLang="en-US" dirty="0" smtClean="0"/>
              <a:t>행 이름 부여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DataFrame</a:t>
            </a:r>
            <a:r>
              <a:rPr lang="ko-KR" altLang="en-US" dirty="0" smtClean="0"/>
              <a:t>은 기존에 행에 이름을 부여</a:t>
            </a:r>
            <a:r>
              <a:rPr lang="en-US" altLang="ko-KR" dirty="0" smtClean="0"/>
              <a:t>(index </a:t>
            </a:r>
            <a:r>
              <a:rPr lang="ko-KR" altLang="en-US" dirty="0" smtClean="0"/>
              <a:t>속성</a:t>
            </a:r>
            <a:r>
              <a:rPr lang="en-US" altLang="ko-KR" dirty="0" smtClean="0"/>
              <a:t>)</a:t>
            </a:r>
          </a:p>
        </p:txBody>
      </p:sp>
      <p:grpSp>
        <p:nvGrpSpPr>
          <p:cNvPr id="18" name="그룹 17"/>
          <p:cNvGrpSpPr/>
          <p:nvPr/>
        </p:nvGrpSpPr>
        <p:grpSpPr>
          <a:xfrm>
            <a:off x="5374111" y="3615454"/>
            <a:ext cx="2483456" cy="2615282"/>
            <a:chOff x="4089891" y="3460358"/>
            <a:chExt cx="2483456" cy="2615282"/>
          </a:xfrm>
        </p:grpSpPr>
        <p:sp>
          <p:nvSpPr>
            <p:cNvPr id="19" name="직사각형 18"/>
            <p:cNvSpPr/>
            <p:nvPr/>
          </p:nvSpPr>
          <p:spPr>
            <a:xfrm>
              <a:off x="5255419" y="4182645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5255419" y="4854952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5255419" y="5529510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089891" y="5245464"/>
              <a:ext cx="518012" cy="3112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mtClean="0"/>
                <a:t>행</a:t>
              </a:r>
              <a:endParaRPr lang="ko-KR" altLang="en-US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5647009" y="3460358"/>
              <a:ext cx="5180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/>
                <a:t>열 </a:t>
              </a:r>
              <a:endParaRPr lang="en-US" altLang="ko-KR" dirty="0" smtClean="0"/>
            </a:p>
          </p:txBody>
        </p:sp>
        <p:sp>
          <p:nvSpPr>
            <p:cNvPr id="29" name="오른쪽 중괄호 28"/>
            <p:cNvSpPr/>
            <p:nvPr/>
          </p:nvSpPr>
          <p:spPr>
            <a:xfrm rot="10800000">
              <a:off x="4478400" y="4395627"/>
              <a:ext cx="323758" cy="1650442"/>
            </a:xfrm>
            <a:prstGeom prst="rightBrace">
              <a:avLst>
                <a:gd name="adj1" fmla="val 54981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190667" y="3958110"/>
              <a:ext cx="647516" cy="2334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smtClean="0"/>
                <a:t>col1</a:t>
              </a:r>
              <a:endParaRPr lang="ko-KR" altLang="en-US" sz="1200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892665" y="4197350"/>
              <a:ext cx="332113" cy="392558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200" dirty="0" smtClean="0"/>
                <a:t>row1</a:t>
              </a:r>
              <a:endParaRPr lang="ko-KR" altLang="en-US" sz="12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892665" y="4931738"/>
              <a:ext cx="332113" cy="392558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200" dirty="0" smtClean="0"/>
                <a:t>row2</a:t>
              </a:r>
              <a:endParaRPr lang="ko-KR" altLang="en-US" sz="1200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863651" y="5653511"/>
              <a:ext cx="332113" cy="392558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200" dirty="0" smtClean="0"/>
                <a:t>row3</a:t>
              </a:r>
              <a:endParaRPr lang="ko-KR" altLang="en-US" sz="1200" dirty="0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5990583" y="4182645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5990583" y="4854952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5990583" y="5529510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5925831" y="3958110"/>
              <a:ext cx="64751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smtClean="0"/>
                <a:t>col2</a:t>
              </a:r>
              <a:endParaRPr lang="ko-KR" altLang="en-US" sz="1200" dirty="0"/>
            </a:p>
          </p:txBody>
        </p:sp>
      </p:grpSp>
      <p:pic>
        <p:nvPicPr>
          <p:cNvPr id="147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016" y="2852935"/>
            <a:ext cx="3962400" cy="34862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8708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err="1"/>
              <a:t>DataFrame</a:t>
            </a:r>
            <a:r>
              <a:rPr lang="en-US" altLang="ko-KR" dirty="0"/>
              <a:t> </a:t>
            </a:r>
            <a:r>
              <a:rPr lang="ko-KR" altLang="en-US" dirty="0" smtClean="0"/>
              <a:t>접</a:t>
            </a:r>
            <a:r>
              <a:rPr lang="ko-KR" altLang="en-US" dirty="0"/>
              <a:t>근</a:t>
            </a:r>
            <a:r>
              <a:rPr lang="en-US" altLang="ko-KR" dirty="0" smtClean="0"/>
              <a:t>: </a:t>
            </a:r>
            <a:r>
              <a:rPr lang="ko-KR" altLang="en-US" dirty="0" smtClean="0"/>
              <a:t>속성형식 조회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객체의 속성에 접근하는 것처럼 칼럼이름을 속성으로 표시해서 접근해 데이터 검색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539</a:t>
            </a:fld>
            <a:endParaRPr lang="ko-KR" altLang="en-US"/>
          </a:p>
        </p:txBody>
      </p:sp>
      <p:pic>
        <p:nvPicPr>
          <p:cNvPr id="3573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3188" y="3140968"/>
            <a:ext cx="3857625" cy="3333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75771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vector </a:t>
            </a:r>
            <a:r>
              <a:rPr lang="ko-KR" altLang="en-US" dirty="0" smtClean="0"/>
              <a:t>곱셈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921384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err="1"/>
              <a:t>벡터곱</a:t>
            </a:r>
            <a:r>
              <a:rPr lang="en-US" altLang="ko-KR" dirty="0"/>
              <a:t>(vector</a:t>
            </a:r>
            <a:r>
              <a:rPr lang="ko-KR" altLang="en-US" dirty="0"/>
              <a:t>곱</a:t>
            </a:r>
            <a:r>
              <a:rPr lang="en-US" altLang="ko-KR" dirty="0"/>
              <a:t>, </a:t>
            </a:r>
            <a:r>
              <a:rPr lang="ko-KR" altLang="en-US" dirty="0"/>
              <a:t>영어</a:t>
            </a:r>
            <a:r>
              <a:rPr lang="en-US" altLang="ko-KR" dirty="0"/>
              <a:t>: cross product) </a:t>
            </a:r>
            <a:r>
              <a:rPr lang="ko-KR" altLang="en-US" dirty="0"/>
              <a:t>또는 외적</a:t>
            </a:r>
            <a:r>
              <a:rPr lang="en-US" altLang="ko-KR" dirty="0"/>
              <a:t>(</a:t>
            </a:r>
            <a:r>
              <a:rPr lang="ko-KR" altLang="en-US" dirty="0"/>
              <a:t>外積</a:t>
            </a:r>
            <a:r>
              <a:rPr lang="en-US" altLang="ko-KR" dirty="0"/>
              <a:t>)</a:t>
            </a:r>
            <a:r>
              <a:rPr lang="ko-KR" altLang="en-US" dirty="0"/>
              <a:t>은 수학에서 </a:t>
            </a:r>
            <a:r>
              <a:rPr lang="en-US" altLang="ko-KR" dirty="0"/>
              <a:t>3</a:t>
            </a:r>
            <a:r>
              <a:rPr lang="ko-KR" altLang="en-US" dirty="0"/>
              <a:t>차원 공간의 벡터들간의 이항연산의 일종이다</a:t>
            </a:r>
            <a:r>
              <a:rPr lang="en-US" altLang="ko-KR" dirty="0"/>
              <a:t>. </a:t>
            </a:r>
            <a:r>
              <a:rPr lang="ko-KR" altLang="en-US" dirty="0"/>
              <a:t>연산의 결과가 스칼라인 </a:t>
            </a:r>
            <a:r>
              <a:rPr lang="ko-KR" altLang="en-US" dirty="0" err="1"/>
              <a:t>스칼라곱과는</a:t>
            </a:r>
            <a:r>
              <a:rPr lang="ko-KR" altLang="en-US" dirty="0"/>
              <a:t> 달리 연산의 결과가 </a:t>
            </a:r>
            <a:r>
              <a:rPr lang="ko-KR" altLang="en-US" dirty="0" smtClean="0"/>
              <a:t>벡터</a:t>
            </a:r>
            <a:endParaRPr lang="en-US" altLang="ko-KR" dirty="0" smtClean="0"/>
          </a:p>
        </p:txBody>
      </p:sp>
      <p:sp>
        <p:nvSpPr>
          <p:cNvPr id="5" name="직사각형 4"/>
          <p:cNvSpPr/>
          <p:nvPr/>
        </p:nvSpPr>
        <p:spPr>
          <a:xfrm>
            <a:off x="683568" y="4797152"/>
            <a:ext cx="4824536" cy="11521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 a = [0,0,1]</a:t>
            </a:r>
          </a:p>
          <a:p>
            <a:pPr algn="ctr"/>
            <a:r>
              <a:rPr lang="en-US" altLang="ko-KR" sz="1200" dirty="0"/>
              <a:t> </a:t>
            </a:r>
            <a:r>
              <a:rPr lang="en-US" altLang="ko-KR" sz="1200" dirty="0" smtClean="0"/>
              <a:t>b = [0,1,0]</a:t>
            </a:r>
          </a:p>
          <a:p>
            <a:pPr algn="ctr"/>
            <a:r>
              <a:rPr lang="en-US" altLang="ko-KR" sz="1200" dirty="0"/>
              <a:t> </a:t>
            </a:r>
            <a:r>
              <a:rPr lang="en-US" altLang="ko-KR" sz="1200" dirty="0" smtClean="0"/>
              <a:t>a*b = [0-1,0-0,0-0] = [-1,0,0]</a:t>
            </a:r>
            <a:endParaRPr lang="en-US" altLang="ko-KR" sz="1200" dirty="0"/>
          </a:p>
        </p:txBody>
      </p:sp>
      <p:sp>
        <p:nvSpPr>
          <p:cNvPr id="6" name="TextBox 5"/>
          <p:cNvSpPr txBox="1"/>
          <p:nvPr/>
        </p:nvSpPr>
        <p:spPr>
          <a:xfrm>
            <a:off x="395536" y="3861048"/>
            <a:ext cx="58326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주요 산식 </a:t>
            </a:r>
            <a:r>
              <a:rPr lang="en-US" altLang="ko-KR" dirty="0" smtClean="0"/>
              <a:t>:</a:t>
            </a:r>
          </a:p>
          <a:p>
            <a:r>
              <a:rPr lang="en-US" altLang="ko-KR" dirty="0" smtClean="0"/>
              <a:t>a*b = (a2b3</a:t>
            </a:r>
            <a:r>
              <a:rPr lang="en-US" altLang="ko-KR" dirty="0"/>
              <a:t>−a3b2</a:t>
            </a:r>
            <a:r>
              <a:rPr lang="en-US" altLang="ko-KR" dirty="0" smtClean="0"/>
              <a:t>, a3b1</a:t>
            </a:r>
            <a:r>
              <a:rPr lang="en-US" altLang="ko-KR" dirty="0"/>
              <a:t>−a1b3</a:t>
            </a:r>
            <a:r>
              <a:rPr lang="en-US" altLang="ko-KR" dirty="0" smtClean="0"/>
              <a:t>, a1b2</a:t>
            </a:r>
            <a:r>
              <a:rPr lang="en-US" altLang="ko-KR" dirty="0"/>
              <a:t>−a2b1</a:t>
            </a:r>
            <a:r>
              <a:rPr lang="en-US" altLang="ko-KR" dirty="0" smtClean="0"/>
              <a:t>)</a:t>
            </a:r>
            <a:endParaRPr lang="en-US" altLang="ko-KR" dirty="0"/>
          </a:p>
        </p:txBody>
      </p:sp>
      <p:pic>
        <p:nvPicPr>
          <p:cNvPr id="11266" name="Picture 2" descr="Vector cross product diagra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8" y="3645024"/>
            <a:ext cx="2243302" cy="2520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206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DataFrame</a:t>
            </a:r>
            <a:r>
              <a:rPr lang="en-US" altLang="ko-KR" dirty="0"/>
              <a:t> </a:t>
            </a:r>
            <a:r>
              <a:rPr lang="ko-KR" altLang="en-US" dirty="0" smtClean="0"/>
              <a:t>검색 </a:t>
            </a:r>
            <a:r>
              <a:rPr lang="en-US" altLang="ko-KR" dirty="0" smtClean="0"/>
              <a:t>: column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DataFrame</a:t>
            </a:r>
            <a:r>
              <a:rPr lang="ko-KR" altLang="en-US" dirty="0" smtClean="0"/>
              <a:t>은 단일 열을 인덱스 </a:t>
            </a:r>
            <a:r>
              <a:rPr lang="ko-KR" altLang="en-US" dirty="0"/>
              <a:t>방식</a:t>
            </a:r>
            <a:r>
              <a:rPr lang="en-US" altLang="ko-KR" dirty="0"/>
              <a:t>([ </a:t>
            </a:r>
            <a:r>
              <a:rPr lang="en-US" altLang="ko-KR" dirty="0" smtClean="0"/>
              <a:t> </a:t>
            </a:r>
            <a:r>
              <a:rPr lang="en-US" altLang="ko-KR" dirty="0"/>
              <a:t>])</a:t>
            </a:r>
          </a:p>
        </p:txBody>
      </p:sp>
      <p:grpSp>
        <p:nvGrpSpPr>
          <p:cNvPr id="18" name="그룹 17"/>
          <p:cNvGrpSpPr/>
          <p:nvPr/>
        </p:nvGrpSpPr>
        <p:grpSpPr>
          <a:xfrm>
            <a:off x="5374111" y="3517741"/>
            <a:ext cx="2483456" cy="2615282"/>
            <a:chOff x="4089891" y="3460358"/>
            <a:chExt cx="2483456" cy="2615282"/>
          </a:xfrm>
        </p:grpSpPr>
        <p:sp>
          <p:nvSpPr>
            <p:cNvPr id="19" name="직사각형 18"/>
            <p:cNvSpPr/>
            <p:nvPr/>
          </p:nvSpPr>
          <p:spPr>
            <a:xfrm>
              <a:off x="5255419" y="4182645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5255419" y="4854952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5255419" y="5529510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089891" y="5245464"/>
              <a:ext cx="518012" cy="3112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mtClean="0"/>
                <a:t>행</a:t>
              </a:r>
              <a:endParaRPr lang="ko-KR" altLang="en-US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5647009" y="3460358"/>
              <a:ext cx="5180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/>
                <a:t>열 </a:t>
              </a:r>
              <a:endParaRPr lang="en-US" altLang="ko-KR" dirty="0" smtClean="0"/>
            </a:p>
          </p:txBody>
        </p:sp>
        <p:sp>
          <p:nvSpPr>
            <p:cNvPr id="29" name="오른쪽 중괄호 28"/>
            <p:cNvSpPr/>
            <p:nvPr/>
          </p:nvSpPr>
          <p:spPr>
            <a:xfrm rot="10800000">
              <a:off x="4478400" y="4395627"/>
              <a:ext cx="323758" cy="1650442"/>
            </a:xfrm>
            <a:prstGeom prst="rightBrace">
              <a:avLst>
                <a:gd name="adj1" fmla="val 54981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190667" y="3958110"/>
              <a:ext cx="647516" cy="2334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smtClean="0"/>
                <a:t>col1</a:t>
              </a:r>
              <a:endParaRPr lang="ko-KR" altLang="en-US" sz="1200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892665" y="4197350"/>
              <a:ext cx="332113" cy="392558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200" dirty="0" smtClean="0"/>
                <a:t>row1</a:t>
              </a:r>
              <a:endParaRPr lang="ko-KR" altLang="en-US" sz="12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892665" y="4931738"/>
              <a:ext cx="332113" cy="392558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200" dirty="0" smtClean="0"/>
                <a:t>row2</a:t>
              </a:r>
              <a:endParaRPr lang="ko-KR" altLang="en-US" sz="1200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863651" y="5653511"/>
              <a:ext cx="332113" cy="392558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200" dirty="0" smtClean="0"/>
                <a:t>row3</a:t>
              </a:r>
              <a:endParaRPr lang="ko-KR" altLang="en-US" sz="1200" dirty="0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5990583" y="4182645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5990583" y="4854952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5990583" y="5529510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5925831" y="3958110"/>
              <a:ext cx="64751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smtClean="0"/>
                <a:t>col2</a:t>
              </a:r>
              <a:endParaRPr lang="ko-KR" altLang="en-US" sz="1200" dirty="0"/>
            </a:p>
          </p:txBody>
        </p:sp>
      </p:grpSp>
      <p:sp>
        <p:nvSpPr>
          <p:cNvPr id="4" name="직사각형 3"/>
          <p:cNvSpPr/>
          <p:nvPr/>
        </p:nvSpPr>
        <p:spPr>
          <a:xfrm>
            <a:off x="6147872" y="4015493"/>
            <a:ext cx="1062180" cy="2308772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6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2327717"/>
            <a:ext cx="3810000" cy="419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1834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err="1"/>
              <a:t>DataFrame</a:t>
            </a:r>
            <a:r>
              <a:rPr lang="en-US" altLang="ko-KR" dirty="0"/>
              <a:t> </a:t>
            </a:r>
            <a:r>
              <a:rPr lang="ko-KR" altLang="en-US" dirty="0" smtClean="0"/>
              <a:t>검색 </a:t>
            </a:r>
            <a:r>
              <a:rPr lang="en-US" altLang="ko-KR" dirty="0" smtClean="0"/>
              <a:t>: multi column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DataFrame</a:t>
            </a:r>
            <a:r>
              <a:rPr lang="ko-KR" altLang="en-US" dirty="0" smtClean="0"/>
              <a:t>은 멀티 열은  </a:t>
            </a:r>
            <a:r>
              <a:rPr lang="ko-KR" altLang="en-US" dirty="0" err="1" smtClean="0"/>
              <a:t>슬라이스</a:t>
            </a:r>
            <a:r>
              <a:rPr lang="ko-KR" altLang="en-US" dirty="0" smtClean="0"/>
              <a:t> 방식</a:t>
            </a:r>
            <a:r>
              <a:rPr lang="en-US" altLang="ko-KR" dirty="0" smtClean="0"/>
              <a:t>(</a:t>
            </a:r>
            <a:r>
              <a:rPr lang="en-US" altLang="ko-KR" dirty="0"/>
              <a:t>[ </a:t>
            </a:r>
            <a:r>
              <a:rPr lang="en-US" altLang="ko-KR" dirty="0" smtClean="0"/>
              <a:t>[ , ] ])</a:t>
            </a:r>
            <a:endParaRPr lang="en-US" altLang="ko-KR" dirty="0"/>
          </a:p>
          <a:p>
            <a:pPr marL="457200" lvl="1" indent="0" fontAlgn="base">
              <a:buNone/>
            </a:pPr>
            <a:r>
              <a:rPr lang="ko-KR" altLang="en-US" dirty="0" smtClean="0"/>
              <a:t>을 사용하지만 </a:t>
            </a:r>
            <a:r>
              <a:rPr lang="ko-KR" altLang="en-US" dirty="0" err="1" smtClean="0"/>
              <a:t>칼럼명을</a:t>
            </a:r>
            <a:r>
              <a:rPr lang="ko-KR" altLang="en-US" dirty="0" smtClean="0"/>
              <a:t> 리스트로 작성해서 검색</a:t>
            </a:r>
            <a:endParaRPr lang="en-US" altLang="ko-KR" dirty="0" smtClean="0"/>
          </a:p>
        </p:txBody>
      </p:sp>
      <p:grpSp>
        <p:nvGrpSpPr>
          <p:cNvPr id="18" name="그룹 17"/>
          <p:cNvGrpSpPr/>
          <p:nvPr/>
        </p:nvGrpSpPr>
        <p:grpSpPr>
          <a:xfrm>
            <a:off x="5118363" y="3430788"/>
            <a:ext cx="2483456" cy="2615282"/>
            <a:chOff x="4089891" y="3460358"/>
            <a:chExt cx="2483456" cy="2615282"/>
          </a:xfrm>
        </p:grpSpPr>
        <p:sp>
          <p:nvSpPr>
            <p:cNvPr id="19" name="직사각형 18"/>
            <p:cNvSpPr/>
            <p:nvPr/>
          </p:nvSpPr>
          <p:spPr>
            <a:xfrm>
              <a:off x="5255419" y="4182645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5255419" y="4854952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5255419" y="5529510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089891" y="5245464"/>
              <a:ext cx="518012" cy="3112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mtClean="0"/>
                <a:t>행</a:t>
              </a:r>
              <a:endParaRPr lang="ko-KR" altLang="en-US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5647009" y="3460358"/>
              <a:ext cx="5180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/>
                <a:t>열 </a:t>
              </a:r>
              <a:endParaRPr lang="en-US" altLang="ko-KR" dirty="0" smtClean="0"/>
            </a:p>
          </p:txBody>
        </p:sp>
        <p:sp>
          <p:nvSpPr>
            <p:cNvPr id="29" name="오른쪽 중괄호 28"/>
            <p:cNvSpPr/>
            <p:nvPr/>
          </p:nvSpPr>
          <p:spPr>
            <a:xfrm rot="10800000">
              <a:off x="4478400" y="4395627"/>
              <a:ext cx="323758" cy="1650442"/>
            </a:xfrm>
            <a:prstGeom prst="rightBrace">
              <a:avLst>
                <a:gd name="adj1" fmla="val 54981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190667" y="3958110"/>
              <a:ext cx="647516" cy="2334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smtClean="0"/>
                <a:t>col1</a:t>
              </a:r>
              <a:endParaRPr lang="ko-KR" altLang="en-US" sz="1200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892665" y="4197350"/>
              <a:ext cx="332113" cy="392558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200" dirty="0" smtClean="0"/>
                <a:t>row1</a:t>
              </a:r>
              <a:endParaRPr lang="ko-KR" altLang="en-US" sz="12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892665" y="4931738"/>
              <a:ext cx="332113" cy="392558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200" dirty="0" smtClean="0"/>
                <a:t>row2</a:t>
              </a:r>
              <a:endParaRPr lang="ko-KR" altLang="en-US" sz="1200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863651" y="5653511"/>
              <a:ext cx="332113" cy="392558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200" dirty="0" smtClean="0"/>
                <a:t>row3</a:t>
              </a:r>
              <a:endParaRPr lang="ko-KR" altLang="en-US" sz="1200" dirty="0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5990583" y="4182645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5990583" y="4854952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5990583" y="5529510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5925831" y="3958110"/>
              <a:ext cx="64751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smtClean="0"/>
                <a:t>col2</a:t>
              </a:r>
              <a:endParaRPr lang="ko-KR" altLang="en-US" sz="1200" dirty="0"/>
            </a:p>
          </p:txBody>
        </p:sp>
      </p:grpSp>
      <p:sp>
        <p:nvSpPr>
          <p:cNvPr id="4" name="직사각형 3"/>
          <p:cNvSpPr/>
          <p:nvPr/>
        </p:nvSpPr>
        <p:spPr>
          <a:xfrm>
            <a:off x="5892123" y="3928540"/>
            <a:ext cx="2141487" cy="2308772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7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2852936"/>
            <a:ext cx="3743325" cy="38219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5170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err="1"/>
              <a:t>DataFrame</a:t>
            </a:r>
            <a:r>
              <a:rPr lang="en-US" altLang="ko-KR" dirty="0"/>
              <a:t> </a:t>
            </a:r>
            <a:r>
              <a:rPr lang="ko-KR" altLang="en-US" dirty="0" smtClean="0"/>
              <a:t>논리식 접근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542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912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DataFrame</a:t>
            </a:r>
            <a:r>
              <a:rPr lang="en-US" altLang="ko-KR" dirty="0" smtClean="0"/>
              <a:t> </a:t>
            </a:r>
            <a:r>
              <a:rPr lang="ko-KR" altLang="en-US" dirty="0" smtClean="0"/>
              <a:t>조회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논리식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DataFrame</a:t>
            </a:r>
            <a:r>
              <a:rPr lang="en-US" altLang="ko-KR" dirty="0" smtClean="0"/>
              <a:t> </a:t>
            </a:r>
            <a:r>
              <a:rPr lang="ko-KR" altLang="en-US" dirty="0" smtClean="0"/>
              <a:t>내의 논리식을 표현하면 </a:t>
            </a:r>
            <a:r>
              <a:rPr lang="en-US" altLang="ko-KR" dirty="0" smtClean="0"/>
              <a:t>True </a:t>
            </a:r>
            <a:r>
              <a:rPr lang="ko-KR" altLang="en-US" dirty="0" smtClean="0"/>
              <a:t>일 경우 출력됨</a:t>
            </a:r>
            <a:endParaRPr lang="en-US" altLang="ko-KR" dirty="0" smtClean="0"/>
          </a:p>
        </p:txBody>
      </p:sp>
      <p:pic>
        <p:nvPicPr>
          <p:cNvPr id="146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6994" y="2708920"/>
            <a:ext cx="5353050" cy="36257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1244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err="1"/>
              <a:t>DataFrame</a:t>
            </a:r>
            <a:r>
              <a:rPr lang="en-US" altLang="ko-KR" dirty="0"/>
              <a:t> Fancy </a:t>
            </a:r>
            <a:r>
              <a:rPr lang="ko-KR" altLang="en-US" dirty="0" smtClean="0"/>
              <a:t>검색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544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1340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DataFrame</a:t>
            </a:r>
            <a:r>
              <a:rPr lang="en-US" altLang="ko-KR" dirty="0"/>
              <a:t> </a:t>
            </a:r>
            <a:r>
              <a:rPr lang="ko-KR" altLang="en-US" dirty="0" smtClean="0"/>
              <a:t>접</a:t>
            </a:r>
            <a:r>
              <a:rPr lang="ko-KR" altLang="en-US" dirty="0"/>
              <a:t>근</a:t>
            </a:r>
            <a:r>
              <a:rPr lang="en-US" altLang="ko-KR" dirty="0" smtClean="0"/>
              <a:t>: </a:t>
            </a:r>
            <a:r>
              <a:rPr lang="ko-KR" altLang="en-US" dirty="0" smtClean="0"/>
              <a:t>칼럼위</a:t>
            </a:r>
            <a:r>
              <a:rPr lang="ko-KR" altLang="en-US" dirty="0"/>
              <a:t>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[[“</a:t>
            </a:r>
            <a:r>
              <a:rPr lang="ko-KR" altLang="en-US" dirty="0" smtClean="0"/>
              <a:t>칼럼 위치</a:t>
            </a:r>
            <a:r>
              <a:rPr lang="en-US" altLang="ko-KR" dirty="0" smtClean="0"/>
              <a:t>”]]</a:t>
            </a:r>
            <a:r>
              <a:rPr lang="ko-KR" altLang="en-US" dirty="0" smtClean="0"/>
              <a:t>로 조회하면  칼럼 기준으로 접근해서 데이터 검색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545</a:t>
            </a:fld>
            <a:endParaRPr lang="ko-KR" altLang="en-US"/>
          </a:p>
        </p:txBody>
      </p:sp>
      <p:pic>
        <p:nvPicPr>
          <p:cNvPr id="3553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2636912"/>
            <a:ext cx="4029075" cy="3926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43270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err="1"/>
              <a:t>DataFrame</a:t>
            </a:r>
            <a:r>
              <a:rPr lang="en-US" altLang="ko-KR" dirty="0"/>
              <a:t> </a:t>
            </a:r>
            <a:r>
              <a:rPr lang="ko-KR" altLang="en-US" dirty="0" smtClean="0"/>
              <a:t>접</a:t>
            </a:r>
            <a:r>
              <a:rPr lang="ko-KR" altLang="en-US" dirty="0"/>
              <a:t>근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여러개</a:t>
            </a:r>
            <a:r>
              <a:rPr lang="ko-KR" altLang="en-US" dirty="0" smtClean="0"/>
              <a:t> 칼럼위</a:t>
            </a:r>
            <a:r>
              <a:rPr lang="ko-KR" altLang="en-US" dirty="0"/>
              <a:t>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여러 개의 칼럼</a:t>
            </a:r>
            <a:r>
              <a:rPr lang="en-US" altLang="ko-KR" dirty="0" smtClean="0"/>
              <a:t>([[</a:t>
            </a:r>
            <a:r>
              <a:rPr lang="ko-KR" altLang="en-US" dirty="0" smtClean="0"/>
              <a:t>칼럼위치</a:t>
            </a:r>
            <a:r>
              <a:rPr lang="en-US" altLang="ko-KR" dirty="0" smtClean="0"/>
              <a:t>]])</a:t>
            </a:r>
            <a:r>
              <a:rPr lang="ko-KR" altLang="en-US" dirty="0" smtClean="0"/>
              <a:t>을 기준으로 접근해서 데이터 검색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546</a:t>
            </a:fld>
            <a:endParaRPr lang="ko-KR" altLang="en-US"/>
          </a:p>
        </p:txBody>
      </p:sp>
      <p:pic>
        <p:nvPicPr>
          <p:cNvPr id="3563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2780928"/>
            <a:ext cx="3829050" cy="3898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9473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827584" y="908720"/>
            <a:ext cx="7579568" cy="4454624"/>
          </a:xfrm>
        </p:spPr>
        <p:txBody>
          <a:bodyPr>
            <a:normAutofit/>
          </a:bodyPr>
          <a:lstStyle/>
          <a:p>
            <a:pPr algn="r"/>
            <a:r>
              <a:rPr lang="en-US" altLang="ko-KR" sz="6000" dirty="0" smtClean="0"/>
              <a:t>Pandas </a:t>
            </a:r>
            <a:br>
              <a:rPr lang="en-US" altLang="ko-KR" sz="6000" dirty="0" smtClean="0"/>
            </a:br>
            <a:r>
              <a:rPr lang="ko-KR" altLang="en-US" sz="6000" dirty="0" smtClean="0"/>
              <a:t>함수 및 </a:t>
            </a:r>
            <a:r>
              <a:rPr lang="ko-KR" altLang="en-US" sz="6000" dirty="0" err="1" smtClean="0"/>
              <a:t>메소드</a:t>
            </a:r>
            <a:r>
              <a:rPr lang="ko-KR" altLang="en-US" sz="6000" dirty="0" smtClean="0"/>
              <a:t> 처리</a:t>
            </a:r>
            <a:endParaRPr lang="ko-KR" altLang="en-US" sz="60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547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5130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동일 규칙 함수나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지원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548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0678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동</a:t>
            </a:r>
            <a:r>
              <a:rPr lang="ko-KR" altLang="en-US" dirty="0"/>
              <a:t>일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메소드</a:t>
            </a:r>
            <a:r>
              <a:rPr lang="ko-KR" altLang="en-US" dirty="0"/>
              <a:t> </a:t>
            </a:r>
            <a:r>
              <a:rPr lang="ko-KR" altLang="en-US" dirty="0" smtClean="0"/>
              <a:t>지원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Pandas</a:t>
            </a:r>
            <a:r>
              <a:rPr lang="ko-KR" altLang="en-US" dirty="0" smtClean="0"/>
              <a:t>도 </a:t>
            </a:r>
            <a:r>
              <a:rPr lang="ko-KR" altLang="en-US" dirty="0" err="1" smtClean="0"/>
              <a:t>메소드가</a:t>
            </a:r>
            <a:r>
              <a:rPr lang="ko-KR" altLang="en-US" dirty="0" smtClean="0"/>
              <a:t> 동일 이름으로 </a:t>
            </a:r>
            <a:r>
              <a:rPr lang="en-US" altLang="ko-KR" dirty="0" smtClean="0"/>
              <a:t>class</a:t>
            </a:r>
            <a:r>
              <a:rPr lang="ko-KR" altLang="en-US" dirty="0" smtClean="0"/>
              <a:t>마다 정의되어있고 처리 방식도 유사  </a:t>
            </a:r>
            <a:endParaRPr lang="en-US" altLang="ko-KR" dirty="0"/>
          </a:p>
        </p:txBody>
      </p:sp>
      <p:sp>
        <p:nvSpPr>
          <p:cNvPr id="6" name="직사각형 5"/>
          <p:cNvSpPr/>
          <p:nvPr/>
        </p:nvSpPr>
        <p:spPr>
          <a:xfrm>
            <a:off x="1259632" y="3573016"/>
            <a:ext cx="2736304" cy="223224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Series class</a:t>
            </a: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 err="1" smtClean="0">
                <a:solidFill>
                  <a:schemeClr val="tx1"/>
                </a:solidFill>
              </a:rPr>
              <a:t>메소</a:t>
            </a:r>
            <a:r>
              <a:rPr lang="ko-KR" altLang="en-US" dirty="0" err="1">
                <a:solidFill>
                  <a:schemeClr val="tx1"/>
                </a:solidFill>
              </a:rPr>
              <a:t>드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4644008" y="3548675"/>
            <a:ext cx="2736304" cy="223224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>
                <a:solidFill>
                  <a:schemeClr val="tx1"/>
                </a:solidFill>
              </a:rPr>
              <a:t>DataFrame</a:t>
            </a:r>
            <a:r>
              <a:rPr lang="en-US" altLang="ko-KR" dirty="0" smtClean="0">
                <a:solidFill>
                  <a:schemeClr val="tx1"/>
                </a:solidFill>
              </a:rPr>
              <a:t> class</a:t>
            </a: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 err="1" smtClean="0">
                <a:solidFill>
                  <a:schemeClr val="tx1"/>
                </a:solidFill>
              </a:rPr>
              <a:t>메소</a:t>
            </a:r>
            <a:r>
              <a:rPr lang="ko-KR" altLang="en-US" dirty="0" err="1">
                <a:solidFill>
                  <a:schemeClr val="tx1"/>
                </a:solidFill>
              </a:rPr>
              <a:t>드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8455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cross </a:t>
            </a:r>
            <a:r>
              <a:rPr lang="ko-KR" altLang="en-US" dirty="0" smtClean="0"/>
              <a:t>연산 </a:t>
            </a:r>
            <a:r>
              <a:rPr lang="en-US" altLang="ko-KR" dirty="0" smtClean="0"/>
              <a:t>: 1</a:t>
            </a:r>
            <a:r>
              <a:rPr lang="ko-KR" altLang="en-US" dirty="0" smtClean="0"/>
              <a:t>차원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err="1" smtClean="0"/>
              <a:t>벡터곱</a:t>
            </a:r>
            <a:r>
              <a:rPr lang="ko-KR" altLang="en-US" dirty="0" smtClean="0"/>
              <a:t> 연산을 </a:t>
            </a:r>
            <a:r>
              <a:rPr lang="en-US" altLang="ko-KR" dirty="0" err="1" smtClean="0"/>
              <a:t>np.cross</a:t>
            </a:r>
            <a:r>
              <a:rPr lang="en-US" altLang="ko-KR" dirty="0" smtClean="0"/>
              <a:t> </a:t>
            </a:r>
            <a:r>
              <a:rPr lang="ko-KR" altLang="en-US" dirty="0" smtClean="0"/>
              <a:t>함수를 이용하여 처리</a:t>
            </a:r>
            <a:endParaRPr lang="en-US" altLang="ko-KR" dirty="0" smtClean="0"/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3501008"/>
            <a:ext cx="4248472" cy="1933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395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Series</a:t>
            </a:r>
            <a:r>
              <a:rPr lang="ko-KR" altLang="en-US" dirty="0"/>
              <a:t> </a:t>
            </a:r>
            <a:r>
              <a:rPr lang="ko-KR" altLang="en-US" dirty="0" smtClean="0"/>
              <a:t>조회 </a:t>
            </a:r>
            <a:r>
              <a:rPr lang="en-US" altLang="ko-KR" dirty="0" smtClean="0"/>
              <a:t>: No Index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Series</a:t>
            </a:r>
            <a:r>
              <a:rPr lang="ko-KR" altLang="en-US" dirty="0" smtClean="0"/>
              <a:t>이 </a:t>
            </a:r>
            <a:r>
              <a:rPr lang="en-US" altLang="ko-KR" dirty="0" smtClean="0"/>
              <a:t>index </a:t>
            </a:r>
            <a:r>
              <a:rPr lang="ko-KR" altLang="en-US" dirty="0" smtClean="0"/>
              <a:t>범위가 벗어나면 </a:t>
            </a:r>
            <a:r>
              <a:rPr lang="en-US" altLang="ko-KR" dirty="0" err="1" smtClean="0"/>
              <a:t>KeyError</a:t>
            </a:r>
            <a:r>
              <a:rPr lang="en-US" altLang="ko-KR" dirty="0" smtClean="0"/>
              <a:t> </a:t>
            </a:r>
            <a:r>
              <a:rPr lang="ko-KR" altLang="en-US" dirty="0" smtClean="0"/>
              <a:t>발생 </a:t>
            </a:r>
            <a:endParaRPr lang="en-US" altLang="ko-KR" dirty="0" smtClean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4013" y="2708920"/>
            <a:ext cx="5895975" cy="336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5812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Series</a:t>
            </a:r>
            <a:r>
              <a:rPr lang="ko-KR" altLang="en-US" dirty="0"/>
              <a:t> </a:t>
            </a:r>
            <a:r>
              <a:rPr lang="ko-KR" altLang="en-US" dirty="0" smtClean="0"/>
              <a:t>조회 </a:t>
            </a:r>
            <a:r>
              <a:rPr lang="en-US" altLang="ko-KR" dirty="0" smtClean="0"/>
              <a:t>: get() </a:t>
            </a:r>
            <a:r>
              <a:rPr lang="ko-KR" altLang="en-US" dirty="0" err="1" smtClean="0"/>
              <a:t>메소드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417328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Series</a:t>
            </a:r>
            <a:r>
              <a:rPr lang="ko-KR" altLang="en-US" dirty="0" smtClean="0"/>
              <a:t>이 </a:t>
            </a:r>
            <a:r>
              <a:rPr lang="en-US" altLang="ko-KR" dirty="0" smtClean="0"/>
              <a:t>index </a:t>
            </a:r>
            <a:r>
              <a:rPr lang="ko-KR" altLang="en-US" dirty="0" smtClean="0"/>
              <a:t>범위가 벗어나도 </a:t>
            </a:r>
            <a:r>
              <a:rPr lang="en-US" altLang="ko-KR" dirty="0" err="1" smtClean="0"/>
              <a:t>KeyError</a:t>
            </a:r>
            <a:r>
              <a:rPr lang="en-US" altLang="ko-KR" dirty="0" smtClean="0"/>
              <a:t> </a:t>
            </a:r>
            <a:r>
              <a:rPr lang="ko-KR" altLang="en-US" dirty="0" smtClean="0"/>
              <a:t>발생하지 않으려면 </a:t>
            </a:r>
            <a:r>
              <a:rPr lang="en-US" altLang="ko-KR" dirty="0" smtClean="0"/>
              <a:t>get() </a:t>
            </a:r>
            <a:r>
              <a:rPr lang="ko-KR" altLang="en-US" dirty="0" err="1" smtClean="0"/>
              <a:t>메소드를</a:t>
            </a:r>
            <a:r>
              <a:rPr lang="ko-KR" altLang="en-US" dirty="0" smtClean="0"/>
              <a:t> 사용해서 </a:t>
            </a:r>
            <a:r>
              <a:rPr lang="en-US" altLang="ko-KR" dirty="0" smtClean="0"/>
              <a:t>index </a:t>
            </a:r>
            <a:r>
              <a:rPr lang="ko-KR" altLang="en-US" dirty="0" smtClean="0"/>
              <a:t>범위를 초과할 경우 사용 </a:t>
            </a:r>
            <a:endParaRPr lang="en-US" altLang="ko-KR" dirty="0" smtClean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3140968"/>
            <a:ext cx="4104456" cy="2600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5721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DataFrame</a:t>
            </a:r>
            <a:r>
              <a:rPr lang="ko-KR" altLang="en-US" dirty="0" smtClean="0"/>
              <a:t> 조회 </a:t>
            </a:r>
            <a:r>
              <a:rPr lang="en-US" altLang="ko-KR" dirty="0" smtClean="0"/>
              <a:t>: No Index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/>
              <a:t>DataFrame</a:t>
            </a:r>
            <a:r>
              <a:rPr lang="en-US" altLang="ko-KR" dirty="0"/>
              <a:t> </a:t>
            </a:r>
            <a:r>
              <a:rPr lang="ko-KR" altLang="en-US" dirty="0" smtClean="0"/>
              <a:t>이 </a:t>
            </a:r>
            <a:r>
              <a:rPr lang="en-US" altLang="ko-KR" dirty="0" smtClean="0"/>
              <a:t>index </a:t>
            </a:r>
            <a:r>
              <a:rPr lang="ko-KR" altLang="en-US" dirty="0" smtClean="0"/>
              <a:t>범위가 벗어나면 </a:t>
            </a:r>
            <a:r>
              <a:rPr lang="en-US" altLang="ko-KR" dirty="0" err="1" smtClean="0"/>
              <a:t>KeyError</a:t>
            </a:r>
            <a:r>
              <a:rPr lang="en-US" altLang="ko-KR" dirty="0" smtClean="0"/>
              <a:t> </a:t>
            </a:r>
            <a:r>
              <a:rPr lang="ko-KR" altLang="en-US" dirty="0" smtClean="0"/>
              <a:t>발생 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552</a:t>
            </a:fld>
            <a:endParaRPr lang="ko-KR" altLang="en-US"/>
          </a:p>
        </p:txBody>
      </p:sp>
      <p:pic>
        <p:nvPicPr>
          <p:cNvPr id="3594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1238" y="2780928"/>
            <a:ext cx="4581525" cy="3667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22341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DataFrame</a:t>
            </a:r>
            <a:r>
              <a:rPr lang="ko-KR" altLang="en-US" dirty="0" smtClean="0"/>
              <a:t> 조회 </a:t>
            </a:r>
            <a:r>
              <a:rPr lang="en-US" altLang="ko-KR" dirty="0" smtClean="0"/>
              <a:t>: get() </a:t>
            </a:r>
            <a:r>
              <a:rPr lang="ko-KR" altLang="en-US" dirty="0" err="1" smtClean="0"/>
              <a:t>메소드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417328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/>
              <a:t>DataFrame</a:t>
            </a:r>
            <a:r>
              <a:rPr lang="en-US" altLang="ko-KR" dirty="0"/>
              <a:t> </a:t>
            </a:r>
            <a:r>
              <a:rPr lang="ko-KR" altLang="en-US" dirty="0" smtClean="0"/>
              <a:t>이 </a:t>
            </a:r>
            <a:r>
              <a:rPr lang="en-US" altLang="ko-KR" dirty="0" smtClean="0"/>
              <a:t>index </a:t>
            </a:r>
            <a:r>
              <a:rPr lang="ko-KR" altLang="en-US" dirty="0" smtClean="0"/>
              <a:t>범위가 벗어나도 </a:t>
            </a:r>
            <a:r>
              <a:rPr lang="en-US" altLang="ko-KR" dirty="0" err="1" smtClean="0"/>
              <a:t>KeyError</a:t>
            </a:r>
            <a:r>
              <a:rPr lang="en-US" altLang="ko-KR" dirty="0" smtClean="0"/>
              <a:t> </a:t>
            </a:r>
            <a:r>
              <a:rPr lang="ko-KR" altLang="en-US" dirty="0" smtClean="0"/>
              <a:t>발생하지 않으려면 </a:t>
            </a:r>
            <a:r>
              <a:rPr lang="en-US" altLang="ko-KR" dirty="0" smtClean="0"/>
              <a:t>get() </a:t>
            </a:r>
            <a:r>
              <a:rPr lang="ko-KR" altLang="en-US" dirty="0" err="1" smtClean="0"/>
              <a:t>메소드를</a:t>
            </a:r>
            <a:r>
              <a:rPr lang="ko-KR" altLang="en-US" dirty="0" smtClean="0"/>
              <a:t> 사용해서 </a:t>
            </a:r>
            <a:r>
              <a:rPr lang="en-US" altLang="ko-KR" dirty="0" smtClean="0"/>
              <a:t>index </a:t>
            </a:r>
            <a:r>
              <a:rPr lang="ko-KR" altLang="en-US" dirty="0" smtClean="0"/>
              <a:t>범위를 초과할 경우 사용 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553</a:t>
            </a:fld>
            <a:endParaRPr lang="ko-KR" altLang="en-US"/>
          </a:p>
        </p:txBody>
      </p:sp>
      <p:pic>
        <p:nvPicPr>
          <p:cNvPr id="35840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3429000"/>
            <a:ext cx="3962400" cy="2867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29408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데이터 복사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554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9967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복사본을</a:t>
            </a:r>
            <a:r>
              <a:rPr lang="en-US" altLang="ko-KR" dirty="0" smtClean="0"/>
              <a:t> </a:t>
            </a:r>
            <a:r>
              <a:rPr lang="ko-KR" altLang="en-US" dirty="0" smtClean="0"/>
              <a:t>만들고 갱신처리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273312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Serise</a:t>
            </a:r>
            <a:r>
              <a:rPr lang="ko-KR" altLang="en-US" dirty="0" smtClean="0"/>
              <a:t>와 </a:t>
            </a:r>
            <a:r>
              <a:rPr lang="en-US" altLang="ko-KR" dirty="0" err="1" smtClean="0"/>
              <a:t>DataFrame</a:t>
            </a:r>
            <a:r>
              <a:rPr lang="ko-KR" altLang="en-US" dirty="0" smtClean="0"/>
              <a:t>의 색인은 </a:t>
            </a:r>
            <a:r>
              <a:rPr lang="en-US" altLang="ko-KR" dirty="0" smtClean="0"/>
              <a:t>view</a:t>
            </a:r>
            <a:r>
              <a:rPr lang="ko-KR" altLang="en-US" dirty="0" smtClean="0"/>
              <a:t>를 보여주므로 별도의 복사본이 필요한 경우 반드시 </a:t>
            </a:r>
            <a:r>
              <a:rPr lang="en-US" altLang="ko-KR" dirty="0" smtClean="0"/>
              <a:t>copy</a:t>
            </a:r>
            <a:r>
              <a:rPr lang="ko-KR" altLang="en-US" dirty="0" smtClean="0"/>
              <a:t>해서 사용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555</a:t>
            </a:fld>
            <a:endParaRPr lang="ko-KR" altLang="en-US"/>
          </a:p>
        </p:txBody>
      </p:sp>
      <p:pic>
        <p:nvPicPr>
          <p:cNvPr id="3809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996952"/>
            <a:ext cx="3238500" cy="3400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093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2911226"/>
            <a:ext cx="3248025" cy="3571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66353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Series </a:t>
            </a:r>
            <a:r>
              <a:rPr lang="ko-KR" altLang="en-US" dirty="0" smtClean="0"/>
              <a:t>카피 후 생성 </a:t>
            </a:r>
            <a:r>
              <a:rPr lang="en-US" altLang="ko-KR" dirty="0" smtClean="0"/>
              <a:t>: copy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273312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copy </a:t>
            </a:r>
            <a:r>
              <a:rPr lang="ko-KR" altLang="en-US" dirty="0" err="1" smtClean="0"/>
              <a:t>메소드를</a:t>
            </a:r>
            <a:r>
              <a:rPr lang="ko-KR" altLang="en-US" dirty="0" smtClean="0"/>
              <a:t> 이용해서 생성하면 다른 </a:t>
            </a:r>
            <a:r>
              <a:rPr lang="ko-KR" altLang="en-US" dirty="0" err="1" smtClean="0"/>
              <a:t>인스턴스가</a:t>
            </a:r>
            <a:r>
              <a:rPr lang="ko-KR" altLang="en-US" dirty="0" smtClean="0"/>
              <a:t> 생성되지만 값을 비교</a:t>
            </a:r>
            <a:r>
              <a:rPr lang="en-US" altLang="ko-KR" dirty="0" smtClean="0"/>
              <a:t>(==)</a:t>
            </a:r>
            <a:r>
              <a:rPr lang="ko-KR" altLang="en-US" dirty="0" smtClean="0"/>
              <a:t>와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인스턴스비교</a:t>
            </a:r>
            <a:r>
              <a:rPr lang="en-US" altLang="ko-KR" dirty="0" smtClean="0"/>
              <a:t>(is)</a:t>
            </a:r>
            <a:r>
              <a:rPr lang="ko-KR" altLang="en-US" dirty="0" smtClean="0"/>
              <a:t>는 다른 결과가 나옴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556</a:t>
            </a:fld>
            <a:endParaRPr lang="ko-KR" altLang="en-US"/>
          </a:p>
        </p:txBody>
      </p:sp>
      <p:pic>
        <p:nvPicPr>
          <p:cNvPr id="3665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2864" y="3284984"/>
            <a:ext cx="5819775" cy="276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35882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DataFrame</a:t>
            </a:r>
            <a:r>
              <a:rPr lang="ko-KR" altLang="en-US" dirty="0" smtClean="0"/>
              <a:t>카피 후 생성 </a:t>
            </a:r>
            <a:r>
              <a:rPr lang="en-US" altLang="ko-KR" dirty="0" smtClean="0"/>
              <a:t>: copy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273312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copy </a:t>
            </a:r>
            <a:r>
              <a:rPr lang="ko-KR" altLang="en-US" dirty="0" err="1" smtClean="0"/>
              <a:t>메소드를</a:t>
            </a:r>
            <a:r>
              <a:rPr lang="ko-KR" altLang="en-US" dirty="0" smtClean="0"/>
              <a:t> 이용해서 생성하면 다른 </a:t>
            </a:r>
            <a:r>
              <a:rPr lang="ko-KR" altLang="en-US" dirty="0" err="1" smtClean="0"/>
              <a:t>인스턴스가</a:t>
            </a:r>
            <a:r>
              <a:rPr lang="ko-KR" altLang="en-US" dirty="0" smtClean="0"/>
              <a:t> 생성되지만 값을 비교</a:t>
            </a:r>
            <a:r>
              <a:rPr lang="en-US" altLang="ko-KR" dirty="0" smtClean="0"/>
              <a:t>(==)</a:t>
            </a:r>
            <a:r>
              <a:rPr lang="ko-KR" altLang="en-US" dirty="0" smtClean="0"/>
              <a:t>와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인스턴스비교</a:t>
            </a:r>
            <a:r>
              <a:rPr lang="en-US" altLang="ko-KR" dirty="0" smtClean="0"/>
              <a:t>(is)</a:t>
            </a:r>
            <a:r>
              <a:rPr lang="ko-KR" altLang="en-US" dirty="0" smtClean="0"/>
              <a:t>는 다른 결과가 나옴</a:t>
            </a:r>
            <a:endParaRPr lang="en-US" altLang="ko-KR" dirty="0" smtClean="0"/>
          </a:p>
        </p:txBody>
      </p:sp>
      <p:pic>
        <p:nvPicPr>
          <p:cNvPr id="155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1" y="2852936"/>
            <a:ext cx="6336704" cy="37742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6706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err="1" smtClean="0"/>
              <a:t>groupby</a:t>
            </a:r>
            <a:r>
              <a:rPr lang="en-US" altLang="ko-KR" dirty="0" smtClean="0"/>
              <a:t> </a:t>
            </a:r>
            <a:r>
              <a:rPr lang="ko-KR" altLang="en-US" dirty="0" smtClean="0"/>
              <a:t>처리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558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4951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Groupby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하나의 칼럼을 기준으로 </a:t>
            </a:r>
            <a:r>
              <a:rPr lang="en-US" altLang="ko-KR" dirty="0" smtClean="0"/>
              <a:t>group</a:t>
            </a:r>
            <a:r>
              <a:rPr lang="ko-KR" altLang="en-US" dirty="0" smtClean="0"/>
              <a:t>화해서 칼럼들에 대한 연산 처리</a:t>
            </a:r>
            <a:endParaRPr lang="en-US" altLang="ko-KR" dirty="0" smtClean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4803966"/>
              </p:ext>
            </p:extLst>
          </p:nvPr>
        </p:nvGraphicFramePr>
        <p:xfrm>
          <a:off x="2123728" y="3224394"/>
          <a:ext cx="1584176" cy="1097280"/>
        </p:xfrm>
        <a:graphic>
          <a:graphicData uri="http://schemas.openxmlformats.org/drawingml/2006/table">
            <a:tbl>
              <a:tblPr/>
              <a:tblGrid>
                <a:gridCol w="396044"/>
                <a:gridCol w="396044"/>
                <a:gridCol w="396044"/>
                <a:gridCol w="396044"/>
              </a:tblGrid>
              <a:tr h="0"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1" dirty="0">
                        <a:effectLst/>
                      </a:endParaRP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dirty="0">
                          <a:effectLst/>
                        </a:rPr>
                        <a:t>letter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dirty="0">
                          <a:effectLst/>
                        </a:rPr>
                        <a:t>one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>
                          <a:effectLst/>
                        </a:rPr>
                        <a:t>two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>
                          <a:effectLst/>
                        </a:rPr>
                        <a:t>0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>
                          <a:effectLst/>
                        </a:rPr>
                        <a:t>a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dirty="0">
                          <a:effectLst/>
                        </a:rPr>
                        <a:t>1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>
                          <a:effectLst/>
                        </a:rPr>
                        <a:t>2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>
                          <a:effectLst/>
                        </a:rPr>
                        <a:t>1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>
                          <a:effectLst/>
                        </a:rPr>
                        <a:t>a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dirty="0">
                          <a:effectLst/>
                        </a:rPr>
                        <a:t>1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dirty="0">
                          <a:effectLst/>
                        </a:rPr>
                        <a:t>2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>
                          <a:effectLst/>
                        </a:rPr>
                        <a:t>2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>
                          <a:effectLst/>
                        </a:rPr>
                        <a:t>b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>
                          <a:effectLst/>
                        </a:rPr>
                        <a:t>1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dirty="0">
                          <a:effectLst/>
                        </a:rPr>
                        <a:t>2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>
                          <a:effectLst/>
                        </a:rPr>
                        <a:t>3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>
                          <a:effectLst/>
                        </a:rPr>
                        <a:t>b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>
                          <a:effectLst/>
                        </a:rPr>
                        <a:t>1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dirty="0">
                          <a:effectLst/>
                        </a:rPr>
                        <a:t>2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>
                          <a:effectLst/>
                        </a:rPr>
                        <a:t>4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>
                          <a:effectLst/>
                        </a:rPr>
                        <a:t>c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>
                          <a:effectLst/>
                        </a:rPr>
                        <a:t>1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dirty="0">
                          <a:effectLst/>
                        </a:rPr>
                        <a:t>2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9591028"/>
              </p:ext>
            </p:extLst>
          </p:nvPr>
        </p:nvGraphicFramePr>
        <p:xfrm>
          <a:off x="2123728" y="5200985"/>
          <a:ext cx="1584176" cy="1080169"/>
        </p:xfrm>
        <a:graphic>
          <a:graphicData uri="http://schemas.openxmlformats.org/drawingml/2006/table">
            <a:tbl>
              <a:tblPr/>
              <a:tblGrid>
                <a:gridCol w="576064"/>
                <a:gridCol w="504056"/>
                <a:gridCol w="504056"/>
              </a:tblGrid>
              <a:tr h="3176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dirty="0">
                          <a:effectLst/>
                        </a:rPr>
                        <a:t/>
                      </a:r>
                      <a:br>
                        <a:rPr lang="en-US" sz="800" b="1" dirty="0">
                          <a:effectLst/>
                        </a:rPr>
                      </a:br>
                      <a:endParaRPr lang="en-US" sz="800" b="1" dirty="0">
                        <a:effectLst/>
                      </a:endParaRP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dirty="0" smtClean="0">
                          <a:effectLst/>
                        </a:rPr>
                        <a:t>one</a:t>
                      </a:r>
                      <a:endParaRPr lang="en-US" sz="800" b="1" dirty="0">
                        <a:effectLst/>
                      </a:endParaRP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dirty="0">
                          <a:effectLst/>
                        </a:rPr>
                        <a:t>two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61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>
                          <a:effectLst/>
                        </a:rPr>
                        <a:t>letter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1">
                        <a:effectLst/>
                      </a:endParaRP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1" dirty="0">
                        <a:effectLst/>
                      </a:endParaRP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9061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>
                          <a:effectLst/>
                        </a:rPr>
                        <a:t>a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>
                          <a:effectLst/>
                        </a:rPr>
                        <a:t>2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dirty="0">
                          <a:effectLst/>
                        </a:rPr>
                        <a:t>4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9061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>
                          <a:effectLst/>
                        </a:rPr>
                        <a:t>b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>
                          <a:effectLst/>
                        </a:rPr>
                        <a:t>2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dirty="0">
                          <a:effectLst/>
                        </a:rPr>
                        <a:t>4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9061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>
                          <a:effectLst/>
                        </a:rPr>
                        <a:t>c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>
                          <a:effectLst/>
                        </a:rPr>
                        <a:t>1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dirty="0">
                          <a:effectLst/>
                        </a:rPr>
                        <a:t>2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6" name="아래쪽 화살표 5"/>
          <p:cNvSpPr/>
          <p:nvPr/>
        </p:nvSpPr>
        <p:spPr>
          <a:xfrm>
            <a:off x="2601492" y="4520538"/>
            <a:ext cx="484632" cy="489204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559</a:t>
            </a:fld>
            <a:endParaRPr lang="ko-KR" altLang="en-US"/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6731036"/>
              </p:ext>
            </p:extLst>
          </p:nvPr>
        </p:nvGraphicFramePr>
        <p:xfrm>
          <a:off x="5508104" y="3257652"/>
          <a:ext cx="1584176" cy="1097280"/>
        </p:xfrm>
        <a:graphic>
          <a:graphicData uri="http://schemas.openxmlformats.org/drawingml/2006/table">
            <a:tbl>
              <a:tblPr/>
              <a:tblGrid>
                <a:gridCol w="396044"/>
                <a:gridCol w="396044"/>
                <a:gridCol w="396044"/>
                <a:gridCol w="396044"/>
              </a:tblGrid>
              <a:tr h="0"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1" dirty="0">
                        <a:effectLst/>
                      </a:endParaRP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dirty="0">
                          <a:effectLst/>
                        </a:rPr>
                        <a:t>letter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dirty="0">
                          <a:effectLst/>
                        </a:rPr>
                        <a:t>one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>
                          <a:effectLst/>
                        </a:rPr>
                        <a:t>two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>
                          <a:effectLst/>
                        </a:rPr>
                        <a:t>0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>
                          <a:effectLst/>
                        </a:rPr>
                        <a:t>a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dirty="0">
                          <a:effectLst/>
                        </a:rPr>
                        <a:t>1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>
                          <a:effectLst/>
                        </a:rPr>
                        <a:t>2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>
                          <a:effectLst/>
                        </a:rPr>
                        <a:t>1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>
                          <a:effectLst/>
                        </a:rPr>
                        <a:t>a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dirty="0">
                          <a:effectLst/>
                        </a:rPr>
                        <a:t>1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dirty="0">
                          <a:effectLst/>
                        </a:rPr>
                        <a:t>2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>
                          <a:effectLst/>
                        </a:rPr>
                        <a:t>2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>
                          <a:effectLst/>
                        </a:rPr>
                        <a:t>b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>
                          <a:effectLst/>
                        </a:rPr>
                        <a:t>1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dirty="0">
                          <a:effectLst/>
                        </a:rPr>
                        <a:t>2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>
                          <a:effectLst/>
                        </a:rPr>
                        <a:t>3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>
                          <a:effectLst/>
                        </a:rPr>
                        <a:t>b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>
                          <a:effectLst/>
                        </a:rPr>
                        <a:t>1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dirty="0">
                          <a:effectLst/>
                        </a:rPr>
                        <a:t>2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>
                          <a:effectLst/>
                        </a:rPr>
                        <a:t>4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>
                          <a:effectLst/>
                        </a:rPr>
                        <a:t>c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>
                          <a:effectLst/>
                        </a:rPr>
                        <a:t>1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dirty="0">
                          <a:effectLst/>
                        </a:rPr>
                        <a:t>2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0" name="아래쪽 화살표 9"/>
          <p:cNvSpPr/>
          <p:nvPr/>
        </p:nvSpPr>
        <p:spPr>
          <a:xfrm>
            <a:off x="5985868" y="4553796"/>
            <a:ext cx="484632" cy="489204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5477235"/>
              </p:ext>
            </p:extLst>
          </p:nvPr>
        </p:nvGraphicFramePr>
        <p:xfrm>
          <a:off x="5508104" y="5322912"/>
          <a:ext cx="1656186" cy="914400"/>
        </p:xfrm>
        <a:graphic>
          <a:graphicData uri="http://schemas.openxmlformats.org/drawingml/2006/table">
            <a:tbl>
              <a:tblPr/>
              <a:tblGrid>
                <a:gridCol w="552062"/>
                <a:gridCol w="552062"/>
                <a:gridCol w="552062"/>
              </a:tblGrid>
              <a:tr h="0">
                <a:tc>
                  <a:txBody>
                    <a:bodyPr/>
                    <a:lstStyle/>
                    <a:p>
                      <a:pPr algn="l" fontAlgn="ctr"/>
                      <a:endParaRPr lang="ko-KR" altLang="en-US" sz="800" b="1" dirty="0">
                        <a:effectLst/>
                      </a:endParaRP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1" dirty="0">
                        <a:effectLst/>
                      </a:endParaRP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dirty="0">
                          <a:effectLst/>
                        </a:rPr>
                        <a:t>two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>
                          <a:effectLst/>
                        </a:rPr>
                        <a:t>letter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>
                          <a:effectLst/>
                        </a:rPr>
                        <a:t>one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1" dirty="0">
                        <a:effectLst/>
                      </a:endParaRP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>
                          <a:effectLst/>
                        </a:rPr>
                        <a:t>a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1">
                          <a:effectLst/>
                        </a:rPr>
                        <a:t>1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dirty="0">
                          <a:effectLst/>
                        </a:rPr>
                        <a:t>4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>
                          <a:effectLst/>
                        </a:rPr>
                        <a:t>b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1">
                          <a:effectLst/>
                        </a:rPr>
                        <a:t>1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dirty="0">
                          <a:effectLst/>
                        </a:rPr>
                        <a:t>4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>
                          <a:effectLst/>
                        </a:rPr>
                        <a:t>c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1">
                          <a:effectLst/>
                        </a:rPr>
                        <a:t>1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dirty="0">
                          <a:effectLst/>
                        </a:rPr>
                        <a:t>2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58121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827584" y="908720"/>
            <a:ext cx="7579568" cy="4454624"/>
          </a:xfrm>
        </p:spPr>
        <p:txBody>
          <a:bodyPr>
            <a:normAutofit/>
          </a:bodyPr>
          <a:lstStyle/>
          <a:p>
            <a:pPr algn="r"/>
            <a:r>
              <a:rPr lang="ko-KR" altLang="en-US" sz="9600" dirty="0" smtClean="0"/>
              <a:t> </a:t>
            </a:r>
            <a:r>
              <a:rPr lang="en-US" altLang="ko-KR" sz="9600" dirty="0" smtClean="0"/>
              <a:t/>
            </a:r>
            <a:br>
              <a:rPr lang="en-US" altLang="ko-KR" sz="9600" dirty="0" smtClean="0"/>
            </a:br>
            <a:r>
              <a:rPr lang="en-US" altLang="ko-KR" sz="6700" dirty="0" err="1" smtClean="0"/>
              <a:t>Numpy</a:t>
            </a:r>
            <a:r>
              <a:rPr lang="en-US" altLang="ko-KR" sz="6700" dirty="0" smtClean="0"/>
              <a:t/>
            </a:r>
            <a:br>
              <a:rPr lang="en-US" altLang="ko-KR" sz="6700" dirty="0" smtClean="0"/>
            </a:br>
            <a:r>
              <a:rPr lang="ko-KR" altLang="en-US" sz="6700" dirty="0" smtClean="0"/>
              <a:t>검색</a:t>
            </a:r>
            <a:r>
              <a:rPr lang="en-US" altLang="ko-KR" sz="6700" dirty="0" smtClean="0"/>
              <a:t>/</a:t>
            </a:r>
            <a:r>
              <a:rPr lang="ko-KR" altLang="en-US" sz="6700" dirty="0" smtClean="0"/>
              <a:t>갱신</a:t>
            </a:r>
            <a:r>
              <a:rPr lang="en-US" altLang="ko-KR" sz="6700" dirty="0"/>
              <a:t> </a:t>
            </a:r>
            <a:r>
              <a:rPr lang="ko-KR" altLang="en-US" sz="6700" dirty="0" smtClean="0"/>
              <a:t>하기</a:t>
            </a:r>
            <a:endParaRPr lang="ko-KR" altLang="en-US" sz="67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9031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Apply </a:t>
            </a:r>
            <a:r>
              <a:rPr lang="ko-KR" altLang="en-US" dirty="0" smtClean="0"/>
              <a:t>처리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560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6081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Dataframe</a:t>
            </a:r>
            <a:r>
              <a:rPr lang="en-US" altLang="ko-KR" dirty="0" smtClean="0"/>
              <a:t> </a:t>
            </a:r>
            <a:r>
              <a:rPr lang="ko-KR" altLang="en-US" dirty="0" smtClean="0"/>
              <a:t>모든 원소에 적용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Apply </a:t>
            </a:r>
            <a:r>
              <a:rPr lang="ko-KR" altLang="en-US" dirty="0" err="1" smtClean="0"/>
              <a:t>메소드는</a:t>
            </a:r>
            <a:r>
              <a:rPr lang="ko-KR" altLang="en-US" dirty="0" smtClean="0"/>
              <a:t> 내부 함수를 모든 원소에 대해 계산을 처리함</a:t>
            </a:r>
            <a:endParaRPr lang="en-US" altLang="ko-KR" dirty="0" smtClean="0"/>
          </a:p>
        </p:txBody>
      </p:sp>
      <p:grpSp>
        <p:nvGrpSpPr>
          <p:cNvPr id="6" name="그룹 5"/>
          <p:cNvGrpSpPr/>
          <p:nvPr/>
        </p:nvGrpSpPr>
        <p:grpSpPr>
          <a:xfrm>
            <a:off x="299573" y="3642358"/>
            <a:ext cx="3000490" cy="2384905"/>
            <a:chOff x="4198004" y="3369454"/>
            <a:chExt cx="3936594" cy="2945896"/>
          </a:xfrm>
        </p:grpSpPr>
        <p:sp>
          <p:nvSpPr>
            <p:cNvPr id="7" name="직사각형 6"/>
            <p:cNvSpPr/>
            <p:nvPr/>
          </p:nvSpPr>
          <p:spPr>
            <a:xfrm>
              <a:off x="6087386" y="4344317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6799652" y="4344317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6087386" y="5016624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6799652" y="5016624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6087386" y="5691182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6799652" y="5691182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198004" y="5193422"/>
              <a:ext cx="145411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/>
                <a:t>Index(</a:t>
              </a:r>
              <a:r>
                <a:rPr lang="ko-KR" altLang="en-US" sz="1000" dirty="0" smtClean="0"/>
                <a:t>행</a:t>
              </a:r>
              <a:r>
                <a:rPr lang="en-US" altLang="ko-KR" sz="1000" dirty="0" smtClean="0"/>
                <a:t>)</a:t>
              </a:r>
              <a:endParaRPr lang="ko-KR" altLang="en-US" sz="10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372200" y="3369454"/>
              <a:ext cx="173278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 smtClean="0"/>
                <a:t>Column(</a:t>
              </a:r>
              <a:r>
                <a:rPr lang="ko-KR" altLang="en-US" sz="1000" dirty="0" smtClean="0"/>
                <a:t>열</a:t>
              </a:r>
              <a:r>
                <a:rPr lang="en-US" altLang="ko-KR" sz="1000" dirty="0" smtClean="0"/>
                <a:t>)</a:t>
              </a:r>
              <a:endParaRPr lang="ko-KR" altLang="en-US" sz="1000" dirty="0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7519458" y="4344317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7519458" y="5016624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7519458" y="5691182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20" name="오른쪽 중괄호 19"/>
            <p:cNvSpPr/>
            <p:nvPr/>
          </p:nvSpPr>
          <p:spPr>
            <a:xfrm rot="10800000">
              <a:off x="5310367" y="4557299"/>
              <a:ext cx="323758" cy="1650442"/>
            </a:xfrm>
            <a:prstGeom prst="rightBrace">
              <a:avLst>
                <a:gd name="adj1" fmla="val 54981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21" name="오른쪽 중괄호 20"/>
            <p:cNvSpPr/>
            <p:nvPr/>
          </p:nvSpPr>
          <p:spPr>
            <a:xfrm rot="16200000">
              <a:off x="6939331" y="3091696"/>
              <a:ext cx="303406" cy="1761150"/>
            </a:xfrm>
            <a:prstGeom prst="rightBrace">
              <a:avLst>
                <a:gd name="adj1" fmla="val 54981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6022634" y="4119782"/>
              <a:ext cx="647515" cy="3041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/>
                <a:t>col1</a:t>
              </a:r>
              <a:endParaRPr lang="ko-KR" altLang="en-US" sz="1000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6767277" y="4119782"/>
              <a:ext cx="647515" cy="3041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/>
                <a:t>col2</a:t>
              </a:r>
              <a:endParaRPr lang="ko-KR" altLang="en-US" sz="1000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7487083" y="4119782"/>
              <a:ext cx="647515" cy="3041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/>
                <a:t>col3</a:t>
              </a:r>
              <a:endParaRPr lang="ko-KR" altLang="en-US" sz="1000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5612568" y="4359022"/>
              <a:ext cx="444177" cy="500166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000" dirty="0" smtClean="0"/>
                <a:t>row1</a:t>
              </a:r>
              <a:endParaRPr lang="ko-KR" altLang="en-US" sz="1000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5612568" y="5093410"/>
              <a:ext cx="444177" cy="500166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000" dirty="0" smtClean="0"/>
                <a:t>row2</a:t>
              </a:r>
              <a:endParaRPr lang="ko-KR" altLang="en-US" sz="1000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5583553" y="5815184"/>
              <a:ext cx="444177" cy="500166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000" dirty="0" smtClean="0"/>
                <a:t>row3</a:t>
              </a:r>
              <a:endParaRPr lang="ko-KR" altLang="en-US" sz="1000" dirty="0"/>
            </a:p>
          </p:txBody>
        </p:sp>
      </p:grpSp>
      <p:sp>
        <p:nvSpPr>
          <p:cNvPr id="4" name="직사각형 3"/>
          <p:cNvSpPr/>
          <p:nvPr/>
        </p:nvSpPr>
        <p:spPr>
          <a:xfrm>
            <a:off x="1619672" y="2708920"/>
            <a:ext cx="5832648" cy="576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 </a:t>
            </a:r>
            <a:r>
              <a:rPr lang="en-US" altLang="ko-KR" dirty="0" err="1" smtClean="0"/>
              <a:t>df.apply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func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779912" y="4411806"/>
            <a:ext cx="18722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/>
              <a:t>Apply </a:t>
            </a:r>
            <a:r>
              <a:rPr lang="ko-KR" altLang="en-US" sz="1400" dirty="0" err="1" smtClean="0"/>
              <a:t>메소드</a:t>
            </a:r>
            <a:endParaRPr lang="ko-KR" altLang="en-US" sz="1400" dirty="0"/>
          </a:p>
        </p:txBody>
      </p:sp>
      <p:sp>
        <p:nvSpPr>
          <p:cNvPr id="28" name="TextBox 27"/>
          <p:cNvSpPr txBox="1"/>
          <p:nvPr/>
        </p:nvSpPr>
        <p:spPr>
          <a:xfrm>
            <a:off x="3635896" y="5476150"/>
            <a:ext cx="25922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err="1" smtClean="0"/>
              <a:t>func</a:t>
            </a:r>
            <a:r>
              <a:rPr lang="en-US" altLang="ko-KR" sz="1400" dirty="0" smtClean="0"/>
              <a:t>(</a:t>
            </a:r>
            <a:r>
              <a:rPr lang="en-US" altLang="ko-KR" sz="1400" dirty="0" err="1" smtClean="0"/>
              <a:t>df</a:t>
            </a:r>
            <a:r>
              <a:rPr lang="en-US" altLang="ko-KR" sz="1400" dirty="0" smtClean="0"/>
              <a:t> </a:t>
            </a:r>
            <a:r>
              <a:rPr lang="ko-KR" altLang="en-US" sz="1400" dirty="0" err="1" smtClean="0"/>
              <a:t>원소값</a:t>
            </a:r>
            <a:r>
              <a:rPr lang="en-US" altLang="ko-KR" sz="1400" dirty="0" smtClean="0"/>
              <a:t>)</a:t>
            </a:r>
            <a:r>
              <a:rPr lang="ko-KR" altLang="en-US" sz="1400" dirty="0" smtClean="0"/>
              <a:t>을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넣어 전체 값을 전환</a:t>
            </a:r>
            <a:endParaRPr lang="ko-KR" altLang="en-US" sz="1400" dirty="0"/>
          </a:p>
        </p:txBody>
      </p:sp>
      <p:sp>
        <p:nvSpPr>
          <p:cNvPr id="29" name="아래쪽 화살표 28"/>
          <p:cNvSpPr/>
          <p:nvPr/>
        </p:nvSpPr>
        <p:spPr>
          <a:xfrm rot="16200000">
            <a:off x="4572000" y="4581128"/>
            <a:ext cx="484632" cy="946917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0" name="그룹 29"/>
          <p:cNvGrpSpPr/>
          <p:nvPr/>
        </p:nvGrpSpPr>
        <p:grpSpPr>
          <a:xfrm>
            <a:off x="5580112" y="3681254"/>
            <a:ext cx="3000490" cy="2384905"/>
            <a:chOff x="4198004" y="3369454"/>
            <a:chExt cx="3936594" cy="2945896"/>
          </a:xfrm>
        </p:grpSpPr>
        <p:sp>
          <p:nvSpPr>
            <p:cNvPr id="31" name="직사각형 30"/>
            <p:cNvSpPr/>
            <p:nvPr/>
          </p:nvSpPr>
          <p:spPr>
            <a:xfrm>
              <a:off x="6087386" y="4389103"/>
              <a:ext cx="582763" cy="546130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6799652" y="4389103"/>
              <a:ext cx="582763" cy="546130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6087386" y="5061409"/>
              <a:ext cx="582763" cy="546130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6799652" y="5061409"/>
              <a:ext cx="582763" cy="546130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6087386" y="5713772"/>
              <a:ext cx="582763" cy="546130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6799652" y="5713772"/>
              <a:ext cx="582763" cy="546130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198004" y="5193422"/>
              <a:ext cx="145411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/>
                <a:t>Index(</a:t>
              </a:r>
              <a:r>
                <a:rPr lang="ko-KR" altLang="en-US" sz="1000" dirty="0" smtClean="0"/>
                <a:t>행</a:t>
              </a:r>
              <a:r>
                <a:rPr lang="en-US" altLang="ko-KR" sz="1000" dirty="0" smtClean="0"/>
                <a:t>)</a:t>
              </a:r>
              <a:endParaRPr lang="ko-KR" altLang="en-US" sz="1000" dirty="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6372200" y="3369454"/>
              <a:ext cx="173278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 smtClean="0"/>
                <a:t>Column(</a:t>
              </a:r>
              <a:r>
                <a:rPr lang="ko-KR" altLang="en-US" sz="1000" dirty="0" smtClean="0"/>
                <a:t>열</a:t>
              </a:r>
              <a:r>
                <a:rPr lang="en-US" altLang="ko-KR" sz="1000" dirty="0" smtClean="0"/>
                <a:t>)</a:t>
              </a:r>
              <a:endParaRPr lang="ko-KR" altLang="en-US" sz="1000" dirty="0"/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7519457" y="4389103"/>
              <a:ext cx="582763" cy="546130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7519457" y="5061409"/>
              <a:ext cx="582763" cy="546130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7519457" y="5713772"/>
              <a:ext cx="582763" cy="546130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42" name="오른쪽 중괄호 41"/>
            <p:cNvSpPr/>
            <p:nvPr/>
          </p:nvSpPr>
          <p:spPr>
            <a:xfrm rot="10800000">
              <a:off x="5310367" y="4557299"/>
              <a:ext cx="323758" cy="1650442"/>
            </a:xfrm>
            <a:prstGeom prst="rightBrace">
              <a:avLst>
                <a:gd name="adj1" fmla="val 54981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43" name="오른쪽 중괄호 42"/>
            <p:cNvSpPr/>
            <p:nvPr/>
          </p:nvSpPr>
          <p:spPr>
            <a:xfrm rot="16200000">
              <a:off x="6939331" y="3091696"/>
              <a:ext cx="303406" cy="1761150"/>
            </a:xfrm>
            <a:prstGeom prst="rightBrace">
              <a:avLst>
                <a:gd name="adj1" fmla="val 54981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6022634" y="4119782"/>
              <a:ext cx="647515" cy="3041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/>
                <a:t>col1</a:t>
              </a:r>
              <a:endParaRPr lang="ko-KR" altLang="en-US" sz="1000" dirty="0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6767277" y="4119782"/>
              <a:ext cx="647515" cy="3041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/>
                <a:t>col2</a:t>
              </a:r>
              <a:endParaRPr lang="ko-KR" altLang="en-US" sz="1000" dirty="0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7487083" y="4119782"/>
              <a:ext cx="647515" cy="3041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/>
                <a:t>col3</a:t>
              </a:r>
              <a:endParaRPr lang="ko-KR" altLang="en-US" sz="1000" dirty="0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5612568" y="4359022"/>
              <a:ext cx="444177" cy="500166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000" dirty="0" smtClean="0"/>
                <a:t>row1</a:t>
              </a:r>
              <a:endParaRPr lang="ko-KR" altLang="en-US" sz="1000" dirty="0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5612568" y="5093410"/>
              <a:ext cx="444177" cy="500166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000" dirty="0" smtClean="0"/>
                <a:t>row2</a:t>
              </a:r>
              <a:endParaRPr lang="ko-KR" altLang="en-US" sz="1000" dirty="0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5583553" y="5815184"/>
              <a:ext cx="444177" cy="500166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000" dirty="0" smtClean="0"/>
                <a:t>row3</a:t>
              </a:r>
              <a:endParaRPr lang="ko-KR" altLang="en-US" sz="1000" dirty="0"/>
            </a:p>
          </p:txBody>
        </p:sp>
      </p:grp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4401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827584" y="908720"/>
            <a:ext cx="7579568" cy="4454624"/>
          </a:xfrm>
        </p:spPr>
        <p:txBody>
          <a:bodyPr>
            <a:normAutofit/>
          </a:bodyPr>
          <a:lstStyle/>
          <a:p>
            <a:pPr algn="r"/>
            <a:r>
              <a:rPr lang="en-US" altLang="ko-KR" sz="6000" dirty="0" smtClean="0"/>
              <a:t>Pandas </a:t>
            </a:r>
            <a:br>
              <a:rPr lang="en-US" altLang="ko-KR" sz="6000" dirty="0" smtClean="0"/>
            </a:br>
            <a:r>
              <a:rPr lang="en-US" altLang="ko-KR" sz="6000" dirty="0" err="1" smtClean="0"/>
              <a:t>Matplotlib</a:t>
            </a:r>
            <a:r>
              <a:rPr lang="en-US" altLang="ko-KR" sz="6000" dirty="0" smtClean="0"/>
              <a:t> </a:t>
            </a:r>
            <a:r>
              <a:rPr lang="ko-KR" altLang="en-US" sz="6000" dirty="0" smtClean="0"/>
              <a:t>처리</a:t>
            </a:r>
            <a:endParaRPr lang="ko-KR" altLang="en-US" sz="60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562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760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Plot </a:t>
            </a:r>
            <a:r>
              <a:rPr lang="ko-KR" altLang="en-US" dirty="0" smtClean="0"/>
              <a:t>함수 사용하기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563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1405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</a:t>
            </a:r>
            <a:r>
              <a:rPr lang="en-US" altLang="ko-KR" dirty="0" smtClean="0"/>
              <a:t>eries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Series</a:t>
            </a:r>
            <a:r>
              <a:rPr lang="ko-KR" altLang="en-US" dirty="0" smtClean="0"/>
              <a:t>로 </a:t>
            </a:r>
            <a:r>
              <a:rPr lang="en-US" altLang="ko-KR" dirty="0" err="1" smtClean="0"/>
              <a:t>matplotlib</a:t>
            </a:r>
            <a:r>
              <a:rPr lang="en-US" altLang="ko-KR" dirty="0" smtClean="0"/>
              <a:t> </a:t>
            </a:r>
            <a:r>
              <a:rPr lang="ko-KR" altLang="en-US" dirty="0" smtClean="0"/>
              <a:t>그래프 그리기</a:t>
            </a:r>
            <a:endParaRPr lang="en-US" altLang="ko-KR" dirty="0" smtClean="0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564</a:t>
            </a:fld>
            <a:endParaRPr lang="ko-KR" altLang="en-US"/>
          </a:p>
        </p:txBody>
      </p:sp>
      <p:pic>
        <p:nvPicPr>
          <p:cNvPr id="38297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852936"/>
            <a:ext cx="3419475" cy="3552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298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9" y="2852936"/>
            <a:ext cx="3816424" cy="36256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87733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DataFrame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/>
              <a:t>DataFrame</a:t>
            </a:r>
            <a:r>
              <a:rPr lang="ko-KR" altLang="en-US" dirty="0" smtClean="0"/>
              <a:t>로 </a:t>
            </a:r>
            <a:r>
              <a:rPr lang="en-US" altLang="ko-KR" dirty="0" err="1" smtClean="0"/>
              <a:t>matplotlib</a:t>
            </a:r>
            <a:r>
              <a:rPr lang="en-US" altLang="ko-KR" dirty="0" smtClean="0"/>
              <a:t> </a:t>
            </a:r>
            <a:r>
              <a:rPr lang="ko-KR" altLang="en-US" dirty="0" smtClean="0"/>
              <a:t>그래프 그리기</a:t>
            </a:r>
            <a:endParaRPr lang="en-US" altLang="ko-KR" dirty="0" smtClean="0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565</a:t>
            </a:fld>
            <a:endParaRPr lang="ko-KR" altLang="en-US"/>
          </a:p>
        </p:txBody>
      </p:sp>
      <p:pic>
        <p:nvPicPr>
          <p:cNvPr id="3840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3140968"/>
            <a:ext cx="3581400" cy="300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400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2924944"/>
            <a:ext cx="4195464" cy="3496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65778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827584" y="908720"/>
            <a:ext cx="7579568" cy="4752528"/>
          </a:xfrm>
        </p:spPr>
        <p:txBody>
          <a:bodyPr>
            <a:normAutofit fontScale="90000"/>
          </a:bodyPr>
          <a:lstStyle/>
          <a:p>
            <a:pPr algn="r"/>
            <a:r>
              <a:rPr lang="en-US" altLang="ko-KR" sz="8800" dirty="0"/>
              <a:t>7</a:t>
            </a:r>
            <a:r>
              <a:rPr lang="en-US" altLang="ko-KR" sz="8800" dirty="0" smtClean="0"/>
              <a:t>. Pandas</a:t>
            </a:r>
            <a:br>
              <a:rPr lang="en-US" altLang="ko-KR" sz="8800" dirty="0" smtClean="0"/>
            </a:br>
            <a:r>
              <a:rPr lang="en-US" altLang="ko-KR" sz="8800" dirty="0" smtClean="0"/>
              <a:t>Series/</a:t>
            </a:r>
            <a:br>
              <a:rPr lang="en-US" altLang="ko-KR" sz="8800" dirty="0" smtClean="0"/>
            </a:br>
            <a:r>
              <a:rPr lang="en-US" altLang="ko-KR" sz="8800" dirty="0" err="1" smtClean="0"/>
              <a:t>Dataframe</a:t>
            </a:r>
            <a:r>
              <a:rPr lang="en-US" altLang="ko-KR" sz="8800" dirty="0" smtClean="0"/>
              <a:t/>
            </a:r>
            <a:br>
              <a:rPr lang="en-US" altLang="ko-KR" sz="8800" dirty="0" smtClean="0"/>
            </a:br>
            <a:r>
              <a:rPr lang="ko-KR" altLang="en-US" sz="8800" dirty="0" smtClean="0"/>
              <a:t>기초</a:t>
            </a:r>
            <a:endParaRPr lang="ko-KR" altLang="en-US" sz="88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566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2258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Series </a:t>
            </a:r>
            <a:r>
              <a:rPr lang="ko-KR" altLang="en-US" dirty="0" smtClean="0"/>
              <a:t>변</a:t>
            </a:r>
            <a:r>
              <a:rPr lang="ko-KR" altLang="en-US" dirty="0"/>
              <a:t>수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567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0399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Series </a:t>
            </a:r>
            <a:r>
              <a:rPr lang="ko-KR" altLang="en-US" dirty="0" smtClean="0"/>
              <a:t>구조 속성 </a:t>
            </a:r>
            <a:r>
              <a:rPr lang="en-US" altLang="ko-KR" dirty="0" smtClean="0"/>
              <a:t>1</a:t>
            </a:r>
            <a:endParaRPr lang="ko-KR" altLang="en-US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8101594"/>
              </p:ext>
            </p:extLst>
          </p:nvPr>
        </p:nvGraphicFramePr>
        <p:xfrm>
          <a:off x="5292080" y="3150475"/>
          <a:ext cx="3672408" cy="2162608"/>
        </p:xfrm>
        <a:graphic>
          <a:graphicData uri="http://schemas.openxmlformats.org/drawingml/2006/table">
            <a:tbl>
              <a:tblPr/>
              <a:tblGrid>
                <a:gridCol w="979309"/>
                <a:gridCol w="2693099"/>
              </a:tblGrid>
              <a:tr h="266563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1" dirty="0" smtClean="0">
                          <a:effectLst/>
                        </a:rPr>
                        <a:t>변수</a:t>
                      </a:r>
                      <a:endParaRPr lang="en-US" sz="1100" b="1" dirty="0">
                        <a:effectLst/>
                      </a:endParaRPr>
                    </a:p>
                  </a:txBody>
                  <a:tcPr marL="24229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1" dirty="0" smtClean="0">
                          <a:effectLst/>
                        </a:rPr>
                        <a:t>설명</a:t>
                      </a:r>
                      <a:endParaRPr lang="en-US" sz="1100" b="1" dirty="0">
                        <a:effectLst/>
                      </a:endParaRPr>
                    </a:p>
                  </a:txBody>
                  <a:tcPr marL="24229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095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tx1"/>
                          </a:solidFill>
                          <a:effectLst/>
                        </a:rPr>
                        <a:t>name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4229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 smtClean="0">
                          <a:effectLst/>
                        </a:rPr>
                        <a:t>Series </a:t>
                      </a:r>
                      <a:r>
                        <a:rPr lang="ko-KR" altLang="en-US" sz="1100" dirty="0" err="1" smtClean="0">
                          <a:effectLst/>
                        </a:rPr>
                        <a:t>인스턴스에</a:t>
                      </a:r>
                      <a:r>
                        <a:rPr lang="ko-KR" altLang="en-US" sz="1100" dirty="0" smtClean="0">
                          <a:effectLst/>
                        </a:rPr>
                        <a:t> 대한 이름</a:t>
                      </a:r>
                      <a:endParaRPr lang="en-US" sz="1100" dirty="0">
                        <a:effectLst/>
                      </a:endParaRPr>
                    </a:p>
                  </a:txBody>
                  <a:tcPr marL="108000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09500">
                <a:tc>
                  <a:txBody>
                    <a:bodyPr/>
                    <a:lstStyle/>
                    <a:p>
                      <a:pPr algn="ctr"/>
                      <a:r>
                        <a:rPr lang="en-US" sz="1100" u="none" strike="noStrike" dirty="0">
                          <a:solidFill>
                            <a:schemeClr val="tx1"/>
                          </a:solidFill>
                          <a:effectLst/>
                        </a:rPr>
                        <a:t>shape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4229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 err="1" smtClean="0">
                          <a:effectLst/>
                        </a:rPr>
                        <a:t>DataFrame</a:t>
                      </a:r>
                      <a:r>
                        <a:rPr lang="ko-KR" altLang="en-US" sz="1100" dirty="0" smtClean="0">
                          <a:effectLst/>
                        </a:rPr>
                        <a:t>의 행렬 형태를 표시</a:t>
                      </a:r>
                      <a:endParaRPr lang="en-US" sz="1100" dirty="0">
                        <a:effectLst/>
                      </a:endParaRPr>
                    </a:p>
                  </a:txBody>
                  <a:tcPr marL="108000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55409">
                <a:tc>
                  <a:txBody>
                    <a:bodyPr/>
                    <a:lstStyle/>
                    <a:p>
                      <a:pPr algn="ctr"/>
                      <a:r>
                        <a:rPr lang="en-US" sz="11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dtypes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4229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100" dirty="0" smtClean="0">
                          <a:effectLst/>
                        </a:rPr>
                        <a:t>행과 열에 대한 데이터 타입을 표시</a:t>
                      </a:r>
                      <a:endParaRPr lang="en-US" sz="1100" dirty="0">
                        <a:effectLst/>
                      </a:endParaRPr>
                    </a:p>
                  </a:txBody>
                  <a:tcPr marL="108000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55409">
                <a:tc>
                  <a:txBody>
                    <a:bodyPr/>
                    <a:lstStyle/>
                    <a:p>
                      <a:pPr algn="ctr"/>
                      <a:r>
                        <a:rPr lang="en-US" sz="11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ndim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4229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100" dirty="0" smtClean="0">
                          <a:effectLst/>
                        </a:rPr>
                        <a:t>차원에 대한 정보 표시</a:t>
                      </a:r>
                      <a:endParaRPr lang="en-US" sz="1100" dirty="0">
                        <a:effectLst/>
                      </a:endParaRPr>
                    </a:p>
                  </a:txBody>
                  <a:tcPr marL="108000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55409">
                <a:tc>
                  <a:txBody>
                    <a:bodyPr/>
                    <a:lstStyle/>
                    <a:p>
                      <a:pPr algn="ctr"/>
                      <a:r>
                        <a:rPr lang="en-US" sz="1100" baseline="0" dirty="0" smtClean="0">
                          <a:solidFill>
                            <a:schemeClr val="tx1"/>
                          </a:solidFill>
                          <a:effectLst/>
                        </a:rPr>
                        <a:t> strides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4229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100" dirty="0" smtClean="0">
                          <a:effectLst/>
                        </a:rPr>
                        <a:t>데이터를 구성하는 총 </a:t>
                      </a:r>
                      <a:r>
                        <a:rPr lang="ko-KR" altLang="en-US" sz="1100" dirty="0" err="1" smtClean="0">
                          <a:effectLst/>
                        </a:rPr>
                        <a:t>갯수</a:t>
                      </a:r>
                      <a:endParaRPr lang="en-US" sz="1100" dirty="0">
                        <a:effectLst/>
                      </a:endParaRPr>
                    </a:p>
                  </a:txBody>
                  <a:tcPr marL="108000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55409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tx1"/>
                          </a:solidFill>
                          <a:effectLst/>
                        </a:rPr>
                        <a:t>index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4229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100" dirty="0" smtClean="0">
                          <a:effectLst/>
                        </a:rPr>
                        <a:t>생성된 행에 대한 </a:t>
                      </a:r>
                      <a:r>
                        <a:rPr lang="en-US" altLang="ko-KR" sz="1100" dirty="0" smtClean="0">
                          <a:effectLst/>
                        </a:rPr>
                        <a:t>index</a:t>
                      </a:r>
                      <a:r>
                        <a:rPr lang="ko-KR" altLang="en-US" sz="1100" dirty="0" smtClean="0">
                          <a:effectLst/>
                        </a:rPr>
                        <a:t> 표시</a:t>
                      </a:r>
                      <a:endParaRPr lang="en-US" sz="1100" dirty="0">
                        <a:effectLst/>
                      </a:endParaRPr>
                    </a:p>
                  </a:txBody>
                  <a:tcPr marL="108000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55409">
                <a:tc>
                  <a:txBody>
                    <a:bodyPr/>
                    <a:lstStyle/>
                    <a:p>
                      <a:pPr algn="ctr"/>
                      <a:r>
                        <a:rPr lang="en-US" sz="1100" u="none" strike="noStrike" dirty="0">
                          <a:solidFill>
                            <a:schemeClr val="tx1"/>
                          </a:solidFill>
                          <a:effectLst/>
                        </a:rPr>
                        <a:t>values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4229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100" dirty="0" smtClean="0">
                          <a:effectLst/>
                        </a:rPr>
                        <a:t>실제 </a:t>
                      </a:r>
                      <a:r>
                        <a:rPr lang="en-US" altLang="ko-KR" sz="1100" dirty="0" smtClean="0">
                          <a:effectLst/>
                        </a:rPr>
                        <a:t>data</a:t>
                      </a:r>
                      <a:r>
                        <a:rPr lang="ko-KR" altLang="en-US" sz="1100" dirty="0" smtClean="0">
                          <a:effectLst/>
                        </a:rPr>
                        <a:t>를 </a:t>
                      </a:r>
                      <a:r>
                        <a:rPr lang="en-US" sz="1100" dirty="0" err="1" smtClean="0">
                          <a:effectLst/>
                        </a:rPr>
                        <a:t>Numpy</a:t>
                      </a:r>
                      <a:r>
                        <a:rPr lang="en-US" sz="1100" dirty="0" smtClean="0">
                          <a:effectLst/>
                        </a:rPr>
                        <a:t> </a:t>
                      </a:r>
                      <a:r>
                        <a:rPr lang="ko-KR" altLang="en-US" sz="1100" dirty="0" smtClean="0">
                          <a:effectLst/>
                        </a:rPr>
                        <a:t>로 변환</a:t>
                      </a:r>
                      <a:endParaRPr lang="en-US" sz="1100" dirty="0">
                        <a:effectLst/>
                      </a:endParaRPr>
                    </a:p>
                  </a:txBody>
                  <a:tcPr marL="108000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568</a:t>
            </a:fld>
            <a:endParaRPr lang="ko-KR" alt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708920"/>
            <a:ext cx="4608512" cy="3333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Index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index, </a:t>
            </a:r>
            <a:r>
              <a:rPr lang="ko-KR" altLang="en-US" dirty="0" smtClean="0"/>
              <a:t>원소는 </a:t>
            </a:r>
            <a:r>
              <a:rPr lang="en-US" altLang="ko-KR" dirty="0" smtClean="0"/>
              <a:t>values</a:t>
            </a:r>
            <a:r>
              <a:rPr lang="ko-KR" altLang="en-US" dirty="0" smtClean="0"/>
              <a:t>에 보관됨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901143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Series </a:t>
            </a:r>
            <a:r>
              <a:rPr lang="ko-KR" altLang="en-US" dirty="0" smtClean="0"/>
              <a:t>구조 속성 </a:t>
            </a:r>
            <a:r>
              <a:rPr lang="en-US" altLang="ko-KR" dirty="0" smtClean="0"/>
              <a:t>2</a:t>
            </a:r>
            <a:endParaRPr lang="ko-KR" altLang="en-US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4391205"/>
              </p:ext>
            </p:extLst>
          </p:nvPr>
        </p:nvGraphicFramePr>
        <p:xfrm>
          <a:off x="5076056" y="3284984"/>
          <a:ext cx="3960440" cy="2312369"/>
        </p:xfrm>
        <a:graphic>
          <a:graphicData uri="http://schemas.openxmlformats.org/drawingml/2006/table">
            <a:tbl>
              <a:tblPr/>
              <a:tblGrid>
                <a:gridCol w="720080"/>
                <a:gridCol w="3240360"/>
              </a:tblGrid>
              <a:tr h="34011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1" dirty="0" smtClean="0">
                          <a:effectLst/>
                        </a:rPr>
                        <a:t>변수</a:t>
                      </a:r>
                      <a:endParaRPr lang="en-US" sz="1100" b="1" dirty="0">
                        <a:effectLst/>
                      </a:endParaRPr>
                    </a:p>
                  </a:txBody>
                  <a:tcPr marL="24229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1" dirty="0" smtClean="0">
                          <a:effectLst/>
                        </a:rPr>
                        <a:t>설명</a:t>
                      </a:r>
                      <a:endParaRPr lang="en-US" sz="1100" b="1" dirty="0">
                        <a:effectLst/>
                      </a:endParaRPr>
                    </a:p>
                  </a:txBody>
                  <a:tcPr marL="24229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25885">
                <a:tc>
                  <a:txBody>
                    <a:bodyPr/>
                    <a:lstStyle/>
                    <a:p>
                      <a:pPr algn="ctr"/>
                      <a:r>
                        <a:rPr lang="en-US" sz="1100" u="none" strike="noStrike" dirty="0">
                          <a:solidFill>
                            <a:schemeClr val="tx1"/>
                          </a:solidFill>
                          <a:effectLst/>
                        </a:rPr>
                        <a:t>size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4229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100" dirty="0" smtClean="0">
                          <a:effectLst/>
                        </a:rPr>
                        <a:t>원소들의 </a:t>
                      </a:r>
                      <a:r>
                        <a:rPr lang="ko-KR" altLang="en-US" sz="1100" dirty="0" err="1" smtClean="0">
                          <a:effectLst/>
                        </a:rPr>
                        <a:t>갯수</a:t>
                      </a:r>
                      <a:endParaRPr lang="en-US" sz="1100" dirty="0">
                        <a:effectLst/>
                      </a:endParaRPr>
                    </a:p>
                  </a:txBody>
                  <a:tcPr marL="108000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40161">
                <a:tc>
                  <a:txBody>
                    <a:bodyPr/>
                    <a:lstStyle/>
                    <a:p>
                      <a:pPr algn="ctr"/>
                      <a:r>
                        <a:rPr lang="en-US" sz="11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ftypes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4229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effectLst/>
                        </a:rPr>
                        <a:t>Return the </a:t>
                      </a:r>
                      <a:r>
                        <a:rPr lang="en-US" sz="1100" dirty="0" err="1">
                          <a:effectLst/>
                        </a:rPr>
                        <a:t>ftypes</a:t>
                      </a:r>
                      <a:r>
                        <a:rPr lang="en-US" sz="1100" dirty="0">
                          <a:effectLst/>
                        </a:rPr>
                        <a:t> (indication of sparse/dense and </a:t>
                      </a:r>
                      <a:r>
                        <a:rPr lang="en-US" sz="1100" dirty="0" err="1">
                          <a:effectLst/>
                        </a:rPr>
                        <a:t>dtype</a:t>
                      </a:r>
                      <a:r>
                        <a:rPr lang="en-US" sz="1100" dirty="0">
                          <a:effectLst/>
                        </a:rPr>
                        <a:t>) in this object.</a:t>
                      </a:r>
                    </a:p>
                  </a:txBody>
                  <a:tcPr marL="108000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25885">
                <a:tc>
                  <a:txBody>
                    <a:bodyPr/>
                    <a:lstStyle/>
                    <a:p>
                      <a:pPr algn="ctr"/>
                      <a:r>
                        <a:rPr lang="en-US" sz="1100" u="none" strike="noStrike" dirty="0">
                          <a:solidFill>
                            <a:schemeClr val="tx1"/>
                          </a:solidFill>
                          <a:effectLst/>
                        </a:rPr>
                        <a:t>axes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4229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100" dirty="0" smtClean="0">
                          <a:effectLst/>
                        </a:rPr>
                        <a:t>행과 열에 대한 축을 접근 표시</a:t>
                      </a:r>
                      <a:endParaRPr lang="en-US" sz="1100" dirty="0">
                        <a:effectLst/>
                      </a:endParaRPr>
                    </a:p>
                  </a:txBody>
                  <a:tcPr marL="108000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40161">
                <a:tc>
                  <a:txBody>
                    <a:bodyPr/>
                    <a:lstStyle/>
                    <a:p>
                      <a:pPr algn="ctr"/>
                      <a:r>
                        <a:rPr lang="en-US" sz="1100" u="none" strike="noStrike" dirty="0">
                          <a:solidFill>
                            <a:schemeClr val="tx1"/>
                          </a:solidFill>
                          <a:effectLst/>
                        </a:rPr>
                        <a:t>empty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4229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100" dirty="0" smtClean="0">
                          <a:effectLst/>
                        </a:rPr>
                        <a:t>내부가 없으면 </a:t>
                      </a:r>
                      <a:r>
                        <a:rPr lang="en-US" altLang="ko-KR" sz="1100" dirty="0" smtClean="0">
                          <a:effectLst/>
                        </a:rPr>
                        <a:t>True  </a:t>
                      </a:r>
                      <a:r>
                        <a:rPr lang="ko-KR" altLang="en-US" sz="1100" dirty="0" smtClean="0">
                          <a:effectLst/>
                        </a:rPr>
                        <a:t>원소가 있으면 </a:t>
                      </a:r>
                      <a:r>
                        <a:rPr lang="en-US" altLang="ko-KR" sz="1100" dirty="0" smtClean="0">
                          <a:effectLst/>
                        </a:rPr>
                        <a:t>False</a:t>
                      </a:r>
                      <a:endParaRPr lang="en-US" sz="1100" dirty="0">
                        <a:effectLst/>
                      </a:endParaRPr>
                    </a:p>
                  </a:txBody>
                  <a:tcPr marL="108000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40161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tx1"/>
                          </a:solidFill>
                          <a:effectLst/>
                        </a:rPr>
                        <a:t>base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4229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100" dirty="0" smtClean="0">
                          <a:effectLst/>
                        </a:rPr>
                        <a:t>기본 데이터의 메모리를 공유하는 경우에는 기본 객체를 반환</a:t>
                      </a:r>
                      <a:endParaRPr lang="en-US" sz="1100" dirty="0">
                        <a:effectLst/>
                      </a:endParaRPr>
                    </a:p>
                  </a:txBody>
                  <a:tcPr marL="108000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569</a:t>
            </a:fld>
            <a:endParaRPr lang="ko-KR" altLang="en-US"/>
          </a:p>
        </p:txBody>
      </p:sp>
      <p:pic>
        <p:nvPicPr>
          <p:cNvPr id="29491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3212976"/>
            <a:ext cx="4248471" cy="265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원소의 개수는 타입 등 추가 정보를 보관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520745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내부 원소 접근 방식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4910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attribute : a</a:t>
            </a:r>
            <a:r>
              <a:rPr lang="en-US" altLang="ko-KR" dirty="0" smtClean="0"/>
              <a:t>xes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Autofit/>
          </a:bodyPr>
          <a:lstStyle/>
          <a:p>
            <a:pPr marL="457200" lvl="1" indent="0" fontAlgn="base">
              <a:buNone/>
            </a:pPr>
            <a:r>
              <a:rPr lang="en-US" altLang="ko-KR" sz="2800" dirty="0" smtClean="0"/>
              <a:t>Axes(</a:t>
            </a:r>
            <a:r>
              <a:rPr lang="ko-KR" altLang="en-US" sz="2800" dirty="0" smtClean="0"/>
              <a:t>축</a:t>
            </a:r>
            <a:r>
              <a:rPr lang="en-US" altLang="ko-KR" sz="2800" dirty="0" smtClean="0"/>
              <a:t>)</a:t>
            </a:r>
            <a:r>
              <a:rPr lang="ko-KR" altLang="en-US" sz="2800" dirty="0" smtClean="0"/>
              <a:t>은 </a:t>
            </a:r>
            <a:r>
              <a:rPr lang="en-US" altLang="ko-KR" sz="2800" dirty="0" smtClean="0"/>
              <a:t>Index</a:t>
            </a:r>
            <a:r>
              <a:rPr lang="ko-KR" altLang="en-US" sz="2800" dirty="0" smtClean="0"/>
              <a:t>클래스에 대한 정보를 가지고 있고</a:t>
            </a:r>
            <a:r>
              <a:rPr lang="en-US" altLang="ko-KR" sz="2800" dirty="0" smtClean="0"/>
              <a:t>, index(0)</a:t>
            </a:r>
            <a:r>
              <a:rPr lang="ko-KR" altLang="en-US" sz="2800" dirty="0" smtClean="0"/>
              <a:t>에 대한 </a:t>
            </a:r>
            <a:r>
              <a:rPr lang="en-US" altLang="ko-KR" sz="2800" dirty="0" smtClean="0"/>
              <a:t>labels</a:t>
            </a:r>
            <a:r>
              <a:rPr lang="ko-KR" altLang="en-US" sz="2800" dirty="0" smtClean="0"/>
              <a:t>구성에 대한 축을 관리</a:t>
            </a:r>
            <a:endParaRPr lang="en-US" altLang="ko-KR" sz="2800" dirty="0" smtClean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570</a:t>
            </a:fld>
            <a:endParaRPr lang="ko-KR" altLang="en-US"/>
          </a:p>
        </p:txBody>
      </p:sp>
      <p:pic>
        <p:nvPicPr>
          <p:cNvPr id="3799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3861048"/>
            <a:ext cx="3305175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39635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Series </a:t>
            </a:r>
            <a:r>
              <a:rPr lang="ko-KR" altLang="en-US" dirty="0" smtClean="0"/>
              <a:t>변환 속성 </a:t>
            </a:r>
            <a:r>
              <a:rPr lang="en-US" altLang="ko-KR" dirty="0" smtClean="0"/>
              <a:t>3</a:t>
            </a:r>
            <a:endParaRPr lang="ko-KR" altLang="en-US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0933561"/>
              </p:ext>
            </p:extLst>
          </p:nvPr>
        </p:nvGraphicFramePr>
        <p:xfrm>
          <a:off x="5076056" y="2996952"/>
          <a:ext cx="3456384" cy="1189113"/>
        </p:xfrm>
        <a:graphic>
          <a:graphicData uri="http://schemas.openxmlformats.org/drawingml/2006/table">
            <a:tbl>
              <a:tblPr/>
              <a:tblGrid>
                <a:gridCol w="628434"/>
                <a:gridCol w="2827950"/>
              </a:tblGrid>
              <a:tr h="432048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1" dirty="0" smtClean="0">
                          <a:effectLst/>
                        </a:rPr>
                        <a:t>변수</a:t>
                      </a:r>
                      <a:endParaRPr lang="en-US" sz="1100" b="1" dirty="0">
                        <a:effectLst/>
                      </a:endParaRPr>
                    </a:p>
                  </a:txBody>
                  <a:tcPr marL="24229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1" dirty="0" smtClean="0">
                          <a:effectLst/>
                        </a:rPr>
                        <a:t>설명</a:t>
                      </a:r>
                      <a:endParaRPr lang="en-US" sz="1100" b="1" dirty="0">
                        <a:effectLst/>
                      </a:endParaRPr>
                    </a:p>
                  </a:txBody>
                  <a:tcPr marL="24229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757065">
                <a:tc>
                  <a:txBody>
                    <a:bodyPr/>
                    <a:lstStyle/>
                    <a:p>
                      <a:pPr algn="ctr"/>
                      <a:r>
                        <a:rPr lang="en-US" sz="1100" u="none" strike="noStrike" dirty="0">
                          <a:solidFill>
                            <a:schemeClr val="tx1"/>
                          </a:solidFill>
                          <a:effectLst/>
                        </a:rPr>
                        <a:t>T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4229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100" dirty="0" smtClean="0">
                          <a:effectLst/>
                        </a:rPr>
                        <a:t>행과 열을 변환</a:t>
                      </a:r>
                      <a:endParaRPr lang="en-US" sz="1100" dirty="0">
                        <a:effectLst/>
                      </a:endParaRPr>
                    </a:p>
                  </a:txBody>
                  <a:tcPr marL="108000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571</a:t>
            </a:fld>
            <a:endParaRPr lang="ko-KR" altLang="en-US"/>
          </a:p>
        </p:txBody>
      </p:sp>
      <p:pic>
        <p:nvPicPr>
          <p:cNvPr id="29593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3" y="2636912"/>
            <a:ext cx="4176464" cy="3419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16615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827584" y="908720"/>
            <a:ext cx="7579568" cy="4454624"/>
          </a:xfrm>
        </p:spPr>
        <p:txBody>
          <a:bodyPr>
            <a:normAutofit/>
          </a:bodyPr>
          <a:lstStyle/>
          <a:p>
            <a:pPr algn="r"/>
            <a:r>
              <a:rPr lang="en-US" altLang="ko-KR" sz="6000" dirty="0"/>
              <a:t>Series 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ko-KR" altLang="en-US" sz="6000" dirty="0" smtClean="0"/>
              <a:t>내부구조 검색</a:t>
            </a:r>
            <a:endParaRPr lang="ko-KR" altLang="en-US" sz="60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572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0690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Series </a:t>
            </a:r>
            <a:r>
              <a:rPr lang="ko-KR" altLang="en-US" dirty="0" smtClean="0"/>
              <a:t>내부 </a:t>
            </a:r>
            <a:r>
              <a:rPr lang="en-US" altLang="ko-KR" dirty="0" smtClean="0"/>
              <a:t>view </a:t>
            </a:r>
            <a:r>
              <a:rPr lang="ko-KR" altLang="en-US" dirty="0" smtClean="0"/>
              <a:t>제공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573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9778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Series </a:t>
            </a:r>
            <a:r>
              <a:rPr lang="ko-KR" altLang="en-US" dirty="0" smtClean="0"/>
              <a:t>내부 </a:t>
            </a:r>
            <a:r>
              <a:rPr lang="en-US" altLang="ko-KR" dirty="0" smtClean="0"/>
              <a:t>view </a:t>
            </a:r>
            <a:r>
              <a:rPr lang="ko-KR" altLang="en-US" dirty="0" smtClean="0"/>
              <a:t>제공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blocks, ix, </a:t>
            </a:r>
            <a:r>
              <a:rPr lang="en-US" altLang="ko-KR" dirty="0" err="1" smtClean="0"/>
              <a:t>iat,at,iloc,loc</a:t>
            </a:r>
            <a:r>
              <a:rPr lang="en-US" altLang="ko-KR" dirty="0" smtClean="0"/>
              <a:t> </a:t>
            </a:r>
            <a:r>
              <a:rPr lang="ko-KR" altLang="en-US" dirty="0" smtClean="0"/>
              <a:t>등 다양한 접근 방안을 제공</a:t>
            </a:r>
            <a:endParaRPr lang="en-US" altLang="ko-KR" dirty="0" smtClean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574</a:t>
            </a:fld>
            <a:endParaRPr lang="ko-KR" altLang="en-US"/>
          </a:p>
        </p:txBody>
      </p:sp>
      <p:pic>
        <p:nvPicPr>
          <p:cNvPr id="3624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1138" y="2636912"/>
            <a:ext cx="6181725" cy="3839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5897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Series </a:t>
            </a:r>
            <a:r>
              <a:rPr lang="ko-KR" altLang="en-US" dirty="0" smtClean="0"/>
              <a:t>내부 </a:t>
            </a:r>
            <a:r>
              <a:rPr lang="en-US" altLang="ko-KR" dirty="0" smtClean="0"/>
              <a:t>view : block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575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9227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Series </a:t>
            </a:r>
            <a:r>
              <a:rPr lang="ko-KR" altLang="en-US" dirty="0" smtClean="0"/>
              <a:t>구조 변환</a:t>
            </a:r>
            <a:r>
              <a:rPr lang="en-US" altLang="ko-KR" dirty="0" smtClean="0"/>
              <a:t>:</a:t>
            </a:r>
            <a:r>
              <a:rPr lang="ko-KR" altLang="en-US" dirty="0" smtClean="0"/>
              <a:t> </a:t>
            </a:r>
            <a:r>
              <a:rPr lang="en-US" altLang="ko-KR" dirty="0" smtClean="0"/>
              <a:t> blocks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Series </a:t>
            </a:r>
            <a:r>
              <a:rPr lang="ko-KR" altLang="en-US" dirty="0" err="1" smtClean="0"/>
              <a:t>인스턴스를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dict</a:t>
            </a:r>
            <a:r>
              <a:rPr lang="en-US" altLang="ko-KR" dirty="0" smtClean="0"/>
              <a:t> </a:t>
            </a:r>
            <a:r>
              <a:rPr lang="ko-KR" altLang="en-US" dirty="0" smtClean="0"/>
              <a:t>타입으로 변환처리</a:t>
            </a:r>
            <a:endParaRPr lang="en-US" altLang="ko-KR" dirty="0" smtClean="0"/>
          </a:p>
        </p:txBody>
      </p:sp>
      <p:grpSp>
        <p:nvGrpSpPr>
          <p:cNvPr id="7" name="그룹 6"/>
          <p:cNvGrpSpPr/>
          <p:nvPr/>
        </p:nvGrpSpPr>
        <p:grpSpPr>
          <a:xfrm>
            <a:off x="683568" y="2997493"/>
            <a:ext cx="4104456" cy="3165471"/>
            <a:chOff x="899592" y="2997493"/>
            <a:chExt cx="7722300" cy="3165471"/>
          </a:xfrm>
        </p:grpSpPr>
        <p:grpSp>
          <p:nvGrpSpPr>
            <p:cNvPr id="13" name="그룹 12"/>
            <p:cNvGrpSpPr/>
            <p:nvPr/>
          </p:nvGrpSpPr>
          <p:grpSpPr>
            <a:xfrm>
              <a:off x="899592" y="3707351"/>
              <a:ext cx="3463561" cy="2233237"/>
              <a:chOff x="899592" y="3338019"/>
              <a:chExt cx="3463561" cy="2602569"/>
            </a:xfrm>
          </p:grpSpPr>
          <p:sp>
            <p:nvSpPr>
              <p:cNvPr id="16" name="TextBox 15"/>
              <p:cNvSpPr txBox="1"/>
              <p:nvPr/>
            </p:nvSpPr>
            <p:spPr>
              <a:xfrm>
                <a:off x="2992998" y="4639141"/>
                <a:ext cx="1370155" cy="3228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dirty="0" err="1" smtClean="0"/>
                  <a:t>dtypes</a:t>
                </a:r>
                <a:endParaRPr lang="ko-KR" altLang="en-US" sz="1200" dirty="0"/>
              </a:p>
            </p:txBody>
          </p:sp>
          <p:grpSp>
            <p:nvGrpSpPr>
              <p:cNvPr id="11" name="그룹 10"/>
              <p:cNvGrpSpPr/>
              <p:nvPr/>
            </p:nvGrpSpPr>
            <p:grpSpPr>
              <a:xfrm>
                <a:off x="899592" y="3338019"/>
                <a:ext cx="2453445" cy="2602569"/>
                <a:chOff x="5540105" y="3089693"/>
                <a:chExt cx="2453445" cy="2602569"/>
              </a:xfrm>
            </p:grpSpPr>
            <p:sp>
              <p:nvSpPr>
                <p:cNvPr id="4" name="직사각형 3"/>
                <p:cNvSpPr/>
                <p:nvPr/>
              </p:nvSpPr>
              <p:spPr>
                <a:xfrm>
                  <a:off x="6907746" y="3673653"/>
                  <a:ext cx="582764" cy="54613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/>
                </a:p>
              </p:txBody>
            </p:sp>
            <p:sp>
              <p:nvSpPr>
                <p:cNvPr id="8" name="직사각형 7"/>
                <p:cNvSpPr/>
                <p:nvPr/>
              </p:nvSpPr>
              <p:spPr>
                <a:xfrm>
                  <a:off x="6907746" y="4409892"/>
                  <a:ext cx="582764" cy="54613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/>
                </a:p>
              </p:txBody>
            </p:sp>
            <p:sp>
              <p:nvSpPr>
                <p:cNvPr id="17" name="TextBox 16"/>
                <p:cNvSpPr txBox="1"/>
                <p:nvPr/>
              </p:nvSpPr>
              <p:spPr>
                <a:xfrm>
                  <a:off x="5540105" y="3089693"/>
                  <a:ext cx="1171957" cy="32280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dirty="0"/>
                    <a:t>i</a:t>
                  </a:r>
                  <a:r>
                    <a:rPr lang="en-US" altLang="ko-KR" sz="1200" dirty="0" smtClean="0"/>
                    <a:t>ndex</a:t>
                  </a:r>
                  <a:endParaRPr lang="ko-KR" altLang="en-US" sz="1200" dirty="0"/>
                </a:p>
              </p:txBody>
            </p:sp>
            <p:sp>
              <p:nvSpPr>
                <p:cNvPr id="20" name="직사각형 19"/>
                <p:cNvSpPr/>
                <p:nvPr/>
              </p:nvSpPr>
              <p:spPr>
                <a:xfrm>
                  <a:off x="6907746" y="5146132"/>
                  <a:ext cx="582764" cy="54613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/>
                </a:p>
              </p:txBody>
            </p:sp>
            <p:sp>
              <p:nvSpPr>
                <p:cNvPr id="23" name="오른쪽 중괄호 22"/>
                <p:cNvSpPr/>
                <p:nvPr/>
              </p:nvSpPr>
              <p:spPr>
                <a:xfrm rot="10800000">
                  <a:off x="5560491" y="3879572"/>
                  <a:ext cx="303406" cy="1761150"/>
                </a:xfrm>
                <a:prstGeom prst="rightBrace">
                  <a:avLst>
                    <a:gd name="adj1" fmla="val 54981"/>
                    <a:gd name="adj2" fmla="val 50000"/>
                  </a:avLst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/>
                </a:p>
              </p:txBody>
            </p:sp>
            <p:sp>
              <p:nvSpPr>
                <p:cNvPr id="24" name="TextBox 23"/>
                <p:cNvSpPr txBox="1"/>
                <p:nvPr/>
              </p:nvSpPr>
              <p:spPr>
                <a:xfrm>
                  <a:off x="5996011" y="3887796"/>
                  <a:ext cx="647515" cy="32280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dirty="0" smtClean="0"/>
                    <a:t>0</a:t>
                  </a:r>
                  <a:endParaRPr lang="ko-KR" altLang="en-US" sz="1200" dirty="0"/>
                </a:p>
              </p:txBody>
            </p:sp>
            <p:sp>
              <p:nvSpPr>
                <p:cNvPr id="25" name="TextBox 24"/>
                <p:cNvSpPr txBox="1"/>
                <p:nvPr/>
              </p:nvSpPr>
              <p:spPr>
                <a:xfrm>
                  <a:off x="5996011" y="4569183"/>
                  <a:ext cx="647515" cy="32280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dirty="0" smtClean="0"/>
                    <a:t>1</a:t>
                  </a:r>
                  <a:endParaRPr lang="ko-KR" altLang="en-US" sz="1200" dirty="0"/>
                </a:p>
              </p:txBody>
            </p:sp>
            <p:sp>
              <p:nvSpPr>
                <p:cNvPr id="26" name="TextBox 25"/>
                <p:cNvSpPr txBox="1"/>
                <p:nvPr/>
              </p:nvSpPr>
              <p:spPr>
                <a:xfrm>
                  <a:off x="5992538" y="5280698"/>
                  <a:ext cx="647515" cy="32280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dirty="0" smtClean="0"/>
                    <a:t>2</a:t>
                  </a:r>
                  <a:endParaRPr lang="ko-KR" altLang="en-US" sz="1200" dirty="0"/>
                </a:p>
              </p:txBody>
            </p:sp>
            <p:sp>
              <p:nvSpPr>
                <p:cNvPr id="14" name="TextBox 13"/>
                <p:cNvSpPr txBox="1"/>
                <p:nvPr/>
              </p:nvSpPr>
              <p:spPr>
                <a:xfrm>
                  <a:off x="6712062" y="3089693"/>
                  <a:ext cx="1171957" cy="32280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dirty="0" smtClean="0"/>
                    <a:t>values</a:t>
                  </a:r>
                  <a:endParaRPr lang="ko-KR" altLang="en-US" sz="1200" dirty="0"/>
                </a:p>
              </p:txBody>
            </p:sp>
            <p:sp>
              <p:nvSpPr>
                <p:cNvPr id="6" name="오른쪽 중괄호 5"/>
                <p:cNvSpPr/>
                <p:nvPr/>
              </p:nvSpPr>
              <p:spPr>
                <a:xfrm>
                  <a:off x="7633510" y="3879572"/>
                  <a:ext cx="360040" cy="1812690"/>
                </a:xfrm>
                <a:prstGeom prst="rightBrace">
                  <a:avLst>
                    <a:gd name="adj1" fmla="val 39431"/>
                    <a:gd name="adj2" fmla="val 50000"/>
                  </a:avLst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/>
                </a:p>
              </p:txBody>
            </p:sp>
          </p:grpSp>
        </p:grpSp>
        <p:sp>
          <p:nvSpPr>
            <p:cNvPr id="12" name="직사각형 11"/>
            <p:cNvSpPr/>
            <p:nvPr/>
          </p:nvSpPr>
          <p:spPr>
            <a:xfrm>
              <a:off x="5436096" y="2997493"/>
              <a:ext cx="3185796" cy="8612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/>
                <a:t>Key</a:t>
              </a:r>
            </a:p>
            <a:p>
              <a:pPr algn="ctr"/>
              <a:r>
                <a:rPr lang="en-US" altLang="ko-KR" sz="1200" dirty="0" smtClean="0"/>
                <a:t>(</a:t>
              </a:r>
              <a:r>
                <a:rPr lang="en-US" altLang="ko-KR" sz="1200" dirty="0" err="1" smtClean="0"/>
                <a:t>dtype</a:t>
              </a:r>
              <a:r>
                <a:rPr lang="en-US" altLang="ko-KR" sz="1200" dirty="0" smtClean="0"/>
                <a:t>)</a:t>
              </a:r>
              <a:endParaRPr lang="en-US" altLang="ko-KR" sz="1200" dirty="0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5436096" y="3960252"/>
              <a:ext cx="3185796" cy="22027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/>
                <a:t>Value</a:t>
              </a:r>
            </a:p>
            <a:p>
              <a:pPr algn="ctr"/>
              <a:r>
                <a:rPr lang="en-US" altLang="ko-KR" sz="1200" dirty="0" smtClean="0"/>
                <a:t>(Series)</a:t>
              </a:r>
              <a:endParaRPr lang="en-US" altLang="ko-KR" sz="1200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020030" y="3086081"/>
              <a:ext cx="222347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u="sng" dirty="0" smtClean="0"/>
                <a:t>Series</a:t>
              </a:r>
              <a:endParaRPr lang="ko-KR" altLang="en-US" sz="1200" u="sng" dirty="0"/>
            </a:p>
          </p:txBody>
        </p:sp>
        <p:sp>
          <p:nvSpPr>
            <p:cNvPr id="18" name="오른쪽 화살표 17"/>
            <p:cNvSpPr/>
            <p:nvPr/>
          </p:nvSpPr>
          <p:spPr>
            <a:xfrm>
              <a:off x="4164954" y="4434752"/>
              <a:ext cx="839094" cy="874075"/>
            </a:xfrm>
            <a:prstGeom prst="rightArrow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251417" y="5449238"/>
              <a:ext cx="222347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smtClean="0"/>
                <a:t>Series</a:t>
              </a:r>
              <a:r>
                <a:rPr lang="ko-KR" altLang="en-US" sz="1200" dirty="0" smtClean="0"/>
                <a:t>를</a:t>
              </a:r>
              <a:endParaRPr lang="en-US" altLang="ko-KR" sz="1200" dirty="0" smtClean="0"/>
            </a:p>
            <a:p>
              <a:pPr algn="ctr"/>
              <a:r>
                <a:rPr lang="en-US" altLang="ko-KR" sz="1200" dirty="0" err="1" smtClean="0"/>
                <a:t>dict</a:t>
              </a:r>
              <a:r>
                <a:rPr lang="ko-KR" altLang="en-US" sz="1200" dirty="0" smtClean="0"/>
                <a:t>로</a:t>
              </a:r>
              <a:endParaRPr lang="en-US" altLang="ko-KR" sz="1200" dirty="0" smtClean="0"/>
            </a:p>
            <a:p>
              <a:pPr algn="ctr"/>
              <a:r>
                <a:rPr lang="ko-KR" altLang="en-US" sz="1200" dirty="0" smtClean="0"/>
                <a:t>전</a:t>
              </a:r>
              <a:r>
                <a:rPr lang="ko-KR" altLang="en-US" sz="1200" dirty="0"/>
                <a:t>환</a:t>
              </a:r>
            </a:p>
          </p:txBody>
        </p:sp>
      </p:grp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576</a:t>
            </a:fld>
            <a:endParaRPr lang="ko-KR" altLang="en-US"/>
          </a:p>
        </p:txBody>
      </p:sp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2830481"/>
            <a:ext cx="3619500" cy="3400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04243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Series </a:t>
            </a:r>
            <a:r>
              <a:rPr lang="ko-KR" altLang="en-US" dirty="0" smtClean="0"/>
              <a:t>내부 </a:t>
            </a:r>
            <a:r>
              <a:rPr lang="en-US" altLang="ko-KR" dirty="0" smtClean="0"/>
              <a:t>view : ix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577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5829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Series </a:t>
            </a:r>
            <a:r>
              <a:rPr lang="ko-KR" altLang="en-US" dirty="0" smtClean="0"/>
              <a:t>접근 </a:t>
            </a:r>
            <a:r>
              <a:rPr lang="en-US" altLang="ko-KR" dirty="0" smtClean="0"/>
              <a:t>: ix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578</a:t>
            </a:fld>
            <a:endParaRPr lang="ko-KR" altLang="en-US"/>
          </a:p>
        </p:txBody>
      </p:sp>
      <p:sp>
        <p:nvSpPr>
          <p:cNvPr id="6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417328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주요 </a:t>
            </a:r>
            <a:r>
              <a:rPr lang="en-US" altLang="ko-KR" dirty="0" smtClean="0"/>
              <a:t>Series </a:t>
            </a:r>
            <a:r>
              <a:rPr lang="ko-KR" altLang="en-US" dirty="0" err="1" smtClean="0"/>
              <a:t>인스턴스의</a:t>
            </a:r>
            <a:r>
              <a:rPr lang="ko-KR" altLang="en-US" dirty="0" smtClean="0"/>
              <a:t> 값을 접근하기 위해 </a:t>
            </a:r>
            <a:r>
              <a:rPr lang="en-US" altLang="ko-KR" dirty="0" smtClean="0"/>
              <a:t>ix </a:t>
            </a:r>
            <a:r>
              <a:rPr lang="ko-KR" altLang="en-US" dirty="0" smtClean="0"/>
              <a:t>객체를 제공하고 </a:t>
            </a:r>
            <a:r>
              <a:rPr lang="en-US" altLang="ko-KR" dirty="0" smtClean="0"/>
              <a:t>label, index</a:t>
            </a:r>
            <a:r>
              <a:rPr lang="ko-KR" altLang="en-US" dirty="0" smtClean="0"/>
              <a:t>로 접근이 가능</a:t>
            </a:r>
            <a:endParaRPr lang="en-US" altLang="ko-KR" dirty="0" smtClean="0"/>
          </a:p>
        </p:txBody>
      </p:sp>
      <p:pic>
        <p:nvPicPr>
          <p:cNvPr id="3051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2564904"/>
            <a:ext cx="3744416" cy="36256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50609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Series </a:t>
            </a:r>
            <a:r>
              <a:rPr lang="ko-KR" altLang="en-US" dirty="0" smtClean="0"/>
              <a:t>접근 </a:t>
            </a:r>
            <a:r>
              <a:rPr lang="en-US" altLang="ko-KR" dirty="0" smtClean="0"/>
              <a:t>: ix </a:t>
            </a:r>
            <a:r>
              <a:rPr lang="ko-KR" altLang="en-US" dirty="0" err="1" smtClean="0"/>
              <a:t>원소별</a:t>
            </a:r>
            <a:r>
              <a:rPr lang="ko-KR" altLang="en-US" dirty="0" smtClean="0"/>
              <a:t> 접근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579</a:t>
            </a:fld>
            <a:endParaRPr lang="ko-KR" altLang="en-US"/>
          </a:p>
        </p:txBody>
      </p:sp>
      <p:sp>
        <p:nvSpPr>
          <p:cNvPr id="6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417328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개별 </a:t>
            </a:r>
            <a:r>
              <a:rPr lang="ko-KR" altLang="en-US" dirty="0" err="1" smtClean="0"/>
              <a:t>원소별로</a:t>
            </a:r>
            <a:r>
              <a:rPr lang="ko-KR" altLang="en-US" dirty="0" smtClean="0"/>
              <a:t> 접근해서 처리</a:t>
            </a:r>
            <a:endParaRPr lang="en-US" altLang="ko-KR" dirty="0" smtClean="0"/>
          </a:p>
        </p:txBody>
      </p:sp>
      <p:pic>
        <p:nvPicPr>
          <p:cNvPr id="3604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9777" y="2708920"/>
            <a:ext cx="5676900" cy="3905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35844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__</a:t>
            </a:r>
            <a:r>
              <a:rPr lang="en-US" altLang="ko-KR" dirty="0" err="1" smtClean="0"/>
              <a:t>getitem</a:t>
            </a:r>
            <a:r>
              <a:rPr lang="en-US" altLang="ko-KR" dirty="0" smtClean="0"/>
              <a:t>__ </a:t>
            </a:r>
            <a:r>
              <a:rPr lang="ko-KR" altLang="en-US" dirty="0" smtClean="0"/>
              <a:t>비교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/>
              <a:t>numpy.ndarray</a:t>
            </a:r>
            <a:r>
              <a:rPr lang="en-US" altLang="ko-KR" dirty="0"/>
              <a:t> </a:t>
            </a:r>
            <a:r>
              <a:rPr lang="ko-KR" altLang="en-US" dirty="0"/>
              <a:t>타입에서는 </a:t>
            </a:r>
            <a:r>
              <a:rPr lang="en-US" altLang="ko-KR" dirty="0"/>
              <a:t>__</a:t>
            </a:r>
            <a:r>
              <a:rPr lang="en-US" altLang="ko-KR" dirty="0" err="1"/>
              <a:t>getitem</a:t>
            </a:r>
            <a:r>
              <a:rPr lang="en-US" altLang="ko-KR" dirty="0"/>
              <a:t>__</a:t>
            </a:r>
            <a:r>
              <a:rPr lang="ko-KR" altLang="en-US" dirty="0"/>
              <a:t>에  논리연산 등 다양한 처리를 허용</a:t>
            </a: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2924944"/>
            <a:ext cx="5781675" cy="347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4628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Series </a:t>
            </a:r>
            <a:r>
              <a:rPr lang="ko-KR" altLang="en-US" dirty="0" smtClean="0"/>
              <a:t>접근 </a:t>
            </a:r>
            <a:r>
              <a:rPr lang="en-US" altLang="ko-KR" dirty="0" smtClean="0"/>
              <a:t>: ix slicing</a:t>
            </a:r>
            <a:r>
              <a:rPr lang="ko-KR" altLang="en-US" dirty="0" smtClean="0"/>
              <a:t> 접근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580</a:t>
            </a:fld>
            <a:endParaRPr lang="ko-KR" altLang="en-US"/>
          </a:p>
        </p:txBody>
      </p:sp>
      <p:sp>
        <p:nvSpPr>
          <p:cNvPr id="6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417328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Slicing </a:t>
            </a:r>
            <a:r>
              <a:rPr lang="ko-KR" altLang="en-US" dirty="0" err="1" smtClean="0"/>
              <a:t>접근시</a:t>
            </a:r>
            <a:r>
              <a:rPr lang="ko-KR" altLang="en-US" dirty="0" smtClean="0"/>
              <a:t> </a:t>
            </a:r>
            <a:r>
              <a:rPr lang="en-US" altLang="ko-KR" dirty="0" smtClean="0"/>
              <a:t>index</a:t>
            </a:r>
            <a:r>
              <a:rPr lang="ko-KR" altLang="en-US" dirty="0" smtClean="0"/>
              <a:t>가 문자일 경우는 문자가 해당하는 위치까지 포함</a:t>
            </a:r>
            <a:endParaRPr lang="en-US" altLang="ko-KR" dirty="0" smtClean="0"/>
          </a:p>
        </p:txBody>
      </p:sp>
      <p:pic>
        <p:nvPicPr>
          <p:cNvPr id="3614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6875" y="2708920"/>
            <a:ext cx="5810250" cy="3688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77694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Series </a:t>
            </a:r>
            <a:r>
              <a:rPr lang="ko-KR" altLang="en-US" dirty="0" smtClean="0"/>
              <a:t>내부 </a:t>
            </a:r>
            <a:r>
              <a:rPr lang="en-US" altLang="ko-KR" dirty="0" smtClean="0"/>
              <a:t>view : </a:t>
            </a:r>
            <a:r>
              <a:rPr lang="ko-KR" altLang="en-US" dirty="0" smtClean="0"/>
              <a:t>기타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581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3573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Series </a:t>
            </a:r>
            <a:r>
              <a:rPr lang="ko-KR" altLang="en-US" dirty="0" smtClean="0"/>
              <a:t>접근 </a:t>
            </a:r>
            <a:r>
              <a:rPr lang="en-US" altLang="ko-KR" dirty="0" smtClean="0"/>
              <a:t>: at/</a:t>
            </a:r>
            <a:r>
              <a:rPr lang="en-US" altLang="ko-KR" dirty="0" err="1" smtClean="0"/>
              <a:t>iat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582</a:t>
            </a:fld>
            <a:endParaRPr lang="ko-KR" altLang="en-US"/>
          </a:p>
        </p:txBody>
      </p:sp>
      <p:sp>
        <p:nvSpPr>
          <p:cNvPr id="6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417328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주요 </a:t>
            </a:r>
            <a:r>
              <a:rPr lang="en-US" altLang="ko-KR" dirty="0" smtClean="0"/>
              <a:t>Series </a:t>
            </a:r>
            <a:r>
              <a:rPr lang="ko-KR" altLang="en-US" dirty="0" err="1" smtClean="0"/>
              <a:t>인스턴스의</a:t>
            </a:r>
            <a:r>
              <a:rPr lang="ko-KR" altLang="en-US" dirty="0" smtClean="0"/>
              <a:t> 값을 접근하기 위해 </a:t>
            </a:r>
            <a:r>
              <a:rPr lang="en-US" altLang="ko-KR" dirty="0" smtClean="0"/>
              <a:t>at</a:t>
            </a:r>
            <a:r>
              <a:rPr lang="ko-KR" altLang="en-US" dirty="0" smtClean="0"/>
              <a:t>은 레이블</a:t>
            </a:r>
            <a:r>
              <a:rPr lang="en-US" altLang="ko-KR" dirty="0" smtClean="0"/>
              <a:t>,</a:t>
            </a:r>
            <a:r>
              <a:rPr lang="en-US" altLang="ko-KR" dirty="0" err="1" smtClean="0"/>
              <a:t>iat</a:t>
            </a:r>
            <a:r>
              <a:rPr lang="ko-KR" altLang="en-US" dirty="0" smtClean="0"/>
              <a:t>은 인덱스로 처리해서 값을 검색  </a:t>
            </a:r>
            <a:endParaRPr lang="en-US" altLang="ko-KR" dirty="0" smtClean="0"/>
          </a:p>
        </p:txBody>
      </p:sp>
      <p:pic>
        <p:nvPicPr>
          <p:cNvPr id="3061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564904"/>
            <a:ext cx="3381375" cy="3990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617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2574428"/>
            <a:ext cx="3476625" cy="3971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63748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Series </a:t>
            </a:r>
            <a:r>
              <a:rPr lang="ko-KR" altLang="en-US" dirty="0" smtClean="0"/>
              <a:t>접근 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loc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iloc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583</a:t>
            </a:fld>
            <a:endParaRPr lang="ko-KR" altLang="en-US"/>
          </a:p>
        </p:txBody>
      </p:sp>
      <p:sp>
        <p:nvSpPr>
          <p:cNvPr id="6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417328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주요 </a:t>
            </a:r>
            <a:r>
              <a:rPr lang="en-US" altLang="ko-KR" dirty="0" smtClean="0"/>
              <a:t>Series </a:t>
            </a:r>
            <a:r>
              <a:rPr lang="ko-KR" altLang="en-US" dirty="0" err="1" smtClean="0"/>
              <a:t>인스턴스의</a:t>
            </a:r>
            <a:r>
              <a:rPr lang="ko-KR" altLang="en-US" dirty="0" smtClean="0"/>
              <a:t> 값을 접근하기 위해 </a:t>
            </a:r>
            <a:r>
              <a:rPr lang="en-US" altLang="ko-KR" dirty="0" err="1" smtClean="0"/>
              <a:t>loc</a:t>
            </a:r>
            <a:r>
              <a:rPr lang="ko-KR" altLang="en-US" dirty="0" smtClean="0"/>
              <a:t>는 값과 </a:t>
            </a:r>
            <a:r>
              <a:rPr lang="ko-KR" altLang="en-US" dirty="0" err="1" smtClean="0"/>
              <a:t>슬라이싱</a:t>
            </a:r>
            <a:r>
              <a:rPr lang="ko-KR" altLang="en-US" dirty="0" smtClean="0"/>
              <a:t> 처리를 포함해서 검색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칼럼명으로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조회시는</a:t>
            </a:r>
            <a:r>
              <a:rPr lang="ko-KR" altLang="en-US" dirty="0" smtClean="0"/>
              <a:t> 마지막도 검색됨</a:t>
            </a:r>
            <a:endParaRPr lang="en-US" altLang="ko-KR" dirty="0" smtClean="0"/>
          </a:p>
        </p:txBody>
      </p:sp>
      <p:pic>
        <p:nvPicPr>
          <p:cNvPr id="3072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5" y="2924944"/>
            <a:ext cx="3609975" cy="37315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0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2936041"/>
            <a:ext cx="3667125" cy="3790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17448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827584" y="908720"/>
            <a:ext cx="7579568" cy="4454624"/>
          </a:xfrm>
        </p:spPr>
        <p:txBody>
          <a:bodyPr>
            <a:normAutofit/>
          </a:bodyPr>
          <a:lstStyle/>
          <a:p>
            <a:pPr algn="r"/>
            <a:r>
              <a:rPr lang="en-US" altLang="ko-KR" sz="6000" dirty="0" err="1" smtClean="0"/>
              <a:t>Dataframe</a:t>
            </a:r>
            <a:r>
              <a:rPr lang="en-US" altLang="ko-KR" sz="6000" dirty="0" smtClean="0"/>
              <a:t> </a:t>
            </a:r>
            <a:br>
              <a:rPr lang="en-US" altLang="ko-KR" sz="6000" dirty="0" smtClean="0"/>
            </a:br>
            <a:r>
              <a:rPr lang="ko-KR" altLang="en-US" sz="6000" dirty="0" smtClean="0"/>
              <a:t>변</a:t>
            </a:r>
            <a:r>
              <a:rPr lang="ko-KR" altLang="en-US" sz="6000" dirty="0"/>
              <a:t>수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584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017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err="1" smtClean="0"/>
              <a:t>DataFrame</a:t>
            </a:r>
            <a:r>
              <a:rPr lang="en-US" altLang="ko-KR" dirty="0" smtClean="0"/>
              <a:t> </a:t>
            </a:r>
            <a:r>
              <a:rPr lang="ko-KR" altLang="en-US" dirty="0" smtClean="0"/>
              <a:t>기본 속성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585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9372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DataFrame</a:t>
            </a:r>
            <a:r>
              <a:rPr lang="en-US" altLang="ko-KR" dirty="0" smtClean="0"/>
              <a:t> </a:t>
            </a:r>
            <a:r>
              <a:rPr lang="ko-KR" altLang="en-US" dirty="0" smtClean="0"/>
              <a:t>생</a:t>
            </a:r>
            <a:r>
              <a:rPr lang="ko-KR" altLang="en-US" dirty="0"/>
              <a:t>성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이름과 생일을 </a:t>
            </a:r>
            <a:r>
              <a:rPr lang="ko-KR" altLang="en-US" dirty="0" err="1" smtClean="0"/>
              <a:t>한쌍을</a:t>
            </a:r>
            <a:r>
              <a:rPr lang="ko-KR" altLang="en-US" dirty="0" smtClean="0"/>
              <a:t> 만들어서 </a:t>
            </a:r>
            <a:r>
              <a:rPr lang="en-US" altLang="ko-KR" dirty="0" err="1" smtClean="0"/>
              <a:t>dataframe</a:t>
            </a:r>
            <a:r>
              <a:rPr lang="ko-KR" altLang="en-US" dirty="0" smtClean="0"/>
              <a:t>으로 생성</a:t>
            </a:r>
            <a:endParaRPr lang="en-US" altLang="ko-KR" dirty="0" smtClean="0"/>
          </a:p>
        </p:txBody>
      </p:sp>
      <p:pic>
        <p:nvPicPr>
          <p:cNvPr id="1136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2845686"/>
            <a:ext cx="5476652" cy="322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그룹 5"/>
          <p:cNvGrpSpPr/>
          <p:nvPr/>
        </p:nvGrpSpPr>
        <p:grpSpPr>
          <a:xfrm>
            <a:off x="525644" y="3212976"/>
            <a:ext cx="2226135" cy="2209669"/>
            <a:chOff x="1745556" y="3301564"/>
            <a:chExt cx="3558111" cy="3092172"/>
          </a:xfrm>
        </p:grpSpPr>
        <p:sp>
          <p:nvSpPr>
            <p:cNvPr id="7" name="직사각형 6"/>
            <p:cNvSpPr/>
            <p:nvPr/>
          </p:nvSpPr>
          <p:spPr>
            <a:xfrm>
              <a:off x="3855138" y="4500741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567404" y="4500741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3855138" y="5173048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4567404" y="5173048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3855138" y="5847606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4567404" y="5847606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745556" y="5349846"/>
              <a:ext cx="145411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/>
                <a:t>Index(</a:t>
              </a:r>
              <a:r>
                <a:rPr lang="ko-KR" altLang="en-US" sz="1000" dirty="0" smtClean="0"/>
                <a:t>행</a:t>
              </a:r>
              <a:r>
                <a:rPr lang="en-US" altLang="ko-KR" sz="1000" dirty="0" smtClean="0"/>
                <a:t>)</a:t>
              </a:r>
              <a:endParaRPr lang="ko-KR" altLang="en-US" sz="1000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570879" y="3301564"/>
              <a:ext cx="173278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 smtClean="0"/>
                <a:t>Column(</a:t>
              </a:r>
              <a:r>
                <a:rPr lang="ko-KR" altLang="en-US" sz="1000" dirty="0" smtClean="0"/>
                <a:t>열</a:t>
              </a:r>
              <a:r>
                <a:rPr lang="en-US" altLang="ko-KR" sz="1000" dirty="0" smtClean="0"/>
                <a:t>)</a:t>
              </a:r>
              <a:endParaRPr lang="ko-KR" altLang="en-US" sz="1000" dirty="0"/>
            </a:p>
          </p:txBody>
        </p:sp>
        <p:sp>
          <p:nvSpPr>
            <p:cNvPr id="18" name="오른쪽 중괄호 17"/>
            <p:cNvSpPr/>
            <p:nvPr/>
          </p:nvSpPr>
          <p:spPr>
            <a:xfrm rot="10800000">
              <a:off x="3078119" y="4713723"/>
              <a:ext cx="323758" cy="1650442"/>
            </a:xfrm>
            <a:prstGeom prst="rightBrace">
              <a:avLst>
                <a:gd name="adj1" fmla="val 54981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19" name="오른쪽 중괄호 18"/>
            <p:cNvSpPr/>
            <p:nvPr/>
          </p:nvSpPr>
          <p:spPr>
            <a:xfrm rot="16200000">
              <a:off x="4428676" y="3153400"/>
              <a:ext cx="303406" cy="1204335"/>
            </a:xfrm>
            <a:prstGeom prst="rightBrace">
              <a:avLst>
                <a:gd name="adj1" fmla="val 54981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790387" y="4006931"/>
              <a:ext cx="64751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/>
                <a:t>col1</a:t>
              </a:r>
              <a:endParaRPr lang="ko-KR" altLang="en-US" sz="1000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535031" y="4006931"/>
              <a:ext cx="64751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/>
                <a:t>col2</a:t>
              </a:r>
              <a:endParaRPr lang="ko-KR" altLang="en-US" sz="1000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485943" y="4515446"/>
              <a:ext cx="338554" cy="404919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000" dirty="0" smtClean="0"/>
                <a:t>row1</a:t>
              </a:r>
              <a:endParaRPr lang="ko-KR" altLang="en-US" sz="1000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485943" y="5249834"/>
              <a:ext cx="338554" cy="404919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000" dirty="0" smtClean="0"/>
                <a:t>row2</a:t>
              </a:r>
              <a:endParaRPr lang="ko-KR" altLang="en-US" sz="1000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3456929" y="5971607"/>
              <a:ext cx="338554" cy="404919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000" dirty="0" smtClean="0"/>
                <a:t>row3</a:t>
              </a:r>
              <a:endParaRPr lang="ko-KR" altLang="en-US" sz="1000" dirty="0"/>
            </a:p>
          </p:txBody>
        </p:sp>
      </p:grp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586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9149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attribute : </a:t>
            </a:r>
            <a:r>
              <a:rPr lang="en-US" altLang="ko-KR" sz="4000" dirty="0"/>
              <a:t>Index, </a:t>
            </a:r>
            <a:r>
              <a:rPr lang="en-US" altLang="ko-KR" sz="4000" dirty="0" smtClean="0"/>
              <a:t>columns,</a:t>
            </a:r>
            <a:r>
              <a:rPr lang="en-US" altLang="ko-KR" sz="4000" dirty="0"/>
              <a:t> shape</a:t>
            </a:r>
            <a:endParaRPr lang="ko-KR" altLang="en-US" sz="4000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Index, columns,  shape</a:t>
            </a:r>
            <a:r>
              <a:rPr lang="ko-KR" altLang="en-US" dirty="0" smtClean="0"/>
              <a:t>에 대한 정보 조회</a:t>
            </a:r>
            <a:endParaRPr lang="en-US" altLang="ko-KR" dirty="0" smtClean="0"/>
          </a:p>
        </p:txBody>
      </p:sp>
      <p:pic>
        <p:nvPicPr>
          <p:cNvPr id="11264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666527"/>
            <a:ext cx="5192241" cy="37376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587</a:t>
            </a:fld>
            <a:endParaRPr lang="ko-KR" altLang="en-US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1605573"/>
              </p:ext>
            </p:extLst>
          </p:nvPr>
        </p:nvGraphicFramePr>
        <p:xfrm>
          <a:off x="5796136" y="3212976"/>
          <a:ext cx="3168352" cy="1523134"/>
        </p:xfrm>
        <a:graphic>
          <a:graphicData uri="http://schemas.openxmlformats.org/drawingml/2006/table">
            <a:tbl>
              <a:tblPr/>
              <a:tblGrid>
                <a:gridCol w="792088"/>
                <a:gridCol w="2376264"/>
              </a:tblGrid>
              <a:tr h="393121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 smtClean="0">
                          <a:effectLst/>
                        </a:rPr>
                        <a:t>변수</a:t>
                      </a:r>
                      <a:endParaRPr lang="en-US" sz="1400" b="1" dirty="0">
                        <a:effectLst/>
                      </a:endParaRPr>
                    </a:p>
                  </a:txBody>
                  <a:tcPr marL="24229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 smtClean="0">
                          <a:effectLst/>
                        </a:rPr>
                        <a:t>설명</a:t>
                      </a:r>
                      <a:endParaRPr lang="en-US" sz="1400" b="1" dirty="0">
                        <a:effectLst/>
                      </a:endParaRPr>
                    </a:p>
                  </a:txBody>
                  <a:tcPr marL="24229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76671">
                <a:tc>
                  <a:txBody>
                    <a:bodyPr/>
                    <a:lstStyle/>
                    <a:p>
                      <a:pPr algn="ctr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shape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4229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 err="1" smtClean="0">
                          <a:effectLst/>
                        </a:rPr>
                        <a:t>DataFrame</a:t>
                      </a:r>
                      <a:r>
                        <a:rPr lang="ko-KR" altLang="en-US" sz="1200" dirty="0" smtClean="0">
                          <a:effectLst/>
                        </a:rPr>
                        <a:t>의 행렬 형태를 표시</a:t>
                      </a:r>
                      <a:endParaRPr lang="en-US" sz="1200" dirty="0">
                        <a:effectLst/>
                      </a:endParaRPr>
                    </a:p>
                  </a:txBody>
                  <a:tcPr marL="108000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76671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tx1"/>
                          </a:solidFill>
                          <a:effectLst/>
                        </a:rPr>
                        <a:t>index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4229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200" dirty="0" smtClean="0">
                          <a:effectLst/>
                        </a:rPr>
                        <a:t>행에 대한 접근 표시</a:t>
                      </a:r>
                      <a:endParaRPr lang="en-US" sz="1200" dirty="0">
                        <a:effectLst/>
                      </a:endParaRPr>
                    </a:p>
                  </a:txBody>
                  <a:tcPr marL="108000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76671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tx1"/>
                          </a:solidFill>
                          <a:effectLst/>
                        </a:rPr>
                        <a:t>columns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4229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200" dirty="0" smtClean="0">
                          <a:effectLst/>
                        </a:rPr>
                        <a:t>칼럼에 대한 접근 표시</a:t>
                      </a:r>
                      <a:endParaRPr lang="en-US" sz="1200" dirty="0">
                        <a:effectLst/>
                      </a:endParaRPr>
                    </a:p>
                  </a:txBody>
                  <a:tcPr marL="108000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70665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attribute :  </a:t>
            </a:r>
            <a:r>
              <a:rPr lang="en-US" altLang="ko-KR" dirty="0" err="1" smtClean="0"/>
              <a:t>dtypes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ndim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 </a:t>
            </a:r>
            <a:r>
              <a:rPr lang="en-US" altLang="ko-KR" dirty="0" err="1" smtClean="0"/>
              <a:t>dtypes</a:t>
            </a:r>
            <a:r>
              <a:rPr lang="en-US" altLang="ko-KR" dirty="0" smtClean="0"/>
              <a:t>, at(indexing/slicing), </a:t>
            </a:r>
            <a:r>
              <a:rPr lang="en-US" altLang="ko-KR" dirty="0" err="1" smtClean="0"/>
              <a:t>ndim</a:t>
            </a:r>
            <a:r>
              <a:rPr lang="ko-KR" altLang="en-US" dirty="0" smtClean="0"/>
              <a:t>에 대한 속성 값들을 확인</a:t>
            </a:r>
            <a:endParaRPr lang="en-US" altLang="ko-KR" dirty="0" smtClean="0"/>
          </a:p>
        </p:txBody>
      </p:sp>
      <p:pic>
        <p:nvPicPr>
          <p:cNvPr id="1146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814194"/>
            <a:ext cx="5562600" cy="36339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588</a:t>
            </a:fld>
            <a:endParaRPr lang="ko-KR" altLang="en-US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0572417"/>
              </p:ext>
            </p:extLst>
          </p:nvPr>
        </p:nvGraphicFramePr>
        <p:xfrm>
          <a:off x="6300192" y="3429000"/>
          <a:ext cx="2700808" cy="1470946"/>
        </p:xfrm>
        <a:graphic>
          <a:graphicData uri="http://schemas.openxmlformats.org/drawingml/2006/table">
            <a:tbl>
              <a:tblPr/>
              <a:tblGrid>
                <a:gridCol w="687478"/>
                <a:gridCol w="2013330"/>
              </a:tblGrid>
              <a:tr h="288032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 smtClean="0">
                          <a:effectLst/>
                        </a:rPr>
                        <a:t>변수</a:t>
                      </a:r>
                      <a:endParaRPr lang="en-US" sz="1400" b="1" dirty="0">
                        <a:effectLst/>
                      </a:endParaRPr>
                    </a:p>
                  </a:txBody>
                  <a:tcPr marL="24229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 smtClean="0">
                          <a:effectLst/>
                        </a:rPr>
                        <a:t>설명</a:t>
                      </a:r>
                      <a:endParaRPr lang="en-US" sz="1400" b="1" dirty="0">
                        <a:effectLst/>
                      </a:endParaRPr>
                    </a:p>
                  </a:txBody>
                  <a:tcPr marL="24229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591457">
                <a:tc>
                  <a:txBody>
                    <a:bodyPr/>
                    <a:lstStyle/>
                    <a:p>
                      <a:pPr algn="ctr"/>
                      <a:r>
                        <a:rPr lang="en-US" sz="12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ndim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4229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200" dirty="0" smtClean="0">
                          <a:effectLst/>
                        </a:rPr>
                        <a:t>차원에 대한 정보 표시</a:t>
                      </a:r>
                      <a:endParaRPr lang="en-US" sz="1200" dirty="0">
                        <a:effectLst/>
                      </a:endParaRPr>
                    </a:p>
                  </a:txBody>
                  <a:tcPr marL="108000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91457">
                <a:tc>
                  <a:txBody>
                    <a:bodyPr/>
                    <a:lstStyle/>
                    <a:p>
                      <a:pPr algn="ctr"/>
                      <a:r>
                        <a:rPr lang="en-US" sz="12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dtypes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4229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200" dirty="0" smtClean="0">
                          <a:effectLst/>
                        </a:rPr>
                        <a:t>행과 열에 대한 데이터 타입을 표시</a:t>
                      </a:r>
                      <a:endParaRPr lang="en-US" sz="1200" dirty="0">
                        <a:effectLst/>
                      </a:endParaRPr>
                    </a:p>
                  </a:txBody>
                  <a:tcPr marL="108000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26065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attribute : empty, </a:t>
            </a:r>
            <a:r>
              <a:rPr lang="en-US" altLang="ko-KR" dirty="0" err="1"/>
              <a:t>ftypes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 empty, </a:t>
            </a:r>
            <a:r>
              <a:rPr lang="en-US" altLang="ko-KR" dirty="0" err="1" smtClean="0"/>
              <a:t>ftypes</a:t>
            </a:r>
            <a:r>
              <a:rPr lang="ko-KR" altLang="en-US" dirty="0" smtClean="0"/>
              <a:t>에 대한 속성 값들을 확인</a:t>
            </a:r>
            <a:endParaRPr lang="en-US" altLang="ko-KR" dirty="0" smtClean="0"/>
          </a:p>
        </p:txBody>
      </p:sp>
      <p:pic>
        <p:nvPicPr>
          <p:cNvPr id="1177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7" y="3140967"/>
            <a:ext cx="4968552" cy="292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589</a:t>
            </a:fld>
            <a:endParaRPr lang="ko-KR" altLang="en-US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8766801"/>
              </p:ext>
            </p:extLst>
          </p:nvPr>
        </p:nvGraphicFramePr>
        <p:xfrm>
          <a:off x="5495840" y="3212976"/>
          <a:ext cx="3528392" cy="1590270"/>
        </p:xfrm>
        <a:graphic>
          <a:graphicData uri="http://schemas.openxmlformats.org/drawingml/2006/table">
            <a:tbl>
              <a:tblPr/>
              <a:tblGrid>
                <a:gridCol w="641526"/>
                <a:gridCol w="2886866"/>
              </a:tblGrid>
              <a:tr h="36004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 smtClean="0">
                          <a:effectLst/>
                        </a:rPr>
                        <a:t>변수</a:t>
                      </a:r>
                      <a:endParaRPr lang="en-US" sz="1400" b="1" dirty="0">
                        <a:effectLst/>
                      </a:endParaRPr>
                    </a:p>
                  </a:txBody>
                  <a:tcPr marL="24229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 smtClean="0">
                          <a:effectLst/>
                        </a:rPr>
                        <a:t>설명</a:t>
                      </a:r>
                      <a:endParaRPr lang="en-US" sz="1400" b="1" dirty="0">
                        <a:effectLst/>
                      </a:endParaRPr>
                    </a:p>
                  </a:txBody>
                  <a:tcPr marL="24229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615115">
                <a:tc>
                  <a:txBody>
                    <a:bodyPr/>
                    <a:lstStyle/>
                    <a:p>
                      <a:pPr algn="ctr"/>
                      <a:r>
                        <a:rPr lang="en-US" sz="12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ftypes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4229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effectLst/>
                        </a:rPr>
                        <a:t>Return the </a:t>
                      </a:r>
                      <a:r>
                        <a:rPr lang="en-US" sz="1200" dirty="0" err="1">
                          <a:effectLst/>
                        </a:rPr>
                        <a:t>ftypes</a:t>
                      </a:r>
                      <a:r>
                        <a:rPr lang="en-US" sz="1200" dirty="0">
                          <a:effectLst/>
                        </a:rPr>
                        <a:t> (indication of sparse/dense and </a:t>
                      </a:r>
                      <a:r>
                        <a:rPr lang="en-US" sz="1200" dirty="0" err="1">
                          <a:effectLst/>
                        </a:rPr>
                        <a:t>dtype</a:t>
                      </a:r>
                      <a:r>
                        <a:rPr lang="en-US" sz="1200" dirty="0">
                          <a:effectLst/>
                        </a:rPr>
                        <a:t>) in this object.</a:t>
                      </a:r>
                    </a:p>
                  </a:txBody>
                  <a:tcPr marL="108000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615115">
                <a:tc>
                  <a:txBody>
                    <a:bodyPr/>
                    <a:lstStyle/>
                    <a:p>
                      <a:pPr algn="ctr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empty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4229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 err="1" smtClean="0">
                          <a:effectLst/>
                        </a:rPr>
                        <a:t>DataFrame</a:t>
                      </a:r>
                      <a:r>
                        <a:rPr lang="en-US" sz="1200" dirty="0" smtClean="0">
                          <a:effectLst/>
                        </a:rPr>
                        <a:t> </a:t>
                      </a:r>
                      <a:r>
                        <a:rPr lang="ko-KR" altLang="en-US" sz="1200" dirty="0" smtClean="0">
                          <a:effectLst/>
                        </a:rPr>
                        <a:t>내부가 없으면 </a:t>
                      </a:r>
                      <a:r>
                        <a:rPr lang="en-US" altLang="ko-KR" sz="1200" dirty="0" smtClean="0">
                          <a:effectLst/>
                        </a:rPr>
                        <a:t>True  </a:t>
                      </a:r>
                      <a:r>
                        <a:rPr lang="ko-KR" altLang="en-US" sz="1200" dirty="0" smtClean="0">
                          <a:effectLst/>
                        </a:rPr>
                        <a:t>원소가 있으면 </a:t>
                      </a:r>
                      <a:r>
                        <a:rPr lang="en-US" altLang="ko-KR" sz="1200" dirty="0" smtClean="0">
                          <a:effectLst/>
                        </a:rPr>
                        <a:t>False</a:t>
                      </a:r>
                      <a:endParaRPr lang="en-US" sz="1200" dirty="0">
                        <a:effectLst/>
                      </a:endParaRPr>
                    </a:p>
                  </a:txBody>
                  <a:tcPr marL="108000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79758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__</a:t>
            </a:r>
            <a:r>
              <a:rPr lang="en-US" altLang="ko-KR" dirty="0" err="1" smtClean="0"/>
              <a:t>setitem</a:t>
            </a:r>
            <a:r>
              <a:rPr lang="en-US" altLang="ko-KR" dirty="0" smtClean="0"/>
              <a:t>__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Index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slice </a:t>
            </a:r>
            <a:r>
              <a:rPr lang="ko-KR" altLang="en-US" dirty="0" smtClean="0"/>
              <a:t>처리시 기존 리스트의 방식보다 더 다양한 처리를 위해 </a:t>
            </a:r>
            <a:r>
              <a:rPr lang="en-US" altLang="ko-KR" dirty="0" smtClean="0"/>
              <a:t>__</a:t>
            </a:r>
            <a:r>
              <a:rPr lang="en-US" altLang="ko-KR" dirty="0" err="1"/>
              <a:t>s</a:t>
            </a:r>
            <a:r>
              <a:rPr lang="en-US" altLang="ko-KR" dirty="0" err="1" smtClean="0"/>
              <a:t>etitem</a:t>
            </a:r>
            <a:r>
              <a:rPr lang="en-US" altLang="ko-KR" dirty="0" smtClean="0"/>
              <a:t>__</a:t>
            </a:r>
            <a:r>
              <a:rPr lang="ko-KR" altLang="en-US" dirty="0"/>
              <a:t> </a:t>
            </a:r>
            <a:r>
              <a:rPr lang="ko-KR" altLang="en-US" dirty="0" err="1" smtClean="0"/>
              <a:t>메소드를</a:t>
            </a:r>
            <a:r>
              <a:rPr lang="ko-KR" altLang="en-US" dirty="0" smtClean="0"/>
              <a:t> </a:t>
            </a:r>
            <a:r>
              <a:rPr lang="en-US" altLang="ko-KR" dirty="0" smtClean="0"/>
              <a:t>override </a:t>
            </a:r>
            <a:r>
              <a:rPr lang="ko-KR" altLang="en-US" dirty="0" smtClean="0"/>
              <a:t>함  </a:t>
            </a:r>
            <a:endParaRPr lang="en-US" altLang="ko-KR" dirty="0"/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4988" y="2924944"/>
            <a:ext cx="5534025" cy="35311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7453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attribute : </a:t>
            </a:r>
            <a:r>
              <a:rPr lang="en-US" altLang="ko-KR" dirty="0"/>
              <a:t> size, values, 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 size, values, T</a:t>
            </a:r>
            <a:r>
              <a:rPr lang="ko-KR" altLang="en-US" dirty="0" smtClean="0"/>
              <a:t>에 대한 속성 값들을 확인</a:t>
            </a:r>
            <a:endParaRPr lang="en-US" altLang="ko-KR" dirty="0" smtClean="0"/>
          </a:p>
        </p:txBody>
      </p:sp>
      <p:pic>
        <p:nvPicPr>
          <p:cNvPr id="1208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708920"/>
            <a:ext cx="4464496" cy="3705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590</a:t>
            </a:fld>
            <a:endParaRPr lang="ko-KR" altLang="en-US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2523584"/>
              </p:ext>
            </p:extLst>
          </p:nvPr>
        </p:nvGraphicFramePr>
        <p:xfrm>
          <a:off x="5508104" y="3140968"/>
          <a:ext cx="3275856" cy="1523134"/>
        </p:xfrm>
        <a:graphic>
          <a:graphicData uri="http://schemas.openxmlformats.org/drawingml/2006/table">
            <a:tbl>
              <a:tblPr/>
              <a:tblGrid>
                <a:gridCol w="792088"/>
                <a:gridCol w="2483768"/>
              </a:tblGrid>
              <a:tr h="393121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 smtClean="0">
                          <a:effectLst/>
                        </a:rPr>
                        <a:t>변수</a:t>
                      </a:r>
                      <a:endParaRPr lang="en-US" sz="1400" b="1" dirty="0">
                        <a:effectLst/>
                      </a:endParaRPr>
                    </a:p>
                  </a:txBody>
                  <a:tcPr marL="24229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 smtClean="0">
                          <a:effectLst/>
                        </a:rPr>
                        <a:t>설명</a:t>
                      </a:r>
                      <a:endParaRPr lang="en-US" sz="1400" b="1" dirty="0">
                        <a:effectLst/>
                      </a:endParaRPr>
                    </a:p>
                  </a:txBody>
                  <a:tcPr marL="24229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76671">
                <a:tc>
                  <a:txBody>
                    <a:bodyPr/>
                    <a:lstStyle/>
                    <a:p>
                      <a:pPr algn="ctr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size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4229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200" dirty="0" smtClean="0">
                          <a:effectLst/>
                        </a:rPr>
                        <a:t>원소들의 </a:t>
                      </a:r>
                      <a:r>
                        <a:rPr lang="ko-KR" altLang="en-US" sz="1200" dirty="0" err="1" smtClean="0">
                          <a:effectLst/>
                        </a:rPr>
                        <a:t>갯수</a:t>
                      </a:r>
                      <a:endParaRPr lang="en-US" sz="1200" dirty="0">
                        <a:effectLst/>
                      </a:endParaRPr>
                    </a:p>
                  </a:txBody>
                  <a:tcPr marL="108000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76671">
                <a:tc>
                  <a:txBody>
                    <a:bodyPr/>
                    <a:lstStyle/>
                    <a:p>
                      <a:pPr algn="ctr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values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4229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 err="1" smtClean="0">
                          <a:effectLst/>
                        </a:rPr>
                        <a:t>Numpy</a:t>
                      </a:r>
                      <a:r>
                        <a:rPr lang="en-US" sz="1200" dirty="0" smtClean="0">
                          <a:effectLst/>
                        </a:rPr>
                        <a:t> </a:t>
                      </a:r>
                      <a:r>
                        <a:rPr lang="ko-KR" altLang="en-US" sz="1200" dirty="0" smtClean="0">
                          <a:effectLst/>
                        </a:rPr>
                        <a:t>로 변환</a:t>
                      </a:r>
                      <a:endParaRPr lang="en-US" sz="1200" dirty="0">
                        <a:effectLst/>
                      </a:endParaRPr>
                    </a:p>
                  </a:txBody>
                  <a:tcPr marL="108000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76671">
                <a:tc>
                  <a:txBody>
                    <a:bodyPr/>
                    <a:lstStyle/>
                    <a:p>
                      <a:pPr algn="ctr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T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4229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200" dirty="0" smtClean="0">
                          <a:effectLst/>
                        </a:rPr>
                        <a:t>행과 열을 변환</a:t>
                      </a:r>
                      <a:endParaRPr lang="en-US" sz="1200" dirty="0">
                        <a:effectLst/>
                      </a:endParaRPr>
                    </a:p>
                  </a:txBody>
                  <a:tcPr marL="108000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41733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attribute : a</a:t>
            </a:r>
            <a:r>
              <a:rPr lang="en-US" altLang="ko-KR" dirty="0" smtClean="0"/>
              <a:t>xes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Autofit/>
          </a:bodyPr>
          <a:lstStyle/>
          <a:p>
            <a:pPr marL="457200" lvl="1" indent="0" fontAlgn="base">
              <a:buNone/>
            </a:pPr>
            <a:r>
              <a:rPr lang="en-US" altLang="ko-KR" sz="2800" dirty="0" smtClean="0"/>
              <a:t>Axes(</a:t>
            </a:r>
            <a:r>
              <a:rPr lang="ko-KR" altLang="en-US" sz="2800" dirty="0" smtClean="0"/>
              <a:t>축</a:t>
            </a:r>
            <a:r>
              <a:rPr lang="en-US" altLang="ko-KR" sz="2800" dirty="0" smtClean="0"/>
              <a:t>)</a:t>
            </a:r>
            <a:r>
              <a:rPr lang="ko-KR" altLang="en-US" sz="2800" dirty="0" smtClean="0"/>
              <a:t>은 </a:t>
            </a:r>
            <a:r>
              <a:rPr lang="en-US" altLang="ko-KR" sz="2800" dirty="0" smtClean="0"/>
              <a:t>Index</a:t>
            </a:r>
            <a:r>
              <a:rPr lang="ko-KR" altLang="en-US" sz="2800" dirty="0" smtClean="0"/>
              <a:t>클래스에 대한 정보를 가지고 있고</a:t>
            </a:r>
            <a:r>
              <a:rPr lang="en-US" altLang="ko-KR" sz="2800" dirty="0" smtClean="0"/>
              <a:t>, index(0)/ columns(1)</a:t>
            </a:r>
            <a:r>
              <a:rPr lang="ko-KR" altLang="en-US" sz="2800" dirty="0" smtClean="0"/>
              <a:t>에 대한 </a:t>
            </a:r>
            <a:r>
              <a:rPr lang="en-US" altLang="ko-KR" sz="2800" dirty="0" smtClean="0"/>
              <a:t>labels</a:t>
            </a:r>
            <a:r>
              <a:rPr lang="ko-KR" altLang="en-US" sz="2800" dirty="0" smtClean="0"/>
              <a:t>구성에 대한 축을 관리</a:t>
            </a:r>
            <a:endParaRPr lang="en-US" altLang="ko-KR" sz="2800" dirty="0" smtClean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591</a:t>
            </a:fld>
            <a:endParaRPr lang="ko-KR" altLang="en-US"/>
          </a:p>
        </p:txBody>
      </p:sp>
      <p:pic>
        <p:nvPicPr>
          <p:cNvPr id="3102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4038" y="3212976"/>
            <a:ext cx="5495925" cy="33790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72634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827584" y="908720"/>
            <a:ext cx="7579568" cy="4454624"/>
          </a:xfrm>
        </p:spPr>
        <p:txBody>
          <a:bodyPr>
            <a:normAutofit/>
          </a:bodyPr>
          <a:lstStyle/>
          <a:p>
            <a:pPr algn="r"/>
            <a:r>
              <a:rPr lang="en-US" altLang="ko-KR" sz="6000" dirty="0" err="1"/>
              <a:t>DataFrame</a:t>
            </a:r>
            <a:r>
              <a:rPr lang="en-US" altLang="ko-KR" sz="6000" dirty="0" smtClean="0"/>
              <a:t> </a:t>
            </a:r>
            <a:br>
              <a:rPr lang="en-US" altLang="ko-KR" sz="6000" dirty="0" smtClean="0"/>
            </a:br>
            <a:r>
              <a:rPr lang="ko-KR" altLang="en-US" sz="6000" dirty="0" smtClean="0"/>
              <a:t>내부구조 검색</a:t>
            </a:r>
            <a:endParaRPr lang="ko-KR" altLang="en-US" sz="60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592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8305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err="1" smtClean="0"/>
              <a:t>DataFrame</a:t>
            </a:r>
            <a:r>
              <a:rPr lang="en-US" altLang="ko-KR" dirty="0" smtClean="0"/>
              <a:t>: blocks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593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4189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DataFrame.blocks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DataFrame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blocks </a:t>
            </a:r>
            <a:r>
              <a:rPr lang="ko-KR" altLang="en-US" dirty="0" smtClean="0"/>
              <a:t>속성에 가지고 있는 정보를 검색 </a:t>
            </a:r>
            <a:endParaRPr lang="en-US" altLang="ko-KR" dirty="0" smtClean="0"/>
          </a:p>
        </p:txBody>
      </p:sp>
      <p:pic>
        <p:nvPicPr>
          <p:cNvPr id="1157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2708920"/>
            <a:ext cx="5248275" cy="36389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594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3609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DataFrame.blocks</a:t>
            </a:r>
            <a:r>
              <a:rPr lang="en-US" altLang="ko-KR" dirty="0" smtClean="0"/>
              <a:t> </a:t>
            </a:r>
            <a:r>
              <a:rPr lang="ko-KR" altLang="en-US" dirty="0" smtClean="0"/>
              <a:t>내부 조회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DataFrame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blocks </a:t>
            </a:r>
            <a:r>
              <a:rPr lang="ko-KR" altLang="en-US" dirty="0" smtClean="0"/>
              <a:t>속성에 정의된 타입을 기준으로 칼럼 정보를 검색 </a:t>
            </a:r>
            <a:endParaRPr lang="en-US" altLang="ko-KR" dirty="0" smtClean="0"/>
          </a:p>
        </p:txBody>
      </p:sp>
      <p:pic>
        <p:nvPicPr>
          <p:cNvPr id="1167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1454" y="2492896"/>
            <a:ext cx="524827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595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6643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err="1" smtClean="0"/>
              <a:t>DataFrame</a:t>
            </a:r>
            <a:r>
              <a:rPr lang="en-US" altLang="ko-KR" dirty="0" smtClean="0"/>
              <a:t>: ix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596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3193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DataFrame.ix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ix</a:t>
            </a:r>
            <a:r>
              <a:rPr lang="ko-KR" altLang="en-US" dirty="0" smtClean="0"/>
              <a:t>로 내부 값을 조회 </a:t>
            </a:r>
            <a:endParaRPr lang="en-US" altLang="ko-KR" dirty="0" smtClean="0"/>
          </a:p>
        </p:txBody>
      </p:sp>
      <p:pic>
        <p:nvPicPr>
          <p:cNvPr id="1218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2204864"/>
            <a:ext cx="4176464" cy="43971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185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140968"/>
            <a:ext cx="3672408" cy="2769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597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8659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DataFrame.ix</a:t>
            </a:r>
            <a:r>
              <a:rPr lang="en-US" altLang="ko-KR" dirty="0" smtClean="0"/>
              <a:t> </a:t>
            </a:r>
            <a:r>
              <a:rPr lang="ko-KR" altLang="en-US" dirty="0" smtClean="0"/>
              <a:t>조회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DataFrame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ix</a:t>
            </a:r>
            <a:r>
              <a:rPr lang="ko-KR" altLang="en-US" dirty="0" smtClean="0"/>
              <a:t>는 숫자로 내부의 </a:t>
            </a:r>
            <a:r>
              <a:rPr lang="en-US" altLang="ko-KR" dirty="0" smtClean="0"/>
              <a:t>series</a:t>
            </a:r>
            <a:r>
              <a:rPr lang="ko-KR" altLang="en-US" dirty="0" smtClean="0"/>
              <a:t>와 값을 조회 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598</a:t>
            </a:fld>
            <a:endParaRPr lang="ko-KR" altLang="en-US"/>
          </a:p>
        </p:txBody>
      </p:sp>
      <p:pic>
        <p:nvPicPr>
          <p:cNvPr id="3153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2780928"/>
            <a:ext cx="3352800" cy="3695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72163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DataFrame</a:t>
            </a:r>
            <a:r>
              <a:rPr lang="en-US" altLang="ko-KR" dirty="0"/>
              <a:t> </a:t>
            </a:r>
            <a:r>
              <a:rPr lang="ko-KR" altLang="en-US" dirty="0" err="1" smtClean="0"/>
              <a:t>행과열</a:t>
            </a:r>
            <a:r>
              <a:rPr lang="ko-KR" altLang="en-US" dirty="0" smtClean="0"/>
              <a:t> 검색 </a:t>
            </a:r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DataFrame</a:t>
            </a:r>
            <a:r>
              <a:rPr lang="ko-KR" altLang="en-US" dirty="0" smtClean="0"/>
              <a:t>은  </a:t>
            </a:r>
            <a:r>
              <a:rPr lang="en-US" altLang="ko-KR" dirty="0" smtClean="0"/>
              <a:t>ix </a:t>
            </a:r>
            <a:r>
              <a:rPr lang="ko-KR" altLang="en-US" dirty="0" smtClean="0"/>
              <a:t>속성을 이용해서 행과 열을 동시에 검색 </a:t>
            </a:r>
            <a:r>
              <a:rPr lang="en-US" altLang="ko-KR" dirty="0" smtClean="0"/>
              <a:t>([ </a:t>
            </a:r>
            <a:r>
              <a:rPr lang="ko-KR" altLang="en-US" dirty="0" smtClean="0"/>
              <a:t>행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슬라이싱</a:t>
            </a:r>
            <a:r>
              <a:rPr lang="ko-KR" altLang="en-US" dirty="0" smtClean="0"/>
              <a:t> </a:t>
            </a:r>
            <a:r>
              <a:rPr lang="en-US" altLang="ko-KR" dirty="0" smtClean="0"/>
              <a:t>: ), </a:t>
            </a:r>
            <a:r>
              <a:rPr lang="ko-KR" altLang="en-US" dirty="0" smtClean="0"/>
              <a:t>칼럼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</a:t>
            </a:r>
            <a:r>
              <a:rPr lang="en-US" altLang="ko-KR" dirty="0" smtClean="0"/>
              <a:t>)  </a:t>
            </a:r>
            <a:r>
              <a:rPr lang="en-US" altLang="ko-KR" dirty="0"/>
              <a:t>])</a:t>
            </a:r>
          </a:p>
        </p:txBody>
      </p:sp>
      <p:grpSp>
        <p:nvGrpSpPr>
          <p:cNvPr id="18" name="그룹 17"/>
          <p:cNvGrpSpPr/>
          <p:nvPr/>
        </p:nvGrpSpPr>
        <p:grpSpPr>
          <a:xfrm>
            <a:off x="5273903" y="3391564"/>
            <a:ext cx="2483456" cy="2615282"/>
            <a:chOff x="4089891" y="3460358"/>
            <a:chExt cx="2483456" cy="2615282"/>
          </a:xfrm>
        </p:grpSpPr>
        <p:sp>
          <p:nvSpPr>
            <p:cNvPr id="19" name="직사각형 18"/>
            <p:cNvSpPr/>
            <p:nvPr/>
          </p:nvSpPr>
          <p:spPr>
            <a:xfrm>
              <a:off x="5255419" y="4182645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5255419" y="4854952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5255419" y="5529510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089891" y="5245464"/>
              <a:ext cx="518012" cy="3112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mtClean="0"/>
                <a:t>행</a:t>
              </a:r>
              <a:endParaRPr lang="ko-KR" altLang="en-US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5647009" y="3460358"/>
              <a:ext cx="5180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/>
                <a:t>열 </a:t>
              </a:r>
              <a:endParaRPr lang="en-US" altLang="ko-KR" dirty="0" smtClean="0"/>
            </a:p>
          </p:txBody>
        </p:sp>
        <p:sp>
          <p:nvSpPr>
            <p:cNvPr id="29" name="오른쪽 중괄호 28"/>
            <p:cNvSpPr/>
            <p:nvPr/>
          </p:nvSpPr>
          <p:spPr>
            <a:xfrm rot="10800000">
              <a:off x="4478400" y="4395627"/>
              <a:ext cx="323758" cy="1650442"/>
            </a:xfrm>
            <a:prstGeom prst="rightBrace">
              <a:avLst>
                <a:gd name="adj1" fmla="val 54981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190667" y="3958110"/>
              <a:ext cx="647516" cy="2334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smtClean="0"/>
                <a:t>col1</a:t>
              </a:r>
              <a:endParaRPr lang="ko-KR" altLang="en-US" sz="1200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892665" y="4197350"/>
              <a:ext cx="332113" cy="392558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200" dirty="0" smtClean="0"/>
                <a:t>row1</a:t>
              </a:r>
              <a:endParaRPr lang="ko-KR" altLang="en-US" sz="12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892665" y="4931738"/>
              <a:ext cx="332113" cy="392558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200" dirty="0" smtClean="0"/>
                <a:t>row2</a:t>
              </a:r>
              <a:endParaRPr lang="ko-KR" altLang="en-US" sz="1200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863651" y="5653511"/>
              <a:ext cx="332113" cy="392558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200" dirty="0" smtClean="0"/>
                <a:t>row3</a:t>
              </a:r>
              <a:endParaRPr lang="ko-KR" altLang="en-US" sz="1200" dirty="0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5990583" y="4182645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5990583" y="4854952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5990583" y="5529510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5925831" y="3958110"/>
              <a:ext cx="64751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smtClean="0"/>
                <a:t>col2</a:t>
              </a:r>
              <a:endParaRPr lang="ko-KR" altLang="en-US" sz="1200" dirty="0"/>
            </a:p>
          </p:txBody>
        </p:sp>
      </p:grpSp>
      <p:sp>
        <p:nvSpPr>
          <p:cNvPr id="4" name="직사각형 3"/>
          <p:cNvSpPr/>
          <p:nvPr/>
        </p:nvSpPr>
        <p:spPr>
          <a:xfrm>
            <a:off x="6047664" y="3889316"/>
            <a:ext cx="1062180" cy="2308772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0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3126456"/>
            <a:ext cx="3800475" cy="306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599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8671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 </a:t>
            </a:r>
            <a:r>
              <a:rPr lang="en-US" altLang="ko-KR" dirty="0" err="1" smtClean="0"/>
              <a:t>ndarray</a:t>
            </a:r>
            <a:r>
              <a:rPr lang="en-US" altLang="ko-KR" dirty="0" smtClean="0"/>
              <a:t> class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5520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2</a:t>
            </a:r>
            <a:r>
              <a:rPr lang="ko-KR" altLang="en-US" dirty="0" smtClean="0"/>
              <a:t>차원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행과 열 접근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7880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DataFrame</a:t>
            </a:r>
            <a:r>
              <a:rPr lang="en-US" altLang="ko-KR" dirty="0"/>
              <a:t> </a:t>
            </a:r>
            <a:r>
              <a:rPr lang="ko-KR" altLang="en-US" dirty="0" err="1"/>
              <a:t>행과열</a:t>
            </a:r>
            <a:r>
              <a:rPr lang="ko-KR" altLang="en-US" dirty="0"/>
              <a:t> 검색 </a:t>
            </a:r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27331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/>
              <a:t>DataFrame</a:t>
            </a:r>
            <a:r>
              <a:rPr lang="ko-KR" altLang="en-US" dirty="0"/>
              <a:t>은  </a:t>
            </a:r>
            <a:r>
              <a:rPr lang="en-US" altLang="ko-KR" dirty="0"/>
              <a:t>ix </a:t>
            </a:r>
            <a:r>
              <a:rPr lang="ko-KR" altLang="en-US" dirty="0"/>
              <a:t>속성을 이용해서 행과 </a:t>
            </a:r>
            <a:r>
              <a:rPr lang="ko-KR" altLang="en-US" dirty="0" smtClean="0"/>
              <a:t>복수의 열을 </a:t>
            </a:r>
            <a:r>
              <a:rPr lang="ko-KR" altLang="en-US" dirty="0"/>
              <a:t>동시에 검색 </a:t>
            </a:r>
            <a:r>
              <a:rPr lang="en-US" altLang="ko-KR" dirty="0"/>
              <a:t>([ </a:t>
            </a:r>
            <a:r>
              <a:rPr lang="ko-KR" altLang="en-US" dirty="0"/>
              <a:t>행</a:t>
            </a:r>
            <a:r>
              <a:rPr lang="en-US" altLang="ko-KR" dirty="0"/>
              <a:t>(</a:t>
            </a:r>
            <a:r>
              <a:rPr lang="ko-KR" altLang="en-US" dirty="0" err="1"/>
              <a:t>슬라이싱</a:t>
            </a:r>
            <a:r>
              <a:rPr lang="ko-KR" altLang="en-US" dirty="0"/>
              <a:t> </a:t>
            </a:r>
            <a:r>
              <a:rPr lang="en-US" altLang="ko-KR" dirty="0"/>
              <a:t>: ), </a:t>
            </a:r>
            <a:r>
              <a:rPr lang="en-US" altLang="ko-KR" dirty="0" smtClean="0"/>
              <a:t>[</a:t>
            </a:r>
            <a:r>
              <a:rPr lang="ko-KR" altLang="en-US" dirty="0" err="1" smtClean="0"/>
              <a:t>칼럼명</a:t>
            </a:r>
            <a:r>
              <a:rPr lang="en-US" altLang="ko-KR" dirty="0" smtClean="0"/>
              <a:t>,</a:t>
            </a:r>
            <a:r>
              <a:rPr lang="ko-KR" altLang="en-US" dirty="0" err="1" smtClean="0"/>
              <a:t>칼럼명</a:t>
            </a:r>
            <a:r>
              <a:rPr lang="en-US" altLang="ko-KR" dirty="0" smtClean="0"/>
              <a:t> </a:t>
            </a:r>
            <a:r>
              <a:rPr lang="en-US" altLang="ko-KR" dirty="0"/>
              <a:t>])</a:t>
            </a:r>
          </a:p>
        </p:txBody>
      </p:sp>
      <p:grpSp>
        <p:nvGrpSpPr>
          <p:cNvPr id="18" name="그룹 17"/>
          <p:cNvGrpSpPr/>
          <p:nvPr/>
        </p:nvGrpSpPr>
        <p:grpSpPr>
          <a:xfrm>
            <a:off x="5329161" y="3430788"/>
            <a:ext cx="2483456" cy="2615282"/>
            <a:chOff x="4089891" y="3460358"/>
            <a:chExt cx="2483456" cy="2615282"/>
          </a:xfrm>
        </p:grpSpPr>
        <p:sp>
          <p:nvSpPr>
            <p:cNvPr id="19" name="직사각형 18"/>
            <p:cNvSpPr/>
            <p:nvPr/>
          </p:nvSpPr>
          <p:spPr>
            <a:xfrm>
              <a:off x="5255419" y="4182645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5255419" y="4854952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5255419" y="5529510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089891" y="5245464"/>
              <a:ext cx="518012" cy="3112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mtClean="0"/>
                <a:t>행</a:t>
              </a:r>
              <a:endParaRPr lang="ko-KR" altLang="en-US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5647009" y="3460358"/>
              <a:ext cx="5180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/>
                <a:t>열 </a:t>
              </a:r>
              <a:endParaRPr lang="en-US" altLang="ko-KR" dirty="0" smtClean="0"/>
            </a:p>
          </p:txBody>
        </p:sp>
        <p:sp>
          <p:nvSpPr>
            <p:cNvPr id="29" name="오른쪽 중괄호 28"/>
            <p:cNvSpPr/>
            <p:nvPr/>
          </p:nvSpPr>
          <p:spPr>
            <a:xfrm rot="10800000">
              <a:off x="4478400" y="4395627"/>
              <a:ext cx="323758" cy="1650442"/>
            </a:xfrm>
            <a:prstGeom prst="rightBrace">
              <a:avLst>
                <a:gd name="adj1" fmla="val 54981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190667" y="3958110"/>
              <a:ext cx="647516" cy="2334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smtClean="0"/>
                <a:t>col1</a:t>
              </a:r>
              <a:endParaRPr lang="ko-KR" altLang="en-US" sz="1200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892665" y="4197350"/>
              <a:ext cx="332113" cy="392558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200" dirty="0" smtClean="0"/>
                <a:t>row1</a:t>
              </a:r>
              <a:endParaRPr lang="ko-KR" altLang="en-US" sz="12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892665" y="4931738"/>
              <a:ext cx="332113" cy="392558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200" dirty="0" smtClean="0"/>
                <a:t>row2</a:t>
              </a:r>
              <a:endParaRPr lang="ko-KR" altLang="en-US" sz="1200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863651" y="5653511"/>
              <a:ext cx="332113" cy="392558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200" dirty="0" smtClean="0"/>
                <a:t>row3</a:t>
              </a:r>
              <a:endParaRPr lang="ko-KR" altLang="en-US" sz="1200" dirty="0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5990583" y="4182645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5990583" y="4854952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5990583" y="5529510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5925831" y="3958110"/>
              <a:ext cx="64751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smtClean="0"/>
                <a:t>col2</a:t>
              </a:r>
              <a:endParaRPr lang="ko-KR" altLang="en-US" sz="1200" dirty="0"/>
            </a:p>
          </p:txBody>
        </p:sp>
      </p:grpSp>
      <p:sp>
        <p:nvSpPr>
          <p:cNvPr id="4" name="직사각형 3"/>
          <p:cNvSpPr/>
          <p:nvPr/>
        </p:nvSpPr>
        <p:spPr>
          <a:xfrm>
            <a:off x="6102921" y="3928540"/>
            <a:ext cx="2141487" cy="2308772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1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2785827"/>
            <a:ext cx="3933825" cy="306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600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1105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row </a:t>
            </a:r>
            <a:r>
              <a:rPr lang="ko-KR" altLang="en-US" dirty="0" err="1" smtClean="0"/>
              <a:t>접근시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슬라이싱</a:t>
            </a:r>
            <a:r>
              <a:rPr lang="ko-KR" altLang="en-US" dirty="0" smtClean="0"/>
              <a:t> 계산차이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Autofit/>
          </a:bodyPr>
          <a:lstStyle/>
          <a:p>
            <a:pPr marL="457200" lvl="1" indent="0" fontAlgn="base">
              <a:buNone/>
            </a:pPr>
            <a:r>
              <a:rPr lang="ko-KR" altLang="en-US" sz="2800" dirty="0" err="1" smtClean="0"/>
              <a:t>슬라이싱할</a:t>
            </a:r>
            <a:r>
              <a:rPr lang="ko-KR" altLang="en-US" sz="2800" dirty="0" smtClean="0"/>
              <a:t> 경우는 뒤에 행이 포함되지 않지만 내부 속성으로 </a:t>
            </a:r>
            <a:r>
              <a:rPr lang="ko-KR" altLang="en-US" sz="2800" dirty="0" err="1" smtClean="0"/>
              <a:t>접근시는</a:t>
            </a:r>
            <a:r>
              <a:rPr lang="ko-KR" altLang="en-US" sz="2800" dirty="0" smtClean="0"/>
              <a:t> 뒤에 행도 포함해서 표시 </a:t>
            </a:r>
            <a:endParaRPr lang="en-US" altLang="ko-KR" sz="2800" dirty="0" smtClean="0"/>
          </a:p>
        </p:txBody>
      </p:sp>
      <p:pic>
        <p:nvPicPr>
          <p:cNvPr id="12493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1212" y="3429000"/>
            <a:ext cx="4981575" cy="30666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601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3284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DataFrame.ix</a:t>
            </a:r>
            <a:r>
              <a:rPr lang="en-US" altLang="ko-KR" dirty="0" smtClean="0"/>
              <a:t> </a:t>
            </a:r>
            <a:r>
              <a:rPr lang="ko-KR" altLang="en-US" dirty="0" smtClean="0"/>
              <a:t>갱신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DataFrame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ix</a:t>
            </a:r>
            <a:r>
              <a:rPr lang="ko-KR" altLang="en-US" dirty="0" smtClean="0"/>
              <a:t>는 숫자로 내부의 </a:t>
            </a:r>
            <a:r>
              <a:rPr lang="en-US" altLang="ko-KR" dirty="0" smtClean="0"/>
              <a:t>series</a:t>
            </a:r>
            <a:r>
              <a:rPr lang="ko-KR" altLang="en-US" dirty="0" smtClean="0"/>
              <a:t>와 값을 갱신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602</a:t>
            </a:fld>
            <a:endParaRPr lang="ko-KR" altLang="en-US"/>
          </a:p>
        </p:txBody>
      </p:sp>
      <p:pic>
        <p:nvPicPr>
          <p:cNvPr id="31539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2780928"/>
            <a:ext cx="3238500" cy="35283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33426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err="1" smtClean="0"/>
              <a:t>DataFrame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iat</a:t>
            </a:r>
            <a:r>
              <a:rPr lang="en-US" altLang="ko-KR" dirty="0" smtClean="0"/>
              <a:t>/at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603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2494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DataFrame.iat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/>
              <a:t> </a:t>
            </a:r>
            <a:r>
              <a:rPr lang="en-US" altLang="ko-KR" dirty="0" err="1" smtClean="0"/>
              <a:t>iat</a:t>
            </a:r>
            <a:r>
              <a:rPr lang="ko-KR" altLang="en-US" dirty="0" smtClean="0"/>
              <a:t>로 내부 값을 조회 </a:t>
            </a:r>
            <a:endParaRPr lang="en-US" altLang="ko-KR" dirty="0" smtClean="0"/>
          </a:p>
        </p:txBody>
      </p:sp>
      <p:pic>
        <p:nvPicPr>
          <p:cNvPr id="11878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8325" y="2636912"/>
            <a:ext cx="5467350" cy="3940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604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7783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DataFrame.at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at</a:t>
            </a:r>
            <a:r>
              <a:rPr lang="ko-KR" altLang="en-US" dirty="0" smtClean="0"/>
              <a:t>로 </a:t>
            </a:r>
            <a:r>
              <a:rPr lang="en-US" altLang="ko-KR" dirty="0" err="1" smtClean="0"/>
              <a:t>lable</a:t>
            </a:r>
            <a:r>
              <a:rPr lang="ko-KR" altLang="en-US" dirty="0" smtClean="0"/>
              <a:t>로 내부 값을 조회 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605</a:t>
            </a:fld>
            <a:endParaRPr lang="ko-KR" altLang="en-US"/>
          </a:p>
        </p:txBody>
      </p:sp>
      <p:pic>
        <p:nvPicPr>
          <p:cNvPr id="3143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1528" y="3645024"/>
            <a:ext cx="3181350" cy="283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77562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err="1" smtClean="0"/>
              <a:t>DataFrame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iloc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loc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606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3391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DataFrame.loc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/>
              <a:t> </a:t>
            </a:r>
            <a:r>
              <a:rPr lang="en-US" altLang="ko-KR" dirty="0" err="1" smtClean="0"/>
              <a:t>loc</a:t>
            </a:r>
            <a:r>
              <a:rPr lang="ko-KR" altLang="en-US" dirty="0" smtClean="0"/>
              <a:t>로 내부 값을 조회 </a:t>
            </a:r>
            <a:endParaRPr lang="en-US" altLang="ko-KR" dirty="0" smtClean="0"/>
          </a:p>
        </p:txBody>
      </p:sp>
      <p:pic>
        <p:nvPicPr>
          <p:cNvPr id="1228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204864"/>
            <a:ext cx="4173488" cy="429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88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429000"/>
            <a:ext cx="3960440" cy="2088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607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9461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DataFrame</a:t>
            </a:r>
            <a:r>
              <a:rPr lang="en-US" altLang="ko-KR" dirty="0"/>
              <a:t> </a:t>
            </a:r>
            <a:r>
              <a:rPr lang="ko-KR" altLang="en-US" dirty="0" smtClean="0"/>
              <a:t>단일 행 검색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DataFrame</a:t>
            </a:r>
            <a:r>
              <a:rPr lang="ko-KR" altLang="en-US" dirty="0" smtClean="0"/>
              <a:t>은 단일 행을 인덱스 </a:t>
            </a:r>
            <a:r>
              <a:rPr lang="ko-KR" altLang="en-US" dirty="0"/>
              <a:t>방식</a:t>
            </a:r>
            <a:r>
              <a:rPr lang="en-US" altLang="ko-KR" dirty="0"/>
              <a:t>([ </a:t>
            </a:r>
            <a:r>
              <a:rPr lang="en-US" altLang="ko-KR" dirty="0" smtClean="0"/>
              <a:t> </a:t>
            </a:r>
            <a:r>
              <a:rPr lang="en-US" altLang="ko-KR" dirty="0"/>
              <a:t>])</a:t>
            </a:r>
          </a:p>
        </p:txBody>
      </p:sp>
      <p:grpSp>
        <p:nvGrpSpPr>
          <p:cNvPr id="18" name="그룹 17"/>
          <p:cNvGrpSpPr/>
          <p:nvPr/>
        </p:nvGrpSpPr>
        <p:grpSpPr>
          <a:xfrm>
            <a:off x="5058721" y="3391564"/>
            <a:ext cx="2483456" cy="2615282"/>
            <a:chOff x="4089891" y="3460358"/>
            <a:chExt cx="2483456" cy="2615282"/>
          </a:xfrm>
        </p:grpSpPr>
        <p:sp>
          <p:nvSpPr>
            <p:cNvPr id="19" name="직사각형 18"/>
            <p:cNvSpPr/>
            <p:nvPr/>
          </p:nvSpPr>
          <p:spPr>
            <a:xfrm>
              <a:off x="5255419" y="4182645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5255419" y="4854952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5255419" y="5529510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089891" y="5245464"/>
              <a:ext cx="518012" cy="3112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mtClean="0"/>
                <a:t>행</a:t>
              </a:r>
              <a:endParaRPr lang="ko-KR" altLang="en-US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5647009" y="3460358"/>
              <a:ext cx="5180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/>
                <a:t>열 </a:t>
              </a:r>
              <a:endParaRPr lang="en-US" altLang="ko-KR" dirty="0" smtClean="0"/>
            </a:p>
          </p:txBody>
        </p:sp>
        <p:sp>
          <p:nvSpPr>
            <p:cNvPr id="29" name="오른쪽 중괄호 28"/>
            <p:cNvSpPr/>
            <p:nvPr/>
          </p:nvSpPr>
          <p:spPr>
            <a:xfrm rot="10800000">
              <a:off x="4478400" y="4395627"/>
              <a:ext cx="323758" cy="1650442"/>
            </a:xfrm>
            <a:prstGeom prst="rightBrace">
              <a:avLst>
                <a:gd name="adj1" fmla="val 54981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190667" y="3958110"/>
              <a:ext cx="647516" cy="2334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smtClean="0"/>
                <a:t>col1</a:t>
              </a:r>
              <a:endParaRPr lang="ko-KR" altLang="en-US" sz="1200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892665" y="4197350"/>
              <a:ext cx="332113" cy="392558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200" dirty="0" smtClean="0"/>
                <a:t>row1</a:t>
              </a:r>
              <a:endParaRPr lang="ko-KR" altLang="en-US" sz="12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892665" y="4931738"/>
              <a:ext cx="332113" cy="392558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200" dirty="0" smtClean="0"/>
                <a:t>row2</a:t>
              </a:r>
              <a:endParaRPr lang="ko-KR" altLang="en-US" sz="1200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863651" y="5653511"/>
              <a:ext cx="332113" cy="392558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200" dirty="0" smtClean="0"/>
                <a:t>row3</a:t>
              </a:r>
              <a:endParaRPr lang="ko-KR" altLang="en-US" sz="1200" dirty="0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5990583" y="4182645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5990583" y="4854952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5990583" y="5529510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5925831" y="3958110"/>
              <a:ext cx="64751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smtClean="0"/>
                <a:t>col2</a:t>
              </a:r>
              <a:endParaRPr lang="ko-KR" altLang="en-US" sz="1200" dirty="0"/>
            </a:p>
          </p:txBody>
        </p:sp>
      </p:grpSp>
      <p:sp>
        <p:nvSpPr>
          <p:cNvPr id="4" name="직사각형 3"/>
          <p:cNvSpPr/>
          <p:nvPr/>
        </p:nvSpPr>
        <p:spPr>
          <a:xfrm>
            <a:off x="5832481" y="3889316"/>
            <a:ext cx="2141487" cy="896842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8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3338358"/>
            <a:ext cx="3819525" cy="289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608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4550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DataFrame</a:t>
            </a:r>
            <a:r>
              <a:rPr lang="en-US" altLang="ko-KR" dirty="0"/>
              <a:t> </a:t>
            </a:r>
            <a:r>
              <a:rPr lang="ko-KR" altLang="en-US" dirty="0" smtClean="0"/>
              <a:t>멀티 행 검색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DataFrame</a:t>
            </a:r>
            <a:r>
              <a:rPr lang="ko-KR" altLang="en-US" dirty="0" smtClean="0"/>
              <a:t>은 </a:t>
            </a:r>
            <a:r>
              <a:rPr lang="ko-KR" altLang="en-US" dirty="0" err="1" smtClean="0"/>
              <a:t>멀티행을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슬라이싱</a:t>
            </a:r>
            <a:r>
              <a:rPr lang="ko-KR" altLang="en-US" dirty="0" smtClean="0"/>
              <a:t> 방식</a:t>
            </a:r>
            <a:r>
              <a:rPr lang="en-US" altLang="ko-KR" dirty="0" smtClean="0"/>
              <a:t>(</a:t>
            </a:r>
            <a:r>
              <a:rPr lang="en-US" altLang="ko-KR" dirty="0"/>
              <a:t>[ </a:t>
            </a:r>
            <a:r>
              <a:rPr lang="en-US" altLang="ko-KR" dirty="0" smtClean="0"/>
              <a:t>: ])</a:t>
            </a:r>
            <a:r>
              <a:rPr lang="ko-KR" altLang="en-US" dirty="0" smtClean="0"/>
              <a:t>을 사용하지만 이름으로 </a:t>
            </a:r>
            <a:r>
              <a:rPr lang="ko-KR" altLang="en-US" dirty="0" err="1" smtClean="0"/>
              <a:t>검색시에는</a:t>
            </a:r>
            <a:r>
              <a:rPr lang="ko-KR" altLang="en-US" dirty="0" smtClean="0"/>
              <a:t> 해당 이름까지 포함해서 처리</a:t>
            </a:r>
            <a:endParaRPr lang="en-US" altLang="ko-KR" dirty="0"/>
          </a:p>
        </p:txBody>
      </p:sp>
      <p:grpSp>
        <p:nvGrpSpPr>
          <p:cNvPr id="18" name="그룹 17"/>
          <p:cNvGrpSpPr/>
          <p:nvPr/>
        </p:nvGrpSpPr>
        <p:grpSpPr>
          <a:xfrm>
            <a:off x="5058721" y="3401218"/>
            <a:ext cx="2483456" cy="2615282"/>
            <a:chOff x="4089891" y="3460358"/>
            <a:chExt cx="2483456" cy="2615282"/>
          </a:xfrm>
        </p:grpSpPr>
        <p:sp>
          <p:nvSpPr>
            <p:cNvPr id="19" name="직사각형 18"/>
            <p:cNvSpPr/>
            <p:nvPr/>
          </p:nvSpPr>
          <p:spPr>
            <a:xfrm>
              <a:off x="5255419" y="4182645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5255419" y="4854952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5255419" y="5529510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089891" y="5245464"/>
              <a:ext cx="518012" cy="3112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mtClean="0"/>
                <a:t>행</a:t>
              </a:r>
              <a:endParaRPr lang="ko-KR" altLang="en-US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5647009" y="3460358"/>
              <a:ext cx="5180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/>
                <a:t>열 </a:t>
              </a:r>
              <a:endParaRPr lang="en-US" altLang="ko-KR" dirty="0" smtClean="0"/>
            </a:p>
          </p:txBody>
        </p:sp>
        <p:sp>
          <p:nvSpPr>
            <p:cNvPr id="29" name="오른쪽 중괄호 28"/>
            <p:cNvSpPr/>
            <p:nvPr/>
          </p:nvSpPr>
          <p:spPr>
            <a:xfrm rot="10800000">
              <a:off x="4478400" y="4395627"/>
              <a:ext cx="323758" cy="1650442"/>
            </a:xfrm>
            <a:prstGeom prst="rightBrace">
              <a:avLst>
                <a:gd name="adj1" fmla="val 54981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190667" y="3958110"/>
              <a:ext cx="647516" cy="2334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smtClean="0"/>
                <a:t>col1</a:t>
              </a:r>
              <a:endParaRPr lang="ko-KR" altLang="en-US" sz="1200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892665" y="4197350"/>
              <a:ext cx="332113" cy="392558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200" dirty="0" smtClean="0"/>
                <a:t>row1</a:t>
              </a:r>
              <a:endParaRPr lang="ko-KR" altLang="en-US" sz="12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892665" y="4931738"/>
              <a:ext cx="332113" cy="392558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200" dirty="0" smtClean="0"/>
                <a:t>row2</a:t>
              </a:r>
              <a:endParaRPr lang="ko-KR" altLang="en-US" sz="1200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863651" y="5653511"/>
              <a:ext cx="332113" cy="392558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200" dirty="0" smtClean="0"/>
                <a:t>row3</a:t>
              </a:r>
              <a:endParaRPr lang="ko-KR" altLang="en-US" sz="1200" dirty="0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5990583" y="4182645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5990583" y="4854952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5990583" y="5529510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5925831" y="3958110"/>
              <a:ext cx="64751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smtClean="0"/>
                <a:t>col2</a:t>
              </a:r>
              <a:endParaRPr lang="ko-KR" altLang="en-US" sz="1200" dirty="0"/>
            </a:p>
          </p:txBody>
        </p:sp>
      </p:grpSp>
      <p:sp>
        <p:nvSpPr>
          <p:cNvPr id="4" name="직사각형 3"/>
          <p:cNvSpPr/>
          <p:nvPr/>
        </p:nvSpPr>
        <p:spPr>
          <a:xfrm>
            <a:off x="5661496" y="3898970"/>
            <a:ext cx="2141487" cy="2308772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9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271812"/>
            <a:ext cx="3648075" cy="30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609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0218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배열 접근하기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행과 </a:t>
            </a:r>
            <a:r>
              <a:rPr lang="ko-KR" altLang="en-US" dirty="0" err="1" smtClean="0"/>
              <a:t>열구분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err="1"/>
              <a:t>배열명</a:t>
            </a:r>
            <a:r>
              <a:rPr lang="en-US" altLang="ko-KR" dirty="0"/>
              <a:t>[ </a:t>
            </a:r>
            <a:r>
              <a:rPr lang="ko-KR" altLang="en-US" dirty="0"/>
              <a:t>행 범위</a:t>
            </a:r>
            <a:r>
              <a:rPr lang="en-US" altLang="ko-KR" dirty="0"/>
              <a:t>, </a:t>
            </a:r>
            <a:r>
              <a:rPr lang="ko-KR" altLang="en-US" dirty="0"/>
              <a:t>열 범위</a:t>
            </a:r>
            <a:r>
              <a:rPr lang="en-US" altLang="ko-KR" dirty="0" smtClean="0"/>
              <a:t>]</a:t>
            </a:r>
            <a:r>
              <a:rPr lang="ko-KR" altLang="en-US" dirty="0" smtClean="0"/>
              <a:t> 행으로 접근</a:t>
            </a:r>
            <a:r>
              <a:rPr lang="en-US" altLang="ko-KR" dirty="0" smtClean="0"/>
              <a:t>, </a:t>
            </a:r>
            <a:r>
              <a:rPr lang="ko-KR" altLang="en-US" dirty="0" smtClean="0"/>
              <a:t>열로 접근</a:t>
            </a:r>
            <a:endParaRPr lang="en-US" altLang="ko-KR" dirty="0"/>
          </a:p>
        </p:txBody>
      </p:sp>
      <p:grpSp>
        <p:nvGrpSpPr>
          <p:cNvPr id="6" name="그룹 5"/>
          <p:cNvGrpSpPr/>
          <p:nvPr/>
        </p:nvGrpSpPr>
        <p:grpSpPr>
          <a:xfrm>
            <a:off x="5491130" y="2536843"/>
            <a:ext cx="2348560" cy="1477426"/>
            <a:chOff x="827582" y="3284984"/>
            <a:chExt cx="3504391" cy="2820625"/>
          </a:xfrm>
        </p:grpSpPr>
        <p:grpSp>
          <p:nvGrpSpPr>
            <p:cNvPr id="5" name="그룹 4"/>
            <p:cNvGrpSpPr/>
            <p:nvPr/>
          </p:nvGrpSpPr>
          <p:grpSpPr>
            <a:xfrm>
              <a:off x="1883701" y="3994031"/>
              <a:ext cx="2448272" cy="2088232"/>
              <a:chOff x="3295328" y="3356992"/>
              <a:chExt cx="2743200" cy="2743200"/>
            </a:xfrm>
          </p:grpSpPr>
          <p:sp>
            <p:nvSpPr>
              <p:cNvPr id="4" name="직사각형 3"/>
              <p:cNvSpPr/>
              <p:nvPr/>
            </p:nvSpPr>
            <p:spPr>
              <a:xfrm>
                <a:off x="3295328" y="3356992"/>
                <a:ext cx="914400" cy="91440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b="1" dirty="0" smtClean="0">
                    <a:solidFill>
                      <a:schemeClr val="tx1"/>
                    </a:solidFill>
                  </a:rPr>
                  <a:t>[0,0]</a:t>
                </a:r>
                <a:endParaRPr lang="ko-KR" altLang="en-US" sz="8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직사각형 6"/>
              <p:cNvSpPr/>
              <p:nvPr/>
            </p:nvSpPr>
            <p:spPr>
              <a:xfrm>
                <a:off x="4209728" y="3356992"/>
                <a:ext cx="914400" cy="91440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b="1" dirty="0" smtClean="0">
                    <a:solidFill>
                      <a:schemeClr val="tx1"/>
                    </a:solidFill>
                  </a:rPr>
                  <a:t>[0,1]</a:t>
                </a:r>
                <a:endParaRPr lang="ko-KR" altLang="en-US" sz="8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" name="직사각형 7"/>
              <p:cNvSpPr/>
              <p:nvPr/>
            </p:nvSpPr>
            <p:spPr>
              <a:xfrm>
                <a:off x="5124128" y="3356992"/>
                <a:ext cx="914400" cy="91440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b="1" dirty="0" smtClean="0">
                    <a:solidFill>
                      <a:schemeClr val="tx1"/>
                    </a:solidFill>
                  </a:rPr>
                  <a:t>[0,2]</a:t>
                </a:r>
                <a:endParaRPr lang="ko-KR" altLang="en-US" sz="8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" name="직사각형 8"/>
              <p:cNvSpPr/>
              <p:nvPr/>
            </p:nvSpPr>
            <p:spPr>
              <a:xfrm>
                <a:off x="3295328" y="4271392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b="1" dirty="0" smtClean="0"/>
                  <a:t>[1,0]</a:t>
                </a:r>
                <a:endParaRPr lang="ko-KR" altLang="en-US" sz="800" b="1" dirty="0"/>
              </a:p>
            </p:txBody>
          </p:sp>
          <p:sp>
            <p:nvSpPr>
              <p:cNvPr id="10" name="직사각형 9"/>
              <p:cNvSpPr/>
              <p:nvPr/>
            </p:nvSpPr>
            <p:spPr>
              <a:xfrm>
                <a:off x="4209728" y="4271392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b="1" dirty="0" smtClean="0"/>
                  <a:t>[1,1]</a:t>
                </a:r>
                <a:endParaRPr lang="ko-KR" altLang="en-US" sz="800" b="1" dirty="0"/>
              </a:p>
            </p:txBody>
          </p:sp>
          <p:sp>
            <p:nvSpPr>
              <p:cNvPr id="11" name="직사각형 10"/>
              <p:cNvSpPr/>
              <p:nvPr/>
            </p:nvSpPr>
            <p:spPr>
              <a:xfrm>
                <a:off x="5124128" y="4271392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b="1" dirty="0" smtClean="0"/>
                  <a:t>[1,2]</a:t>
                </a:r>
                <a:endParaRPr lang="ko-KR" altLang="en-US" sz="800" b="1" dirty="0"/>
              </a:p>
            </p:txBody>
          </p:sp>
          <p:sp>
            <p:nvSpPr>
              <p:cNvPr id="18" name="직사각형 17"/>
              <p:cNvSpPr/>
              <p:nvPr/>
            </p:nvSpPr>
            <p:spPr>
              <a:xfrm>
                <a:off x="3295328" y="5185792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b="1" dirty="0" smtClean="0"/>
                  <a:t>[2,0]</a:t>
                </a:r>
                <a:endParaRPr lang="ko-KR" altLang="en-US" sz="800" b="1" dirty="0"/>
              </a:p>
            </p:txBody>
          </p:sp>
          <p:sp>
            <p:nvSpPr>
              <p:cNvPr id="19" name="직사각형 18"/>
              <p:cNvSpPr/>
              <p:nvPr/>
            </p:nvSpPr>
            <p:spPr>
              <a:xfrm>
                <a:off x="4209728" y="5185792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b="1" dirty="0" smtClean="0"/>
                  <a:t>[2,1]</a:t>
                </a:r>
                <a:endParaRPr lang="ko-KR" altLang="en-US" sz="800" b="1" dirty="0"/>
              </a:p>
            </p:txBody>
          </p:sp>
          <p:sp>
            <p:nvSpPr>
              <p:cNvPr id="20" name="직사각형 19"/>
              <p:cNvSpPr/>
              <p:nvPr/>
            </p:nvSpPr>
            <p:spPr>
              <a:xfrm>
                <a:off x="5124128" y="5185792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b="1" dirty="0" smtClean="0"/>
                  <a:t>[2,2]</a:t>
                </a:r>
                <a:endParaRPr lang="ko-KR" altLang="en-US" sz="800" b="1" dirty="0"/>
              </a:p>
            </p:txBody>
          </p:sp>
        </p:grpSp>
        <p:sp>
          <p:nvSpPr>
            <p:cNvPr id="21" name="TextBox 20"/>
            <p:cNvSpPr txBox="1"/>
            <p:nvPr/>
          </p:nvSpPr>
          <p:spPr>
            <a:xfrm>
              <a:off x="827582" y="4686919"/>
              <a:ext cx="1152128" cy="8239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 smtClean="0"/>
                <a:t>Row : </a:t>
              </a:r>
              <a:r>
                <a:rPr lang="ko-KR" altLang="en-US" sz="800" dirty="0" smtClean="0"/>
                <a:t>행</a:t>
              </a:r>
              <a:endParaRPr lang="ko-KR" altLang="en-US" sz="800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581805" y="3284984"/>
              <a:ext cx="1604796" cy="524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 smtClean="0"/>
                <a:t>Column: </a:t>
              </a:r>
              <a:r>
                <a:rPr lang="ko-KR" altLang="en-US" sz="800" dirty="0" smtClean="0"/>
                <a:t>열</a:t>
              </a:r>
              <a:endParaRPr lang="ko-KR" altLang="en-US" sz="800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547664" y="4157403"/>
              <a:ext cx="408044" cy="524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 smtClean="0"/>
                <a:t>0</a:t>
              </a:r>
              <a:endParaRPr lang="ko-KR" altLang="en-US" sz="800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547664" y="4861214"/>
              <a:ext cx="408044" cy="524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 smtClean="0"/>
                <a:t>1</a:t>
              </a:r>
              <a:endParaRPr lang="ko-KR" altLang="en-US" sz="800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547664" y="5581294"/>
              <a:ext cx="408044" cy="524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 smtClean="0"/>
                <a:t>2</a:t>
              </a:r>
              <a:endParaRPr lang="ko-KR" altLang="en-US" sz="800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2078594" y="3636877"/>
              <a:ext cx="408044" cy="524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 smtClean="0"/>
                <a:t>0</a:t>
              </a:r>
              <a:endParaRPr lang="ko-KR" altLang="en-US" sz="800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843809" y="3636877"/>
              <a:ext cx="408044" cy="524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 smtClean="0"/>
                <a:t>1</a:t>
              </a:r>
              <a:endParaRPr lang="ko-KR" altLang="en-US" sz="800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3719905" y="3636877"/>
              <a:ext cx="408044" cy="524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 smtClean="0"/>
                <a:t>2</a:t>
              </a:r>
              <a:endParaRPr lang="ko-KR" altLang="en-US" sz="800" dirty="0"/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5491130" y="4742994"/>
            <a:ext cx="2348560" cy="1477426"/>
            <a:chOff x="827582" y="3284984"/>
            <a:chExt cx="3504391" cy="2820625"/>
          </a:xfrm>
        </p:grpSpPr>
        <p:grpSp>
          <p:nvGrpSpPr>
            <p:cNvPr id="33" name="그룹 32"/>
            <p:cNvGrpSpPr/>
            <p:nvPr/>
          </p:nvGrpSpPr>
          <p:grpSpPr>
            <a:xfrm>
              <a:off x="1883701" y="3994031"/>
              <a:ext cx="2448272" cy="2088232"/>
              <a:chOff x="3295328" y="3356992"/>
              <a:chExt cx="2743200" cy="2743200"/>
            </a:xfrm>
          </p:grpSpPr>
          <p:sp>
            <p:nvSpPr>
              <p:cNvPr id="42" name="직사각형 41"/>
              <p:cNvSpPr/>
              <p:nvPr/>
            </p:nvSpPr>
            <p:spPr>
              <a:xfrm>
                <a:off x="3295328" y="3356992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b="1" dirty="0" smtClean="0">
                    <a:solidFill>
                      <a:schemeClr val="tx1"/>
                    </a:solidFill>
                  </a:rPr>
                  <a:t>[0,0</a:t>
                </a:r>
                <a:r>
                  <a:rPr lang="en-US" altLang="ko-KR" sz="800" dirty="0" smtClean="0">
                    <a:solidFill>
                      <a:schemeClr val="tx1"/>
                    </a:solidFill>
                  </a:rPr>
                  <a:t>]</a:t>
                </a:r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3" name="직사각형 42"/>
              <p:cNvSpPr/>
              <p:nvPr/>
            </p:nvSpPr>
            <p:spPr>
              <a:xfrm>
                <a:off x="4209728" y="3356992"/>
                <a:ext cx="914400" cy="914400"/>
              </a:xfrm>
              <a:prstGeom prst="rect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dirty="0" smtClean="0">
                    <a:solidFill>
                      <a:schemeClr val="bg1"/>
                    </a:solidFill>
                  </a:rPr>
                  <a:t>[0,1]</a:t>
                </a:r>
                <a:endParaRPr lang="ko-KR" altLang="en-US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4" name="직사각형 43"/>
              <p:cNvSpPr/>
              <p:nvPr/>
            </p:nvSpPr>
            <p:spPr>
              <a:xfrm>
                <a:off x="5124128" y="3356992"/>
                <a:ext cx="914400" cy="914400"/>
              </a:xfrm>
              <a:prstGeom prst="rect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dirty="0" smtClean="0">
                    <a:solidFill>
                      <a:schemeClr val="bg1"/>
                    </a:solidFill>
                  </a:rPr>
                  <a:t>[0,2]</a:t>
                </a:r>
                <a:endParaRPr lang="ko-KR" altLang="en-US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5" name="직사각형 44"/>
              <p:cNvSpPr/>
              <p:nvPr/>
            </p:nvSpPr>
            <p:spPr>
              <a:xfrm>
                <a:off x="3295328" y="4271392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b="1" dirty="0" smtClean="0">
                    <a:solidFill>
                      <a:schemeClr val="tx1"/>
                    </a:solidFill>
                  </a:rPr>
                  <a:t>[1,0]</a:t>
                </a:r>
                <a:endParaRPr lang="ko-KR" altLang="en-US" sz="8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6" name="직사각형 45"/>
              <p:cNvSpPr/>
              <p:nvPr/>
            </p:nvSpPr>
            <p:spPr>
              <a:xfrm>
                <a:off x="4209728" y="4271392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b="1" dirty="0" smtClean="0"/>
                  <a:t>[1,1]</a:t>
                </a:r>
                <a:endParaRPr lang="ko-KR" altLang="en-US" sz="800" b="1" dirty="0"/>
              </a:p>
            </p:txBody>
          </p:sp>
          <p:sp>
            <p:nvSpPr>
              <p:cNvPr id="47" name="직사각형 46"/>
              <p:cNvSpPr/>
              <p:nvPr/>
            </p:nvSpPr>
            <p:spPr>
              <a:xfrm>
                <a:off x="5124128" y="4271392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b="1" dirty="0" smtClean="0"/>
                  <a:t>[1,2]</a:t>
                </a:r>
                <a:endParaRPr lang="ko-KR" altLang="en-US" sz="800" b="1" dirty="0"/>
              </a:p>
            </p:txBody>
          </p:sp>
          <p:sp>
            <p:nvSpPr>
              <p:cNvPr id="48" name="직사각형 47"/>
              <p:cNvSpPr/>
              <p:nvPr/>
            </p:nvSpPr>
            <p:spPr>
              <a:xfrm>
                <a:off x="3295328" y="5185792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b="1" dirty="0" smtClean="0">
                    <a:solidFill>
                      <a:schemeClr val="tx1"/>
                    </a:solidFill>
                  </a:rPr>
                  <a:t>[2,0]</a:t>
                </a:r>
                <a:endParaRPr lang="ko-KR" altLang="en-US" sz="8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9" name="직사각형 48"/>
              <p:cNvSpPr/>
              <p:nvPr/>
            </p:nvSpPr>
            <p:spPr>
              <a:xfrm>
                <a:off x="4209728" y="5185792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b="1" dirty="0" smtClean="0"/>
                  <a:t>[2,1]</a:t>
                </a:r>
                <a:endParaRPr lang="ko-KR" altLang="en-US" sz="800" b="1" dirty="0"/>
              </a:p>
            </p:txBody>
          </p:sp>
          <p:sp>
            <p:nvSpPr>
              <p:cNvPr id="50" name="직사각형 49"/>
              <p:cNvSpPr/>
              <p:nvPr/>
            </p:nvSpPr>
            <p:spPr>
              <a:xfrm>
                <a:off x="5124128" y="5185792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b="1" dirty="0" smtClean="0"/>
                  <a:t>[2,2]</a:t>
                </a:r>
                <a:endParaRPr lang="ko-KR" altLang="en-US" sz="800" b="1" dirty="0"/>
              </a:p>
            </p:txBody>
          </p:sp>
        </p:grpSp>
        <p:sp>
          <p:nvSpPr>
            <p:cNvPr id="34" name="TextBox 33"/>
            <p:cNvSpPr txBox="1"/>
            <p:nvPr/>
          </p:nvSpPr>
          <p:spPr>
            <a:xfrm>
              <a:off x="827582" y="4686919"/>
              <a:ext cx="1152128" cy="8239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 smtClean="0"/>
                <a:t>Row : </a:t>
              </a:r>
              <a:r>
                <a:rPr lang="ko-KR" altLang="en-US" sz="800" dirty="0" smtClean="0"/>
                <a:t>행</a:t>
              </a:r>
              <a:endParaRPr lang="ko-KR" altLang="en-US" sz="800" dirty="0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2581805" y="3284984"/>
              <a:ext cx="1604796" cy="524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 smtClean="0"/>
                <a:t>Column: </a:t>
              </a:r>
              <a:r>
                <a:rPr lang="ko-KR" altLang="en-US" sz="800" dirty="0" smtClean="0"/>
                <a:t>열</a:t>
              </a:r>
              <a:endParaRPr lang="ko-KR" altLang="en-US" sz="800" dirty="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547664" y="4157403"/>
              <a:ext cx="408044" cy="524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 smtClean="0"/>
                <a:t>0</a:t>
              </a:r>
              <a:endParaRPr lang="ko-KR" altLang="en-US" sz="800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1547664" y="4861214"/>
              <a:ext cx="408044" cy="524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 smtClean="0"/>
                <a:t>1</a:t>
              </a:r>
              <a:endParaRPr lang="ko-KR" altLang="en-US" sz="800" dirty="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1547664" y="5581294"/>
              <a:ext cx="408044" cy="524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 smtClean="0"/>
                <a:t>2</a:t>
              </a:r>
              <a:endParaRPr lang="ko-KR" altLang="en-US" sz="800" dirty="0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2078594" y="3636877"/>
              <a:ext cx="408044" cy="524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 smtClean="0"/>
                <a:t>0</a:t>
              </a:r>
              <a:endParaRPr lang="ko-KR" altLang="en-US" sz="800" dirty="0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2843809" y="3636877"/>
              <a:ext cx="408044" cy="524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 smtClean="0"/>
                <a:t>1</a:t>
              </a:r>
              <a:endParaRPr lang="ko-KR" altLang="en-US" sz="800" dirty="0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3719905" y="3636877"/>
              <a:ext cx="408044" cy="524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 smtClean="0"/>
                <a:t>2</a:t>
              </a:r>
              <a:endParaRPr lang="ko-KR" altLang="en-US" sz="800" dirty="0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5767692" y="2194324"/>
            <a:ext cx="20719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u="sng" dirty="0" err="1" smtClean="0"/>
              <a:t>첫번째</a:t>
            </a:r>
            <a:r>
              <a:rPr lang="ko-KR" altLang="en-US" sz="1400" b="1" u="sng" dirty="0" smtClean="0"/>
              <a:t> 행 접근</a:t>
            </a:r>
            <a:endParaRPr lang="ko-KR" altLang="en-US" sz="1400" b="1" u="sng" dirty="0"/>
          </a:p>
        </p:txBody>
      </p:sp>
      <p:sp>
        <p:nvSpPr>
          <p:cNvPr id="51" name="TextBox 50"/>
          <p:cNvSpPr txBox="1"/>
          <p:nvPr/>
        </p:nvSpPr>
        <p:spPr>
          <a:xfrm>
            <a:off x="5877194" y="4354564"/>
            <a:ext cx="20719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u="sng" dirty="0" err="1" smtClean="0"/>
              <a:t>첫번째</a:t>
            </a:r>
            <a:r>
              <a:rPr lang="ko-KR" altLang="en-US" sz="1400" b="1" u="sng" dirty="0" smtClean="0"/>
              <a:t> 열 접근</a:t>
            </a:r>
            <a:endParaRPr lang="ko-KR" altLang="en-US" sz="1400" b="1" u="sng" dirty="0"/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2790523"/>
            <a:ext cx="3456384" cy="3400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슬라이드 번호 개체 틀 1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1769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DataFrame.iloc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/>
              <a:t> </a:t>
            </a:r>
            <a:r>
              <a:rPr lang="en-US" altLang="ko-KR" dirty="0" err="1" smtClean="0"/>
              <a:t>iloc</a:t>
            </a:r>
            <a:r>
              <a:rPr lang="ko-KR" altLang="en-US" dirty="0" smtClean="0"/>
              <a:t>로 숫자로 내부</a:t>
            </a:r>
            <a:r>
              <a:rPr lang="en-US" altLang="ko-KR" dirty="0" smtClean="0"/>
              <a:t>(series</a:t>
            </a:r>
            <a:r>
              <a:rPr lang="en-US" altLang="ko-KR" dirty="0"/>
              <a:t>,</a:t>
            </a:r>
            <a:r>
              <a:rPr lang="ko-KR" altLang="en-US" dirty="0" smtClean="0"/>
              <a:t>값</a:t>
            </a:r>
            <a:r>
              <a:rPr lang="en-US" altLang="ko-KR" dirty="0" smtClean="0"/>
              <a:t>)</a:t>
            </a:r>
            <a:r>
              <a:rPr lang="ko-KR" altLang="en-US" dirty="0" smtClean="0"/>
              <a:t> </a:t>
            </a:r>
            <a:r>
              <a:rPr lang="ko-KR" altLang="en-US" dirty="0"/>
              <a:t>를 </a:t>
            </a:r>
            <a:r>
              <a:rPr lang="ko-KR" altLang="en-US" dirty="0" smtClean="0"/>
              <a:t>조회 </a:t>
            </a:r>
            <a:endParaRPr lang="en-US" altLang="ko-KR" dirty="0" smtClean="0"/>
          </a:p>
        </p:txBody>
      </p:sp>
      <p:pic>
        <p:nvPicPr>
          <p:cNvPr id="1198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2348880"/>
            <a:ext cx="4608512" cy="4265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1013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827584" y="764704"/>
            <a:ext cx="7579568" cy="4968552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ko-KR" sz="8800" dirty="0"/>
              <a:t>8</a:t>
            </a:r>
            <a:r>
              <a:rPr lang="en-US" altLang="ko-KR" sz="8800" dirty="0" smtClean="0"/>
              <a:t>. Pandas</a:t>
            </a:r>
            <a:r>
              <a:rPr lang="en-US" altLang="ko-KR" sz="8800" dirty="0"/>
              <a:t/>
            </a:r>
            <a:br>
              <a:rPr lang="en-US" altLang="ko-KR" sz="8800" dirty="0"/>
            </a:br>
            <a:r>
              <a:rPr lang="en-US" altLang="ko-KR" sz="8800" dirty="0" smtClean="0"/>
              <a:t>series</a:t>
            </a:r>
            <a:br>
              <a:rPr lang="en-US" altLang="ko-KR" sz="8800" dirty="0" smtClean="0"/>
            </a:br>
            <a:r>
              <a:rPr lang="en-US" altLang="ko-KR" sz="8800" dirty="0" smtClean="0"/>
              <a:t>/</a:t>
            </a:r>
            <a:r>
              <a:rPr lang="en-US" altLang="ko-KR" sz="8800" dirty="0" err="1" smtClean="0"/>
              <a:t>dataframe</a:t>
            </a:r>
            <a:r>
              <a:rPr lang="en-US" altLang="ko-KR" sz="8800" dirty="0" smtClean="0"/>
              <a:t> </a:t>
            </a:r>
            <a:br>
              <a:rPr lang="en-US" altLang="ko-KR" sz="8800" dirty="0" smtClean="0"/>
            </a:br>
            <a:r>
              <a:rPr lang="ko-KR" altLang="en-US" sz="8800" dirty="0" smtClean="0"/>
              <a:t>공통 </a:t>
            </a:r>
            <a:r>
              <a:rPr lang="ko-KR" altLang="en-US" sz="8800" dirty="0" err="1" smtClean="0"/>
              <a:t>메소드</a:t>
            </a:r>
            <a:endParaRPr lang="ko-KR" altLang="en-US" sz="88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611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5468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827584" y="908720"/>
            <a:ext cx="7579568" cy="4454624"/>
          </a:xfrm>
        </p:spPr>
        <p:txBody>
          <a:bodyPr>
            <a:normAutofit/>
          </a:bodyPr>
          <a:lstStyle/>
          <a:p>
            <a:pPr algn="r"/>
            <a:r>
              <a:rPr lang="ko-KR" altLang="en-US" sz="6000" dirty="0" smtClean="0"/>
              <a:t>데이터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ko-KR" altLang="en-US" sz="6000" dirty="0" smtClean="0"/>
              <a:t> </a:t>
            </a:r>
            <a:r>
              <a:rPr lang="en-US" altLang="ko-KR" sz="6000" dirty="0" smtClean="0"/>
              <a:t>head/tail</a:t>
            </a:r>
            <a:br>
              <a:rPr lang="en-US" altLang="ko-KR" sz="6000" dirty="0" smtClean="0"/>
            </a:br>
            <a:r>
              <a:rPr lang="ko-KR" altLang="en-US" sz="6000" dirty="0" smtClean="0"/>
              <a:t> 확인</a:t>
            </a:r>
            <a:r>
              <a:rPr lang="en-US" altLang="ko-KR" sz="6000" dirty="0" smtClean="0"/>
              <a:t> </a:t>
            </a:r>
            <a:endParaRPr lang="ko-KR" altLang="en-US" sz="60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612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1466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Series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613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4219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Series head/tail</a:t>
            </a:r>
            <a:r>
              <a:rPr lang="ko-KR" altLang="en-US" dirty="0" smtClean="0"/>
              <a:t>조회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Head/tail </a:t>
            </a:r>
            <a:r>
              <a:rPr lang="ko-KR" altLang="en-US" dirty="0" smtClean="0"/>
              <a:t>조회 </a:t>
            </a:r>
            <a:r>
              <a:rPr lang="en-US" altLang="ko-KR" dirty="0" smtClean="0"/>
              <a:t>default</a:t>
            </a:r>
            <a:r>
              <a:rPr lang="ko-KR" altLang="en-US" dirty="0" smtClean="0"/>
              <a:t>가 </a:t>
            </a:r>
            <a:r>
              <a:rPr lang="en-US" altLang="ko-KR" dirty="0" smtClean="0"/>
              <a:t>5</a:t>
            </a:r>
            <a:r>
              <a:rPr lang="ko-KR" altLang="en-US" dirty="0" smtClean="0"/>
              <a:t>건이며</a:t>
            </a:r>
            <a:r>
              <a:rPr lang="en-US" altLang="ko-KR" dirty="0" smtClean="0"/>
              <a:t>, n= </a:t>
            </a:r>
            <a:r>
              <a:rPr lang="ko-KR" altLang="en-US" dirty="0" smtClean="0"/>
              <a:t>숫자를 인자로 전달해서 더 많은 건을 조회할 수 있</a:t>
            </a:r>
            <a:r>
              <a:rPr lang="ko-KR" altLang="en-US" dirty="0"/>
              <a:t>음</a:t>
            </a:r>
            <a:endParaRPr lang="en-US" altLang="ko-KR" dirty="0" smtClean="0"/>
          </a:p>
        </p:txBody>
      </p:sp>
      <p:pic>
        <p:nvPicPr>
          <p:cNvPr id="2478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6702" y="2780928"/>
            <a:ext cx="3914775" cy="3799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1995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err="1"/>
              <a:t>DataFrame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615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7672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DataFrame</a:t>
            </a:r>
            <a:r>
              <a:rPr lang="en-US" altLang="ko-KR" dirty="0"/>
              <a:t> </a:t>
            </a:r>
            <a:r>
              <a:rPr lang="en-US" altLang="ko-KR" dirty="0" smtClean="0"/>
              <a:t>head</a:t>
            </a:r>
            <a:r>
              <a:rPr lang="ko-KR" altLang="en-US" dirty="0" smtClean="0"/>
              <a:t> 검색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27331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/>
              <a:t>DataFrame</a:t>
            </a:r>
            <a:r>
              <a:rPr lang="ko-KR" altLang="en-US" dirty="0"/>
              <a:t>은  </a:t>
            </a:r>
            <a:r>
              <a:rPr lang="en-US" altLang="ko-KR" dirty="0" smtClean="0"/>
              <a:t>head()</a:t>
            </a:r>
            <a:r>
              <a:rPr lang="ko-KR" altLang="en-US" dirty="0" err="1" smtClean="0"/>
              <a:t>메소드를</a:t>
            </a:r>
            <a:r>
              <a:rPr lang="ko-KR" altLang="en-US" dirty="0" smtClean="0"/>
              <a:t> 이용해서 </a:t>
            </a:r>
            <a:r>
              <a:rPr lang="en-US" altLang="ko-KR" dirty="0" smtClean="0"/>
              <a:t>default=5</a:t>
            </a:r>
            <a:r>
              <a:rPr lang="ko-KR" altLang="en-US" dirty="0" smtClean="0"/>
              <a:t>까지  검색</a:t>
            </a:r>
            <a:endParaRPr lang="en-US" altLang="ko-KR" dirty="0"/>
          </a:p>
        </p:txBody>
      </p:sp>
      <p:pic>
        <p:nvPicPr>
          <p:cNvPr id="1699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2708920"/>
            <a:ext cx="3705225" cy="337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998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356992"/>
            <a:ext cx="3816424" cy="18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1766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DataFrame</a:t>
            </a:r>
            <a:r>
              <a:rPr lang="en-US" altLang="ko-KR" dirty="0"/>
              <a:t> </a:t>
            </a:r>
            <a:r>
              <a:rPr lang="en-US" altLang="ko-KR" dirty="0" smtClean="0"/>
              <a:t>tail</a:t>
            </a:r>
            <a:r>
              <a:rPr lang="ko-KR" altLang="en-US" dirty="0" smtClean="0"/>
              <a:t> 검색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27331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/>
              <a:t>DataFrame</a:t>
            </a:r>
            <a:r>
              <a:rPr lang="ko-KR" altLang="en-US" dirty="0"/>
              <a:t>은  </a:t>
            </a:r>
            <a:r>
              <a:rPr lang="en-US" altLang="ko-KR" dirty="0" smtClean="0"/>
              <a:t>tail()</a:t>
            </a:r>
            <a:r>
              <a:rPr lang="ko-KR" altLang="en-US" dirty="0" err="1" smtClean="0"/>
              <a:t>메소드를</a:t>
            </a:r>
            <a:r>
              <a:rPr lang="ko-KR" altLang="en-US" dirty="0" smtClean="0"/>
              <a:t> 이용해서 </a:t>
            </a:r>
            <a:r>
              <a:rPr lang="en-US" altLang="ko-KR" dirty="0" smtClean="0"/>
              <a:t>default=5</a:t>
            </a:r>
            <a:r>
              <a:rPr lang="ko-KR" altLang="en-US" dirty="0" smtClean="0"/>
              <a:t>까지  검색</a:t>
            </a:r>
            <a:endParaRPr lang="en-US" altLang="ko-KR" dirty="0"/>
          </a:p>
        </p:txBody>
      </p:sp>
      <p:pic>
        <p:nvPicPr>
          <p:cNvPr id="1710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2636912"/>
            <a:ext cx="3609975" cy="3533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10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3284984"/>
            <a:ext cx="3555504" cy="18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2165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827584" y="908720"/>
            <a:ext cx="7579568" cy="4454624"/>
          </a:xfrm>
        </p:spPr>
        <p:txBody>
          <a:bodyPr>
            <a:normAutofit/>
          </a:bodyPr>
          <a:lstStyle/>
          <a:p>
            <a:pPr algn="r"/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ko-KR" altLang="en-US" sz="6000" dirty="0" smtClean="0"/>
              <a:t>데이터 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ko-KR" altLang="en-US" sz="6000" dirty="0" smtClean="0"/>
              <a:t>요소 확인 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endParaRPr lang="ko-KR" altLang="en-US" sz="60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618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1239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Series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619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7698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배열 접근하기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행렬로 구분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 </a:t>
            </a:r>
            <a:r>
              <a:rPr lang="ko-KR" altLang="en-US" dirty="0" err="1" smtClean="0"/>
              <a:t>첫번째와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두번째</a:t>
            </a:r>
            <a:r>
              <a:rPr lang="ko-KR" altLang="en-US" dirty="0" smtClean="0"/>
              <a:t> 행과 </a:t>
            </a:r>
            <a:r>
              <a:rPr lang="ko-KR" altLang="en-US" dirty="0" err="1" smtClean="0"/>
              <a:t>두번째와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세번째</a:t>
            </a:r>
            <a:r>
              <a:rPr lang="ko-KR" altLang="en-US" dirty="0" smtClean="0"/>
              <a:t> 열로 접근</a:t>
            </a:r>
            <a:endParaRPr lang="en-US" altLang="ko-KR" dirty="0"/>
          </a:p>
        </p:txBody>
      </p:sp>
      <p:grpSp>
        <p:nvGrpSpPr>
          <p:cNvPr id="6" name="그룹 5"/>
          <p:cNvGrpSpPr/>
          <p:nvPr/>
        </p:nvGrpSpPr>
        <p:grpSpPr>
          <a:xfrm>
            <a:off x="5841199" y="3717032"/>
            <a:ext cx="2259193" cy="1726067"/>
            <a:chOff x="827582" y="3284984"/>
            <a:chExt cx="3504391" cy="2820625"/>
          </a:xfrm>
        </p:grpSpPr>
        <p:grpSp>
          <p:nvGrpSpPr>
            <p:cNvPr id="5" name="그룹 4"/>
            <p:cNvGrpSpPr/>
            <p:nvPr/>
          </p:nvGrpSpPr>
          <p:grpSpPr>
            <a:xfrm>
              <a:off x="1883701" y="3994031"/>
              <a:ext cx="2448272" cy="2088232"/>
              <a:chOff x="3295328" y="3356992"/>
              <a:chExt cx="2743200" cy="2743200"/>
            </a:xfrm>
          </p:grpSpPr>
          <p:sp>
            <p:nvSpPr>
              <p:cNvPr id="4" name="직사각형 3"/>
              <p:cNvSpPr/>
              <p:nvPr/>
            </p:nvSpPr>
            <p:spPr>
              <a:xfrm>
                <a:off x="3295328" y="3356992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b="1" dirty="0" smtClean="0"/>
                  <a:t>[0,0]</a:t>
                </a:r>
                <a:endParaRPr lang="ko-KR" altLang="en-US" sz="800" b="1" dirty="0"/>
              </a:p>
            </p:txBody>
          </p:sp>
          <p:sp>
            <p:nvSpPr>
              <p:cNvPr id="7" name="직사각형 6"/>
              <p:cNvSpPr/>
              <p:nvPr/>
            </p:nvSpPr>
            <p:spPr>
              <a:xfrm>
                <a:off x="4209728" y="3356992"/>
                <a:ext cx="914400" cy="91440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dirty="0" smtClean="0">
                    <a:solidFill>
                      <a:schemeClr val="tx1"/>
                    </a:solidFill>
                  </a:rPr>
                  <a:t>[0,1]</a:t>
                </a:r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" name="직사각형 7"/>
              <p:cNvSpPr/>
              <p:nvPr/>
            </p:nvSpPr>
            <p:spPr>
              <a:xfrm>
                <a:off x="5124128" y="3356992"/>
                <a:ext cx="914400" cy="91440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dirty="0" smtClean="0">
                    <a:solidFill>
                      <a:schemeClr val="tx1"/>
                    </a:solidFill>
                  </a:rPr>
                  <a:t>[0,2]</a:t>
                </a:r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" name="직사각형 8"/>
              <p:cNvSpPr/>
              <p:nvPr/>
            </p:nvSpPr>
            <p:spPr>
              <a:xfrm>
                <a:off x="3295328" y="4271392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b="1" dirty="0" smtClean="0"/>
                  <a:t>[1,0]</a:t>
                </a:r>
                <a:endParaRPr lang="ko-KR" altLang="en-US" sz="800" b="1" dirty="0"/>
              </a:p>
            </p:txBody>
          </p:sp>
          <p:sp>
            <p:nvSpPr>
              <p:cNvPr id="10" name="직사각형 9"/>
              <p:cNvSpPr/>
              <p:nvPr/>
            </p:nvSpPr>
            <p:spPr>
              <a:xfrm>
                <a:off x="4209728" y="4271392"/>
                <a:ext cx="914400" cy="91440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dirty="0" smtClean="0">
                    <a:solidFill>
                      <a:schemeClr val="tx1"/>
                    </a:solidFill>
                  </a:rPr>
                  <a:t>[1,1]</a:t>
                </a:r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직사각형 10"/>
              <p:cNvSpPr/>
              <p:nvPr/>
            </p:nvSpPr>
            <p:spPr>
              <a:xfrm>
                <a:off x="5124128" y="4271392"/>
                <a:ext cx="914400" cy="91440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dirty="0" smtClean="0">
                    <a:solidFill>
                      <a:schemeClr val="tx1"/>
                    </a:solidFill>
                  </a:rPr>
                  <a:t>[1,2]</a:t>
                </a:r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직사각형 17"/>
              <p:cNvSpPr/>
              <p:nvPr/>
            </p:nvSpPr>
            <p:spPr>
              <a:xfrm>
                <a:off x="3295328" y="5185792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b="1" dirty="0" smtClean="0"/>
                  <a:t>[2,0]</a:t>
                </a:r>
                <a:endParaRPr lang="ko-KR" altLang="en-US" sz="800" b="1" dirty="0"/>
              </a:p>
            </p:txBody>
          </p:sp>
          <p:sp>
            <p:nvSpPr>
              <p:cNvPr id="19" name="직사각형 18"/>
              <p:cNvSpPr/>
              <p:nvPr/>
            </p:nvSpPr>
            <p:spPr>
              <a:xfrm>
                <a:off x="4209728" y="5185792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b="1" dirty="0" smtClean="0"/>
                  <a:t>[2,1]</a:t>
                </a:r>
                <a:endParaRPr lang="ko-KR" altLang="en-US" sz="800" b="1" dirty="0"/>
              </a:p>
            </p:txBody>
          </p:sp>
          <p:sp>
            <p:nvSpPr>
              <p:cNvPr id="20" name="직사각형 19"/>
              <p:cNvSpPr/>
              <p:nvPr/>
            </p:nvSpPr>
            <p:spPr>
              <a:xfrm>
                <a:off x="5124128" y="5185792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b="1" dirty="0" smtClean="0"/>
                  <a:t>[2,2]</a:t>
                </a:r>
                <a:endParaRPr lang="ko-KR" altLang="en-US" sz="800" b="1" dirty="0"/>
              </a:p>
            </p:txBody>
          </p:sp>
        </p:grpSp>
        <p:sp>
          <p:nvSpPr>
            <p:cNvPr id="21" name="TextBox 20"/>
            <p:cNvSpPr txBox="1"/>
            <p:nvPr/>
          </p:nvSpPr>
          <p:spPr>
            <a:xfrm>
              <a:off x="827582" y="4686919"/>
              <a:ext cx="1152128" cy="8239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 smtClean="0"/>
                <a:t>Row : </a:t>
              </a:r>
              <a:r>
                <a:rPr lang="ko-KR" altLang="en-US" sz="800" dirty="0" smtClean="0"/>
                <a:t>행</a:t>
              </a:r>
              <a:endParaRPr lang="ko-KR" altLang="en-US" sz="800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581805" y="3284984"/>
              <a:ext cx="1604796" cy="524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 smtClean="0"/>
                <a:t>Column: </a:t>
              </a:r>
              <a:r>
                <a:rPr lang="ko-KR" altLang="en-US" sz="800" dirty="0" smtClean="0"/>
                <a:t>열</a:t>
              </a:r>
              <a:endParaRPr lang="ko-KR" altLang="en-US" sz="800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547664" y="4157403"/>
              <a:ext cx="408044" cy="524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 smtClean="0"/>
                <a:t>0</a:t>
              </a:r>
              <a:endParaRPr lang="ko-KR" altLang="en-US" sz="800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547664" y="4861214"/>
              <a:ext cx="408044" cy="524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 smtClean="0"/>
                <a:t>1</a:t>
              </a:r>
              <a:endParaRPr lang="ko-KR" altLang="en-US" sz="800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547664" y="5581294"/>
              <a:ext cx="408044" cy="524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 smtClean="0"/>
                <a:t>2</a:t>
              </a:r>
              <a:endParaRPr lang="ko-KR" altLang="en-US" sz="800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2078594" y="3636877"/>
              <a:ext cx="408044" cy="524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 smtClean="0"/>
                <a:t>0</a:t>
              </a:r>
              <a:endParaRPr lang="ko-KR" altLang="en-US" sz="800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843809" y="3636877"/>
              <a:ext cx="408044" cy="524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 smtClean="0"/>
                <a:t>1</a:t>
              </a:r>
              <a:endParaRPr lang="ko-KR" altLang="en-US" sz="800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3719905" y="3636877"/>
              <a:ext cx="408044" cy="524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 smtClean="0"/>
                <a:t>2</a:t>
              </a:r>
              <a:endParaRPr lang="ko-KR" altLang="en-US" sz="800" dirty="0"/>
            </a:p>
          </p:txBody>
        </p:sp>
      </p:grp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3562410"/>
            <a:ext cx="2743200" cy="2238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슬라이드 번호 개체 틀 1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4091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Isnull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notnull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620</a:t>
            </a:fld>
            <a:endParaRPr lang="ko-KR" altLang="en-US"/>
          </a:p>
        </p:txBody>
      </p:sp>
      <p:sp>
        <p:nvSpPr>
          <p:cNvPr id="5" name="내용 개체 틀 4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324744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 smtClean="0"/>
              <a:t>Series </a:t>
            </a:r>
            <a:r>
              <a:rPr lang="ko-KR" altLang="en-US" dirty="0" smtClean="0"/>
              <a:t>생성시 </a:t>
            </a:r>
            <a:r>
              <a:rPr lang="en-US" altLang="ko-KR" dirty="0" err="1" smtClean="0"/>
              <a:t>NaN</a:t>
            </a:r>
            <a:r>
              <a:rPr lang="en-US" altLang="ko-KR" dirty="0" smtClean="0"/>
              <a:t> </a:t>
            </a:r>
            <a:r>
              <a:rPr lang="ko-KR" altLang="en-US" dirty="0" smtClean="0"/>
              <a:t>값이 들어가면 </a:t>
            </a:r>
            <a:r>
              <a:rPr lang="en-US" altLang="ko-KR" dirty="0" err="1" smtClean="0"/>
              <a:t>isnull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notnull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메소드나</a:t>
            </a:r>
            <a:r>
              <a:rPr lang="ko-KR" altLang="en-US" dirty="0" smtClean="0"/>
              <a:t> 함수로 확인</a:t>
            </a:r>
            <a:endParaRPr lang="ko-KR" altLang="en-US" dirty="0"/>
          </a:p>
        </p:txBody>
      </p:sp>
      <p:pic>
        <p:nvPicPr>
          <p:cNvPr id="3031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0372" y="2996952"/>
            <a:ext cx="3362325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70414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Series </a:t>
            </a:r>
            <a:r>
              <a:rPr lang="ko-KR" altLang="en-US" dirty="0" smtClean="0"/>
              <a:t>원소의 갯수</a:t>
            </a:r>
            <a:r>
              <a:rPr lang="en-US" altLang="ko-KR" dirty="0" smtClean="0"/>
              <a:t>:count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Series</a:t>
            </a:r>
            <a:r>
              <a:rPr lang="ko-KR" altLang="en-US" dirty="0" smtClean="0"/>
              <a:t> </a:t>
            </a:r>
            <a:r>
              <a:rPr lang="en-US" altLang="ko-KR" dirty="0" smtClean="0"/>
              <a:t>count</a:t>
            </a:r>
            <a:r>
              <a:rPr lang="ko-KR" altLang="en-US" dirty="0" smtClean="0"/>
              <a:t> 메소드를 이용해서 </a:t>
            </a:r>
            <a:r>
              <a:rPr lang="en-US" altLang="ko-KR" dirty="0" smtClean="0"/>
              <a:t>null</a:t>
            </a:r>
            <a:r>
              <a:rPr lang="ko-KR" altLang="en-US" dirty="0" smtClean="0"/>
              <a:t>이 아</a:t>
            </a:r>
            <a:r>
              <a:rPr lang="ko-KR" altLang="en-US" dirty="0"/>
              <a:t>닌</a:t>
            </a:r>
            <a:r>
              <a:rPr lang="ko-KR" altLang="en-US" dirty="0" smtClean="0"/>
              <a:t> 갯수를 처리</a:t>
            </a:r>
            <a:endParaRPr lang="en-US" altLang="ko-KR" dirty="0" smtClean="0"/>
          </a:p>
        </p:txBody>
      </p:sp>
      <p:pic>
        <p:nvPicPr>
          <p:cNvPr id="260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501008"/>
            <a:ext cx="4536504" cy="227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7348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Series </a:t>
            </a:r>
            <a:r>
              <a:rPr lang="ko-KR" altLang="en-US" dirty="0" smtClean="0"/>
              <a:t>원소의 </a:t>
            </a:r>
            <a:r>
              <a:rPr lang="ko-KR" altLang="en-US" dirty="0" err="1" smtClean="0"/>
              <a:t>갯수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value_counts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Series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value_counts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메소드를</a:t>
            </a:r>
            <a:r>
              <a:rPr lang="en-US" altLang="ko-KR" dirty="0"/>
              <a:t> </a:t>
            </a:r>
            <a:r>
              <a:rPr lang="ko-KR" altLang="en-US" dirty="0" smtClean="0"/>
              <a:t>사용해서 원소들이 구성을 확인</a:t>
            </a:r>
            <a:endParaRPr lang="en-US" altLang="ko-KR" dirty="0" smtClean="0"/>
          </a:p>
        </p:txBody>
      </p:sp>
      <p:pic>
        <p:nvPicPr>
          <p:cNvPr id="259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2939700"/>
            <a:ext cx="5328591" cy="3678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9139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Iterable</a:t>
            </a:r>
            <a:r>
              <a:rPr lang="en-US" altLang="ko-KR" dirty="0"/>
              <a:t> </a:t>
            </a:r>
            <a:r>
              <a:rPr lang="ko-KR" altLang="en-US" dirty="0"/>
              <a:t>처리</a:t>
            </a:r>
            <a:r>
              <a:rPr lang="en-US" altLang="ko-KR" dirty="0"/>
              <a:t>: </a:t>
            </a:r>
            <a:r>
              <a:rPr lang="en-US" altLang="ko-KR" dirty="0" err="1" smtClean="0"/>
              <a:t>iteritems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key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index</a:t>
            </a:r>
            <a:r>
              <a:rPr lang="ko-KR" altLang="en-US" dirty="0" smtClean="0"/>
              <a:t>이고</a:t>
            </a:r>
            <a:r>
              <a:rPr lang="en-US" altLang="ko-KR" dirty="0"/>
              <a:t> </a:t>
            </a:r>
            <a:r>
              <a:rPr lang="en-US" altLang="ko-KR" dirty="0" smtClean="0"/>
              <a:t>values</a:t>
            </a:r>
            <a:r>
              <a:rPr lang="ko-KR" altLang="en-US" dirty="0" smtClean="0"/>
              <a:t>는 값을 를 확인</a:t>
            </a:r>
            <a:endParaRPr lang="en-US" altLang="ko-KR" dirty="0" smtClean="0"/>
          </a:p>
          <a:p>
            <a:pPr marL="457200" lvl="1" indent="0" fontAlgn="base">
              <a:buNone/>
            </a:pPr>
            <a:r>
              <a:rPr lang="en-US" altLang="ko-KR" dirty="0" err="1"/>
              <a:t>iteritems</a:t>
            </a:r>
            <a:r>
              <a:rPr lang="en-US" altLang="ko-KR" dirty="0"/>
              <a:t> </a:t>
            </a:r>
            <a:r>
              <a:rPr lang="ko-KR" altLang="en-US" dirty="0" err="1" smtClean="0"/>
              <a:t>메소드는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index,value</a:t>
            </a:r>
            <a:r>
              <a:rPr lang="ko-KR" altLang="en-US" dirty="0" smtClean="0"/>
              <a:t>가 쌍으로 구성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623</a:t>
            </a:fld>
            <a:endParaRPr lang="ko-KR" altLang="en-US"/>
          </a:p>
        </p:txBody>
      </p:sp>
      <p:pic>
        <p:nvPicPr>
          <p:cNvPr id="3717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3140968"/>
            <a:ext cx="5743575" cy="3024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07601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Series.str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/>
              <a:t> </a:t>
            </a:r>
            <a:r>
              <a:rPr lang="ko-KR" altLang="en-US" dirty="0" smtClean="0"/>
              <a:t>주로 </a:t>
            </a:r>
            <a:r>
              <a:rPr lang="en-US" altLang="ko-KR" dirty="0" smtClean="0"/>
              <a:t>series </a:t>
            </a:r>
            <a:r>
              <a:rPr lang="ko-KR" altLang="en-US" dirty="0" smtClean="0"/>
              <a:t>타입이 </a:t>
            </a:r>
            <a:r>
              <a:rPr lang="en-US" altLang="ko-KR" dirty="0" smtClean="0"/>
              <a:t>string</a:t>
            </a:r>
            <a:r>
              <a:rPr lang="ko-KR" altLang="en-US" dirty="0" smtClean="0"/>
              <a:t>일 경우 </a:t>
            </a:r>
            <a:r>
              <a:rPr lang="en-US" altLang="ko-KR" dirty="0" err="1" smtClean="0"/>
              <a:t>series.str</a:t>
            </a:r>
            <a:r>
              <a:rPr lang="en-US" altLang="ko-KR" dirty="0" smtClean="0"/>
              <a:t>.</a:t>
            </a:r>
            <a:r>
              <a:rPr lang="ko-KR" altLang="en-US" dirty="0" err="1" smtClean="0"/>
              <a:t>문자열메소드를</a:t>
            </a:r>
            <a:r>
              <a:rPr lang="ko-KR" altLang="en-US" dirty="0" smtClean="0"/>
              <a:t> 이용해서 처리하도록 구현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624</a:t>
            </a:fld>
            <a:endParaRPr lang="ko-KR" altLang="en-US"/>
          </a:p>
        </p:txBody>
      </p:sp>
      <p:pic>
        <p:nvPicPr>
          <p:cNvPr id="3020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3429000"/>
            <a:ext cx="4371975" cy="2009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60494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err="1" smtClean="0"/>
              <a:t>DataFrame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625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3996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count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/>
              <a:t> </a:t>
            </a:r>
            <a:r>
              <a:rPr lang="en-US" altLang="ko-KR" dirty="0"/>
              <a:t>count</a:t>
            </a:r>
            <a:r>
              <a:rPr lang="ko-KR" altLang="en-US" dirty="0"/>
              <a:t> </a:t>
            </a:r>
            <a:r>
              <a:rPr lang="ko-KR" altLang="en-US" dirty="0" err="1"/>
              <a:t>메소드를</a:t>
            </a:r>
            <a:r>
              <a:rPr lang="ko-KR" altLang="en-US" dirty="0"/>
              <a:t> 이용해서 </a:t>
            </a:r>
            <a:r>
              <a:rPr lang="en-US" altLang="ko-KR" dirty="0"/>
              <a:t>null</a:t>
            </a:r>
            <a:r>
              <a:rPr lang="ko-KR" altLang="en-US" dirty="0"/>
              <a:t>이 아닌 </a:t>
            </a:r>
            <a:r>
              <a:rPr lang="ko-KR" altLang="en-US" dirty="0" err="1"/>
              <a:t>갯수를</a:t>
            </a:r>
            <a:r>
              <a:rPr lang="ko-KR" altLang="en-US" dirty="0"/>
              <a:t> 처리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626</a:t>
            </a:fld>
            <a:endParaRPr lang="ko-KR" altLang="en-US"/>
          </a:p>
        </p:txBody>
      </p:sp>
      <p:pic>
        <p:nvPicPr>
          <p:cNvPr id="3686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3138" y="2708920"/>
            <a:ext cx="4657725" cy="3724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98666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Iterable</a:t>
            </a:r>
            <a:r>
              <a:rPr lang="en-US" altLang="ko-KR" dirty="0" smtClean="0"/>
              <a:t> </a:t>
            </a:r>
            <a:r>
              <a:rPr lang="ko-KR" altLang="en-US" dirty="0" smtClean="0"/>
              <a:t>처리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iteritems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Dataframe</a:t>
            </a:r>
            <a:r>
              <a:rPr lang="ko-KR" altLang="en-US" dirty="0" smtClean="0"/>
              <a:t>을 </a:t>
            </a:r>
            <a:r>
              <a:rPr lang="en-US" altLang="ko-KR" dirty="0" err="1" smtClean="0"/>
              <a:t>iterable</a:t>
            </a:r>
            <a:r>
              <a:rPr lang="en-US" altLang="ko-KR" dirty="0" smtClean="0"/>
              <a:t> </a:t>
            </a:r>
            <a:r>
              <a:rPr lang="ko-KR" altLang="en-US" dirty="0" smtClean="0"/>
              <a:t>하게 처리하면 칼럼명과 </a:t>
            </a:r>
            <a:r>
              <a:rPr lang="ko-KR" altLang="en-US" dirty="0" err="1" smtClean="0"/>
              <a:t>칼럼값들의</a:t>
            </a:r>
            <a:r>
              <a:rPr lang="ko-KR" altLang="en-US" dirty="0" smtClean="0"/>
              <a:t> 쌍</a:t>
            </a:r>
            <a:r>
              <a:rPr lang="en-US" altLang="ko-KR" dirty="0" smtClean="0"/>
              <a:t>(column name, Series)</a:t>
            </a:r>
            <a:r>
              <a:rPr lang="ko-KR" altLang="en-US" dirty="0" smtClean="0"/>
              <a:t>으로 조회</a:t>
            </a:r>
            <a:endParaRPr lang="en-US" altLang="ko-KR" dirty="0" smtClean="0"/>
          </a:p>
        </p:txBody>
      </p:sp>
      <p:pic>
        <p:nvPicPr>
          <p:cNvPr id="156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1802" y="2492896"/>
            <a:ext cx="5286375" cy="39328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3045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Iterable</a:t>
            </a:r>
            <a:r>
              <a:rPr lang="en-US" altLang="ko-KR" dirty="0" smtClean="0"/>
              <a:t> </a:t>
            </a:r>
            <a:r>
              <a:rPr lang="ko-KR" altLang="en-US" dirty="0" smtClean="0"/>
              <a:t>처리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iterrows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Dataframe</a:t>
            </a:r>
            <a:r>
              <a:rPr lang="ko-KR" altLang="en-US" dirty="0" smtClean="0"/>
              <a:t>을 </a:t>
            </a:r>
            <a:r>
              <a:rPr lang="en-US" altLang="ko-KR" dirty="0" err="1" smtClean="0"/>
              <a:t>iterable</a:t>
            </a:r>
            <a:r>
              <a:rPr lang="en-US" altLang="ko-KR" dirty="0" smtClean="0"/>
              <a:t> </a:t>
            </a:r>
            <a:r>
              <a:rPr lang="ko-KR" altLang="en-US" dirty="0" smtClean="0"/>
              <a:t>하게 처리하면 </a:t>
            </a:r>
            <a:r>
              <a:rPr lang="ko-KR" altLang="en-US" dirty="0" err="1"/>
              <a:t>행</a:t>
            </a:r>
            <a:r>
              <a:rPr lang="ko-KR" altLang="en-US" dirty="0" err="1" smtClean="0"/>
              <a:t>명과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행값들의</a:t>
            </a:r>
            <a:r>
              <a:rPr lang="ko-KR" altLang="en-US" dirty="0" smtClean="0"/>
              <a:t> 쌍</a:t>
            </a:r>
            <a:r>
              <a:rPr lang="en-US" altLang="ko-KR" dirty="0" smtClean="0"/>
              <a:t>(index, Series)</a:t>
            </a:r>
            <a:r>
              <a:rPr lang="ko-KR" altLang="en-US" dirty="0" smtClean="0"/>
              <a:t>으로 조회</a:t>
            </a:r>
            <a:endParaRPr lang="en-US" altLang="ko-KR" dirty="0" smtClean="0"/>
          </a:p>
        </p:txBody>
      </p:sp>
      <p:pic>
        <p:nvPicPr>
          <p:cNvPr id="157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2708920"/>
            <a:ext cx="6192688" cy="39563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4220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Iterable</a:t>
            </a:r>
            <a:r>
              <a:rPr lang="en-US" altLang="ko-KR" dirty="0" smtClean="0"/>
              <a:t> </a:t>
            </a:r>
            <a:r>
              <a:rPr lang="ko-KR" altLang="en-US" dirty="0" smtClean="0"/>
              <a:t>처리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itertuples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Dataframe</a:t>
            </a:r>
            <a:r>
              <a:rPr lang="ko-KR" altLang="en-US" dirty="0" smtClean="0"/>
              <a:t>을 </a:t>
            </a:r>
            <a:r>
              <a:rPr lang="en-US" altLang="ko-KR" dirty="0" err="1" smtClean="0"/>
              <a:t>iterable</a:t>
            </a:r>
            <a:r>
              <a:rPr lang="en-US" altLang="ko-KR" dirty="0" smtClean="0"/>
              <a:t> </a:t>
            </a:r>
            <a:r>
              <a:rPr lang="ko-KR" altLang="en-US" dirty="0" smtClean="0"/>
              <a:t>하게 처리하면 </a:t>
            </a:r>
            <a:r>
              <a:rPr lang="ko-KR" altLang="en-US" dirty="0" err="1"/>
              <a:t>행</a:t>
            </a:r>
            <a:r>
              <a:rPr lang="ko-KR" altLang="en-US" dirty="0" err="1" smtClean="0"/>
              <a:t>명과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행값들의</a:t>
            </a:r>
            <a:r>
              <a:rPr lang="ko-KR" altLang="en-US" dirty="0" smtClean="0"/>
              <a:t> 쌍</a:t>
            </a:r>
            <a:r>
              <a:rPr lang="en-US" altLang="ko-KR" dirty="0" smtClean="0"/>
              <a:t>(index, Series)</a:t>
            </a:r>
            <a:r>
              <a:rPr lang="ko-KR" altLang="en-US" dirty="0" smtClean="0"/>
              <a:t>으로 조회</a:t>
            </a:r>
            <a:endParaRPr lang="en-US" altLang="ko-KR" dirty="0" smtClean="0"/>
          </a:p>
        </p:txBody>
      </p:sp>
      <p:pic>
        <p:nvPicPr>
          <p:cNvPr id="158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1" y="2852936"/>
            <a:ext cx="6336704" cy="37791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0758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배열 접근하기 </a:t>
            </a:r>
            <a:r>
              <a:rPr lang="en-US" altLang="ko-KR" dirty="0" smtClean="0"/>
              <a:t>: </a:t>
            </a:r>
            <a:r>
              <a:rPr lang="ko-KR" altLang="en-US" dirty="0" smtClean="0"/>
              <a:t>값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 행과 열의 인덱스를 지정하면 실제 값에 접근해서 보여줌</a:t>
            </a:r>
            <a:endParaRPr lang="en-US" altLang="ko-KR" dirty="0"/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3573016"/>
            <a:ext cx="2847975" cy="202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직사각형 16"/>
          <p:cNvSpPr/>
          <p:nvPr/>
        </p:nvSpPr>
        <p:spPr>
          <a:xfrm>
            <a:off x="6198916" y="4215771"/>
            <a:ext cx="546925" cy="3646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[0,0]</a:t>
            </a:r>
            <a:endParaRPr lang="ko-KR" altLang="en-US" sz="800" b="1" dirty="0"/>
          </a:p>
        </p:txBody>
      </p:sp>
      <p:sp>
        <p:nvSpPr>
          <p:cNvPr id="18" name="직사각형 17"/>
          <p:cNvSpPr/>
          <p:nvPr/>
        </p:nvSpPr>
        <p:spPr>
          <a:xfrm>
            <a:off x="6745841" y="4215771"/>
            <a:ext cx="546925" cy="3646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[0,1]</a:t>
            </a:r>
            <a:endParaRPr lang="ko-KR" altLang="en-US" sz="800" b="1" dirty="0"/>
          </a:p>
        </p:txBody>
      </p:sp>
      <p:sp>
        <p:nvSpPr>
          <p:cNvPr id="19" name="직사각형 18"/>
          <p:cNvSpPr/>
          <p:nvPr/>
        </p:nvSpPr>
        <p:spPr>
          <a:xfrm>
            <a:off x="7292765" y="4215771"/>
            <a:ext cx="546925" cy="3646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[0,2]</a:t>
            </a:r>
            <a:endParaRPr lang="ko-KR" altLang="en-US" sz="800" b="1" dirty="0"/>
          </a:p>
        </p:txBody>
      </p:sp>
      <p:sp>
        <p:nvSpPr>
          <p:cNvPr id="20" name="직사각형 19"/>
          <p:cNvSpPr/>
          <p:nvPr/>
        </p:nvSpPr>
        <p:spPr>
          <a:xfrm>
            <a:off x="6198916" y="4580372"/>
            <a:ext cx="546925" cy="3646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[1,0]</a:t>
            </a:r>
            <a:endParaRPr lang="ko-KR" altLang="en-US" sz="800" b="1" dirty="0"/>
          </a:p>
        </p:txBody>
      </p:sp>
      <p:sp>
        <p:nvSpPr>
          <p:cNvPr id="21" name="직사각형 20"/>
          <p:cNvSpPr/>
          <p:nvPr/>
        </p:nvSpPr>
        <p:spPr>
          <a:xfrm>
            <a:off x="6745841" y="4580372"/>
            <a:ext cx="546925" cy="36460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>
                <a:solidFill>
                  <a:schemeClr val="tx1"/>
                </a:solidFill>
              </a:rPr>
              <a:t>[1,1]</a:t>
            </a:r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7292765" y="4580372"/>
            <a:ext cx="546925" cy="3646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[1,2]</a:t>
            </a:r>
            <a:endParaRPr lang="ko-KR" altLang="en-US" sz="800" b="1" dirty="0"/>
          </a:p>
        </p:txBody>
      </p:sp>
      <p:sp>
        <p:nvSpPr>
          <p:cNvPr id="23" name="직사각형 22"/>
          <p:cNvSpPr/>
          <p:nvPr/>
        </p:nvSpPr>
        <p:spPr>
          <a:xfrm>
            <a:off x="6198916" y="4944973"/>
            <a:ext cx="546925" cy="3646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[2,0]</a:t>
            </a:r>
            <a:endParaRPr lang="ko-KR" altLang="en-US" sz="800" b="1" dirty="0"/>
          </a:p>
        </p:txBody>
      </p:sp>
      <p:sp>
        <p:nvSpPr>
          <p:cNvPr id="24" name="직사각형 23"/>
          <p:cNvSpPr/>
          <p:nvPr/>
        </p:nvSpPr>
        <p:spPr>
          <a:xfrm>
            <a:off x="6745841" y="4944973"/>
            <a:ext cx="546925" cy="3646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[2,1]</a:t>
            </a:r>
            <a:endParaRPr lang="ko-KR" altLang="en-US" sz="800" b="1" dirty="0"/>
          </a:p>
        </p:txBody>
      </p:sp>
      <p:sp>
        <p:nvSpPr>
          <p:cNvPr id="25" name="직사각형 24"/>
          <p:cNvSpPr/>
          <p:nvPr/>
        </p:nvSpPr>
        <p:spPr>
          <a:xfrm>
            <a:off x="7292765" y="4944973"/>
            <a:ext cx="546925" cy="3646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[2,2]</a:t>
            </a:r>
            <a:endParaRPr lang="ko-KR" altLang="en-US" sz="8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5491130" y="4578702"/>
            <a:ext cx="772129" cy="431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 smtClean="0"/>
              <a:t>Row : </a:t>
            </a:r>
            <a:r>
              <a:rPr lang="ko-KR" altLang="en-US" sz="800" dirty="0" smtClean="0"/>
              <a:t>행</a:t>
            </a:r>
            <a:endParaRPr lang="ko-KR" altLang="en-US" sz="800" dirty="0"/>
          </a:p>
        </p:txBody>
      </p:sp>
      <p:sp>
        <p:nvSpPr>
          <p:cNvPr id="10" name="TextBox 9"/>
          <p:cNvSpPr txBox="1"/>
          <p:nvPr/>
        </p:nvSpPr>
        <p:spPr>
          <a:xfrm>
            <a:off x="6666769" y="3844377"/>
            <a:ext cx="1075496" cy="2746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 smtClean="0"/>
              <a:t>Column: </a:t>
            </a:r>
            <a:r>
              <a:rPr lang="ko-KR" altLang="en-US" sz="800" dirty="0" smtClean="0"/>
              <a:t>열</a:t>
            </a:r>
            <a:endParaRPr lang="ko-KR" altLang="en-US" sz="800" dirty="0"/>
          </a:p>
        </p:txBody>
      </p:sp>
      <p:sp>
        <p:nvSpPr>
          <p:cNvPr id="11" name="TextBox 10"/>
          <p:cNvSpPr txBox="1"/>
          <p:nvPr/>
        </p:nvSpPr>
        <p:spPr>
          <a:xfrm>
            <a:off x="5973712" y="4301345"/>
            <a:ext cx="273461" cy="2746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 smtClean="0"/>
              <a:t>0</a:t>
            </a:r>
            <a:endParaRPr lang="ko-KR" altLang="en-US" sz="800" dirty="0"/>
          </a:p>
        </p:txBody>
      </p:sp>
      <p:sp>
        <p:nvSpPr>
          <p:cNvPr id="12" name="TextBox 11"/>
          <p:cNvSpPr txBox="1"/>
          <p:nvPr/>
        </p:nvSpPr>
        <p:spPr>
          <a:xfrm>
            <a:off x="5973712" y="4669997"/>
            <a:ext cx="273461" cy="2746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 smtClean="0"/>
              <a:t>1</a:t>
            </a:r>
            <a:endParaRPr lang="ko-KR" altLang="en-US" sz="800" dirty="0"/>
          </a:p>
        </p:txBody>
      </p:sp>
      <p:sp>
        <p:nvSpPr>
          <p:cNvPr id="13" name="TextBox 12"/>
          <p:cNvSpPr txBox="1"/>
          <p:nvPr/>
        </p:nvSpPr>
        <p:spPr>
          <a:xfrm>
            <a:off x="5973712" y="5047170"/>
            <a:ext cx="273461" cy="2746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 smtClean="0"/>
              <a:t>2</a:t>
            </a:r>
            <a:endParaRPr lang="ko-KR" altLang="en-US" sz="800" dirty="0"/>
          </a:p>
        </p:txBody>
      </p:sp>
      <p:sp>
        <p:nvSpPr>
          <p:cNvPr id="14" name="TextBox 13"/>
          <p:cNvSpPr txBox="1"/>
          <p:nvPr/>
        </p:nvSpPr>
        <p:spPr>
          <a:xfrm>
            <a:off x="6329529" y="4028696"/>
            <a:ext cx="273461" cy="2746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 smtClean="0"/>
              <a:t>0</a:t>
            </a:r>
            <a:endParaRPr lang="ko-KR" altLang="en-US" sz="800" dirty="0"/>
          </a:p>
        </p:txBody>
      </p:sp>
      <p:sp>
        <p:nvSpPr>
          <p:cNvPr id="15" name="TextBox 14"/>
          <p:cNvSpPr txBox="1"/>
          <p:nvPr/>
        </p:nvSpPr>
        <p:spPr>
          <a:xfrm>
            <a:off x="6842358" y="4028696"/>
            <a:ext cx="273461" cy="2746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 smtClean="0"/>
              <a:t>1</a:t>
            </a:r>
            <a:endParaRPr lang="ko-KR" altLang="en-US" sz="800" dirty="0"/>
          </a:p>
        </p:txBody>
      </p:sp>
      <p:sp>
        <p:nvSpPr>
          <p:cNvPr id="16" name="TextBox 15"/>
          <p:cNvSpPr txBox="1"/>
          <p:nvPr/>
        </p:nvSpPr>
        <p:spPr>
          <a:xfrm>
            <a:off x="7429496" y="4028696"/>
            <a:ext cx="273461" cy="2746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 smtClean="0"/>
              <a:t>2</a:t>
            </a:r>
            <a:endParaRPr lang="ko-KR" altLang="en-US" sz="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7372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DataFrame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Series.str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/>
              <a:t> </a:t>
            </a:r>
            <a:r>
              <a:rPr lang="ko-KR" altLang="en-US" dirty="0" smtClean="0"/>
              <a:t>주로 </a:t>
            </a:r>
            <a:r>
              <a:rPr lang="en-US" altLang="ko-KR" dirty="0" err="1" smtClean="0"/>
              <a:t>dataframe</a:t>
            </a:r>
            <a:r>
              <a:rPr lang="ko-KR" altLang="en-US" dirty="0" smtClean="0"/>
              <a:t>타입내의 칼럼 즉 </a:t>
            </a:r>
            <a:r>
              <a:rPr lang="en-US" altLang="ko-KR" dirty="0" smtClean="0"/>
              <a:t>series</a:t>
            </a:r>
            <a:r>
              <a:rPr lang="ko-KR" altLang="en-US" dirty="0" smtClean="0"/>
              <a:t>가  </a:t>
            </a:r>
            <a:r>
              <a:rPr lang="en-US" altLang="ko-KR" dirty="0" smtClean="0"/>
              <a:t>string</a:t>
            </a:r>
            <a:r>
              <a:rPr lang="ko-KR" altLang="en-US" dirty="0" smtClean="0"/>
              <a:t>일 경우 </a:t>
            </a:r>
            <a:r>
              <a:rPr lang="en-US" altLang="ko-KR" dirty="0" err="1" smtClean="0"/>
              <a:t>series.str</a:t>
            </a:r>
            <a:r>
              <a:rPr lang="en-US" altLang="ko-KR" dirty="0" smtClean="0"/>
              <a:t>.</a:t>
            </a:r>
            <a:r>
              <a:rPr lang="ko-KR" altLang="en-US" dirty="0" err="1" smtClean="0"/>
              <a:t>문자열메소드를</a:t>
            </a:r>
            <a:r>
              <a:rPr lang="ko-KR" altLang="en-US" dirty="0" smtClean="0"/>
              <a:t> 이용해서 처리하도록 구현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630</a:t>
            </a:fld>
            <a:endParaRPr lang="ko-KR" altLang="en-US"/>
          </a:p>
        </p:txBody>
      </p:sp>
      <p:pic>
        <p:nvPicPr>
          <p:cNvPr id="3727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850" y="3068960"/>
            <a:ext cx="5448300" cy="34838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56688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827584" y="908720"/>
            <a:ext cx="7579568" cy="4454624"/>
          </a:xfrm>
        </p:spPr>
        <p:txBody>
          <a:bodyPr>
            <a:normAutofit/>
          </a:bodyPr>
          <a:lstStyle/>
          <a:p>
            <a:pPr algn="r"/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ko-KR" altLang="en-US" sz="6000" dirty="0" smtClean="0"/>
              <a:t>데이터 요소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ko-KR" altLang="en-US" sz="6000" dirty="0" smtClean="0"/>
              <a:t>추가</a:t>
            </a:r>
            <a:r>
              <a:rPr lang="en-US" altLang="ko-KR" sz="6000" dirty="0" smtClean="0"/>
              <a:t>/</a:t>
            </a:r>
            <a:r>
              <a:rPr lang="ko-KR" altLang="en-US" sz="6000" dirty="0" smtClean="0"/>
              <a:t>갱신 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ko-KR" altLang="en-US" sz="6000" dirty="0" err="1" smtClean="0"/>
              <a:t>메소드</a:t>
            </a:r>
            <a:endParaRPr lang="ko-KR" altLang="en-US" sz="60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631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4783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Series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632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2575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get_value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set_value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1</a:t>
            </a:r>
            <a:r>
              <a:rPr lang="ko-KR" altLang="en-US" dirty="0" smtClean="0"/>
              <a:t>원에 대한 </a:t>
            </a:r>
            <a:r>
              <a:rPr lang="en-US" altLang="ko-KR" dirty="0" smtClean="0"/>
              <a:t>index </a:t>
            </a:r>
            <a:r>
              <a:rPr lang="ko-KR" altLang="en-US" dirty="0" smtClean="0"/>
              <a:t>하나를 가지고 원소에 대해 조회 및 값 변경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633</a:t>
            </a:fld>
            <a:endParaRPr lang="ko-KR" altLang="en-US"/>
          </a:p>
        </p:txBody>
      </p:sp>
      <p:pic>
        <p:nvPicPr>
          <p:cNvPr id="3706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5169" y="3284984"/>
            <a:ext cx="5715000" cy="2552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12801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Series</a:t>
            </a:r>
            <a:r>
              <a:rPr lang="ko-KR" altLang="en-US" dirty="0" smtClean="0"/>
              <a:t>들을 연결</a:t>
            </a:r>
            <a:r>
              <a:rPr lang="en-US" altLang="ko-KR" dirty="0" smtClean="0"/>
              <a:t>:append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Series </a:t>
            </a:r>
            <a:r>
              <a:rPr lang="ko-KR" altLang="en-US" dirty="0" smtClean="0"/>
              <a:t>들을 연결하기 위해 </a:t>
            </a:r>
            <a:r>
              <a:rPr lang="en-US" altLang="ko-KR" dirty="0" smtClean="0"/>
              <a:t>append </a:t>
            </a:r>
            <a:r>
              <a:rPr lang="ko-KR" altLang="en-US" dirty="0" err="1" smtClean="0"/>
              <a:t>메소드를</a:t>
            </a:r>
            <a:r>
              <a:rPr lang="ko-KR" altLang="en-US" dirty="0" smtClean="0"/>
              <a:t> 사용하고</a:t>
            </a:r>
            <a:r>
              <a:rPr lang="en-US" altLang="ko-KR" dirty="0" smtClean="0"/>
              <a:t>, index </a:t>
            </a:r>
            <a:r>
              <a:rPr lang="ko-KR" altLang="en-US" dirty="0" smtClean="0"/>
              <a:t>정보가 순서적으로 붙이고 싶으면 </a:t>
            </a:r>
            <a:r>
              <a:rPr lang="en-US" altLang="ko-KR" dirty="0" smtClean="0"/>
              <a:t>index</a:t>
            </a:r>
            <a:r>
              <a:rPr lang="ko-KR" altLang="en-US" dirty="0" smtClean="0"/>
              <a:t>를 변경이 필요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634</a:t>
            </a:fld>
            <a:endParaRPr lang="ko-KR" altLang="en-US"/>
          </a:p>
        </p:txBody>
      </p:sp>
      <p:pic>
        <p:nvPicPr>
          <p:cNvPr id="3010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3212976"/>
            <a:ext cx="2790825" cy="348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4815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err="1" smtClean="0"/>
              <a:t>DataFrame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635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8331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get_value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set_value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다차원에 대한 </a:t>
            </a:r>
            <a:r>
              <a:rPr lang="en-US" altLang="ko-KR" dirty="0" err="1" smtClean="0"/>
              <a:t>index,column</a:t>
            </a:r>
            <a:r>
              <a:rPr lang="ko-KR" altLang="en-US" dirty="0" smtClean="0"/>
              <a:t>을 지정해서 원소에 대해 조회 및 값 변경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636</a:t>
            </a:fld>
            <a:endParaRPr lang="ko-KR" altLang="en-US"/>
          </a:p>
        </p:txBody>
      </p:sp>
      <p:pic>
        <p:nvPicPr>
          <p:cNvPr id="3696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6950" y="3284984"/>
            <a:ext cx="4610100" cy="32907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51805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err="1" smtClean="0"/>
              <a:t>Concat</a:t>
            </a:r>
            <a:r>
              <a:rPr lang="en-US" altLang="ko-KR" dirty="0" smtClean="0"/>
              <a:t>: </a:t>
            </a:r>
            <a:r>
              <a:rPr lang="ko-KR" altLang="en-US" dirty="0" smtClean="0"/>
              <a:t>행과 </a:t>
            </a:r>
            <a:r>
              <a:rPr lang="ko-KR" altLang="en-US" dirty="0" err="1" smtClean="0"/>
              <a:t>열기준으로</a:t>
            </a:r>
            <a:r>
              <a:rPr lang="ko-KR" altLang="en-US" dirty="0" smtClean="0"/>
              <a:t> 연결 </a:t>
            </a:r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행</a:t>
            </a:r>
            <a:r>
              <a:rPr lang="en-US" altLang="ko-KR" dirty="0" smtClean="0"/>
              <a:t>/</a:t>
            </a:r>
            <a:r>
              <a:rPr lang="ko-KR" altLang="en-US" dirty="0" err="1" smtClean="0"/>
              <a:t>열기준으로</a:t>
            </a:r>
            <a:r>
              <a:rPr lang="ko-KR" altLang="en-US" dirty="0" smtClean="0"/>
              <a:t> 두 객체를 연결</a:t>
            </a:r>
            <a:endParaRPr lang="en-US" altLang="ko-KR" dirty="0" smtClean="0"/>
          </a:p>
        </p:txBody>
      </p:sp>
      <p:pic>
        <p:nvPicPr>
          <p:cNvPr id="1904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5096" y="2564904"/>
            <a:ext cx="4819650" cy="3676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714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err="1" smtClean="0"/>
              <a:t>Concat</a:t>
            </a:r>
            <a:r>
              <a:rPr lang="en-US" altLang="ko-KR" dirty="0" smtClean="0"/>
              <a:t>: </a:t>
            </a:r>
            <a:r>
              <a:rPr lang="ko-KR" altLang="en-US" dirty="0" smtClean="0"/>
              <a:t>행과 </a:t>
            </a:r>
            <a:r>
              <a:rPr lang="ko-KR" altLang="en-US" dirty="0" err="1" smtClean="0"/>
              <a:t>열기준으로</a:t>
            </a:r>
            <a:r>
              <a:rPr lang="ko-KR" altLang="en-US" dirty="0" smtClean="0"/>
              <a:t> 연결 </a:t>
            </a:r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행</a:t>
            </a:r>
            <a:r>
              <a:rPr lang="en-US" altLang="ko-KR" dirty="0" smtClean="0"/>
              <a:t>/</a:t>
            </a:r>
            <a:r>
              <a:rPr lang="ko-KR" altLang="en-US" dirty="0" err="1" smtClean="0"/>
              <a:t>열기준으로</a:t>
            </a:r>
            <a:r>
              <a:rPr lang="ko-KR" altLang="en-US" dirty="0" smtClean="0"/>
              <a:t> 두 객체를 연결</a:t>
            </a:r>
            <a:endParaRPr lang="en-US" altLang="ko-KR" dirty="0" smtClean="0"/>
          </a:p>
        </p:txBody>
      </p:sp>
      <p:pic>
        <p:nvPicPr>
          <p:cNvPr id="1925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314" y="2348880"/>
            <a:ext cx="5753100" cy="3905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0628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DataFrame</a:t>
            </a:r>
            <a:r>
              <a:rPr lang="en-US" altLang="ko-KR" dirty="0"/>
              <a:t> : </a:t>
            </a:r>
            <a:r>
              <a:rPr lang="en-US" altLang="ko-KR" dirty="0" smtClean="0"/>
              <a:t>merge </a:t>
            </a:r>
            <a:r>
              <a:rPr lang="ko-KR" altLang="en-US" dirty="0" smtClean="0"/>
              <a:t>병합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행의 값이 일치한 부분이 </a:t>
            </a:r>
            <a:r>
              <a:rPr lang="ko-KR" altLang="en-US" dirty="0" err="1" smtClean="0"/>
              <a:t>없을에는</a:t>
            </a:r>
            <a:r>
              <a:rPr lang="ko-KR" altLang="en-US" dirty="0" smtClean="0"/>
              <a:t> </a:t>
            </a:r>
            <a:r>
              <a:rPr lang="en-US" altLang="ko-KR" dirty="0" smtClean="0"/>
              <a:t>empty </a:t>
            </a:r>
            <a:r>
              <a:rPr lang="ko-KR" altLang="en-US" dirty="0" smtClean="0"/>
              <a:t>처리 </a:t>
            </a:r>
            <a:endParaRPr lang="en-US" altLang="ko-KR" dirty="0"/>
          </a:p>
        </p:txBody>
      </p:sp>
      <p:pic>
        <p:nvPicPr>
          <p:cNvPr id="19149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4417" y="2924944"/>
            <a:ext cx="5619750" cy="3590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4875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배열 </a:t>
            </a:r>
            <a:r>
              <a:rPr lang="ko-KR" altLang="en-US" dirty="0"/>
              <a:t>값 바꾸기</a:t>
            </a:r>
            <a:r>
              <a:rPr lang="ko-KR" altLang="en-US" dirty="0" smtClean="0"/>
              <a:t> </a:t>
            </a:r>
            <a:r>
              <a:rPr lang="en-US" altLang="ko-KR" dirty="0" smtClean="0"/>
              <a:t>: Broadcasting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배열계산시 </a:t>
            </a:r>
            <a:r>
              <a:rPr lang="en-US" altLang="ko-KR" dirty="0" smtClean="0"/>
              <a:t>scalar </a:t>
            </a:r>
            <a:r>
              <a:rPr lang="ko-KR" altLang="en-US" dirty="0" smtClean="0"/>
              <a:t>값과 계산시 크기가 작은 것을 동일한 크</a:t>
            </a:r>
            <a:r>
              <a:rPr lang="ko-KR" altLang="en-US" dirty="0"/>
              <a:t>기</a:t>
            </a:r>
            <a:r>
              <a:rPr lang="ko-KR" altLang="en-US" dirty="0" smtClean="0"/>
              <a:t>로 계산되도록 확산이 발생</a:t>
            </a:r>
            <a:endParaRPr lang="en-US" altLang="ko-KR" dirty="0"/>
          </a:p>
        </p:txBody>
      </p:sp>
      <p:sp>
        <p:nvSpPr>
          <p:cNvPr id="4" name="TextBox 3"/>
          <p:cNvSpPr txBox="1"/>
          <p:nvPr/>
        </p:nvSpPr>
        <p:spPr>
          <a:xfrm>
            <a:off x="4860032" y="4293096"/>
            <a:ext cx="32403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n</a:t>
            </a:r>
            <a:r>
              <a:rPr lang="en-US" altLang="ko-KR" dirty="0" err="1" smtClean="0"/>
              <a:t>pl</a:t>
            </a:r>
            <a:r>
              <a:rPr lang="en-US" altLang="ko-KR" dirty="0" smtClean="0"/>
              <a:t>[2:5]</a:t>
            </a:r>
            <a:r>
              <a:rPr lang="ko-KR" altLang="en-US" dirty="0" smtClean="0"/>
              <a:t>는 원소가 </a:t>
            </a:r>
            <a:r>
              <a:rPr lang="en-US" altLang="ko-KR" dirty="0" smtClean="0"/>
              <a:t>3</a:t>
            </a:r>
            <a:r>
              <a:rPr lang="ko-KR" altLang="en-US" dirty="0" smtClean="0"/>
              <a:t>개에 스칼라 값인 </a:t>
            </a:r>
            <a:r>
              <a:rPr lang="en-US" altLang="ko-KR" dirty="0" smtClean="0"/>
              <a:t>42</a:t>
            </a:r>
            <a:r>
              <a:rPr lang="ko-KR" altLang="en-US" dirty="0" smtClean="0"/>
              <a:t>를 할당했지만</a:t>
            </a:r>
            <a:endParaRPr lang="en-US" altLang="ko-KR" dirty="0" smtClean="0"/>
          </a:p>
          <a:p>
            <a:r>
              <a:rPr lang="en-US" altLang="ko-KR" dirty="0" smtClean="0"/>
              <a:t>[42,42,42]</a:t>
            </a:r>
            <a:r>
              <a:rPr lang="ko-KR" altLang="en-US" dirty="0" smtClean="0"/>
              <a:t>로</a:t>
            </a:r>
            <a:r>
              <a:rPr lang="en-US" altLang="ko-KR" dirty="0" smtClean="0"/>
              <a:t>  </a:t>
            </a:r>
            <a:r>
              <a:rPr lang="ko-KR" altLang="en-US" dirty="0" smtClean="0"/>
              <a:t>인식하여 처리</a:t>
            </a:r>
            <a:endParaRPr lang="ko-KR" altLang="en-US" dirty="0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356992"/>
            <a:ext cx="2952328" cy="24121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0424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DataFrame</a:t>
            </a:r>
            <a:r>
              <a:rPr lang="en-US" altLang="ko-KR" dirty="0"/>
              <a:t> : </a:t>
            </a:r>
            <a:r>
              <a:rPr lang="en-US" altLang="ko-KR" dirty="0" smtClean="0"/>
              <a:t>merge Inner join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/>
              <a:t> </a:t>
            </a:r>
            <a:r>
              <a:rPr lang="en-US" altLang="ko-KR" dirty="0" err="1" smtClean="0"/>
              <a:t>subject_id</a:t>
            </a:r>
            <a:r>
              <a:rPr lang="ko-KR" altLang="en-US" dirty="0" smtClean="0"/>
              <a:t>에 값으로 일치하는 것만 처리</a:t>
            </a:r>
            <a:endParaRPr lang="en-US" altLang="ko-KR" dirty="0"/>
          </a:p>
        </p:txBody>
      </p:sp>
      <p:pic>
        <p:nvPicPr>
          <p:cNvPr id="1935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9263" y="2492896"/>
            <a:ext cx="5705475" cy="41793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5917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err="1"/>
              <a:t>DataFrame</a:t>
            </a:r>
            <a:r>
              <a:rPr lang="en-US" altLang="ko-KR" dirty="0"/>
              <a:t> : </a:t>
            </a:r>
            <a:r>
              <a:rPr lang="en-US" altLang="ko-KR" dirty="0" smtClean="0"/>
              <a:t>merge Outer join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err="1" smtClean="0"/>
              <a:t>열기준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subject_id</a:t>
            </a:r>
            <a:r>
              <a:rPr lang="en-US" altLang="ko-KR" dirty="0" smtClean="0"/>
              <a:t>)</a:t>
            </a:r>
            <a:r>
              <a:rPr lang="ko-KR" altLang="en-US" dirty="0" smtClean="0"/>
              <a:t>으로 모든 것을 표시</a:t>
            </a:r>
            <a:endParaRPr lang="en-US" altLang="ko-KR" dirty="0"/>
          </a:p>
        </p:txBody>
      </p:sp>
      <p:pic>
        <p:nvPicPr>
          <p:cNvPr id="1945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2708920"/>
            <a:ext cx="6400800" cy="39387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231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827584" y="908720"/>
            <a:ext cx="7579568" cy="4454624"/>
          </a:xfrm>
        </p:spPr>
        <p:txBody>
          <a:bodyPr>
            <a:normAutofit/>
          </a:bodyPr>
          <a:lstStyle/>
          <a:p>
            <a:pPr algn="r"/>
            <a:r>
              <a:rPr lang="ko-KR" altLang="en-US" sz="6000" dirty="0" smtClean="0"/>
              <a:t>데이터 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ko-KR" altLang="en-US" sz="6000" dirty="0" smtClean="0"/>
              <a:t>타입</a:t>
            </a:r>
            <a:r>
              <a:rPr lang="en-US" altLang="ko-KR" sz="6000" dirty="0"/>
              <a:t> </a:t>
            </a:r>
            <a:r>
              <a:rPr lang="ko-KR" altLang="en-US" sz="6000" dirty="0" smtClean="0"/>
              <a:t>변환</a:t>
            </a:r>
            <a:r>
              <a:rPr lang="en-US" altLang="ko-KR" sz="6000" dirty="0" smtClean="0"/>
              <a:t> </a:t>
            </a:r>
            <a:endParaRPr lang="ko-KR" altLang="en-US" sz="60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642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3174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Series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643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6575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 </a:t>
            </a:r>
            <a:r>
              <a:rPr lang="en-US" altLang="ko-KR" dirty="0" err="1" smtClean="0"/>
              <a:t>astype</a:t>
            </a:r>
            <a:r>
              <a:rPr lang="en-US" altLang="ko-KR" dirty="0" smtClean="0"/>
              <a:t> : </a:t>
            </a:r>
            <a:r>
              <a:rPr lang="ko-KR" altLang="en-US" dirty="0" smtClean="0"/>
              <a:t>타입 변환 후 생성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타입을 변경해서 다른 </a:t>
            </a:r>
            <a:r>
              <a:rPr lang="en-US" altLang="ko-KR" dirty="0" smtClean="0"/>
              <a:t>series</a:t>
            </a:r>
            <a:r>
              <a:rPr lang="ko-KR" altLang="en-US" dirty="0" smtClean="0"/>
              <a:t>생성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644</a:t>
            </a:fld>
            <a:endParaRPr lang="ko-KR" altLang="en-US"/>
          </a:p>
        </p:txBody>
      </p:sp>
      <p:pic>
        <p:nvPicPr>
          <p:cNvPr id="3655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4012" y="2924944"/>
            <a:ext cx="5895975" cy="3562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06811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err="1" smtClean="0"/>
              <a:t>DataFrame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645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3675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 </a:t>
            </a:r>
            <a:r>
              <a:rPr lang="en-US" altLang="ko-KR" dirty="0" err="1" smtClean="0"/>
              <a:t>astype</a:t>
            </a:r>
            <a:r>
              <a:rPr lang="en-US" altLang="ko-KR" dirty="0" smtClean="0"/>
              <a:t> : </a:t>
            </a:r>
            <a:r>
              <a:rPr lang="ko-KR" altLang="en-US" dirty="0" smtClean="0"/>
              <a:t>타입 변환 후 생성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타입을 변경해서 다른 </a:t>
            </a:r>
            <a:r>
              <a:rPr lang="en-US" altLang="ko-KR" dirty="0" err="1" smtClean="0"/>
              <a:t>dataframe</a:t>
            </a:r>
            <a:r>
              <a:rPr lang="en-US" altLang="ko-KR" dirty="0" smtClean="0"/>
              <a:t> </a:t>
            </a:r>
            <a:r>
              <a:rPr lang="ko-KR" altLang="en-US" dirty="0" smtClean="0"/>
              <a:t>생성</a:t>
            </a:r>
            <a:endParaRPr lang="en-US" altLang="ko-KR" dirty="0" smtClean="0"/>
          </a:p>
        </p:txBody>
      </p:sp>
      <p:pic>
        <p:nvPicPr>
          <p:cNvPr id="153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2492896"/>
            <a:ext cx="5562600" cy="3673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2897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827584" y="908720"/>
            <a:ext cx="7579568" cy="4454624"/>
          </a:xfrm>
        </p:spPr>
        <p:txBody>
          <a:bodyPr>
            <a:normAutofit/>
          </a:bodyPr>
          <a:lstStyle/>
          <a:p>
            <a:pPr algn="r"/>
            <a:r>
              <a:rPr lang="ko-KR" altLang="en-US" sz="6000" dirty="0" smtClean="0"/>
              <a:t>재색인하기</a:t>
            </a:r>
            <a:r>
              <a:rPr lang="en-US" altLang="ko-KR" sz="6000" dirty="0" smtClean="0"/>
              <a:t> </a:t>
            </a:r>
            <a:endParaRPr lang="ko-KR" altLang="en-US" sz="60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647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5597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Series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648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7773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Series</a:t>
            </a:r>
            <a:r>
              <a:rPr lang="ko-KR" altLang="en-US" dirty="0"/>
              <a:t> </a:t>
            </a:r>
            <a:r>
              <a:rPr lang="en-US" altLang="ko-KR" dirty="0" smtClean="0"/>
              <a:t>sort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reindex</a:t>
            </a:r>
            <a:r>
              <a:rPr lang="en-US" altLang="ko-KR" dirty="0" smtClean="0"/>
              <a:t>()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27331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/>
              <a:t> </a:t>
            </a:r>
            <a:r>
              <a:rPr lang="ko-KR" altLang="en-US" dirty="0" smtClean="0"/>
              <a:t>인덱스를 지정한 대로 위치가 바뀌고 새로운 </a:t>
            </a:r>
            <a:r>
              <a:rPr lang="en-US" altLang="ko-KR" dirty="0" smtClean="0"/>
              <a:t>series</a:t>
            </a:r>
            <a:r>
              <a:rPr lang="ko-KR" altLang="en-US" dirty="0" smtClean="0"/>
              <a:t>를 생성함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649</a:t>
            </a:fld>
            <a:endParaRPr lang="ko-KR" altLang="en-US"/>
          </a:p>
        </p:txBody>
      </p:sp>
      <p:pic>
        <p:nvPicPr>
          <p:cNvPr id="2969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2852936"/>
            <a:ext cx="2847975" cy="3390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23601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N</a:t>
            </a:r>
            <a:r>
              <a:rPr lang="ko-KR" altLang="en-US" dirty="0" smtClean="0"/>
              <a:t>차원 배열 처리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2153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Series</a:t>
            </a:r>
            <a:r>
              <a:rPr lang="ko-KR" altLang="en-US" dirty="0"/>
              <a:t> </a:t>
            </a:r>
            <a:r>
              <a:rPr lang="en-US" altLang="ko-KR" dirty="0" err="1" smtClean="0"/>
              <a:t>reinex</a:t>
            </a:r>
            <a:r>
              <a:rPr lang="en-US" altLang="ko-KR" dirty="0" smtClean="0"/>
              <a:t> </a:t>
            </a:r>
            <a:r>
              <a:rPr lang="ko-KR" altLang="en-US" dirty="0" smtClean="0"/>
              <a:t>후 </a:t>
            </a:r>
            <a:r>
              <a:rPr lang="en-US" altLang="ko-KR" dirty="0" smtClean="0"/>
              <a:t>index </a:t>
            </a:r>
            <a:r>
              <a:rPr lang="ko-KR" altLang="en-US" dirty="0" smtClean="0"/>
              <a:t>변경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27331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index </a:t>
            </a:r>
            <a:r>
              <a:rPr lang="ko-KR" altLang="en-US" dirty="0" smtClean="0"/>
              <a:t>변수에 직접 </a:t>
            </a:r>
            <a:r>
              <a:rPr lang="en-US" altLang="ko-KR" dirty="0" smtClean="0"/>
              <a:t>index </a:t>
            </a:r>
            <a:r>
              <a:rPr lang="ko-KR" altLang="en-US" dirty="0" smtClean="0"/>
              <a:t>값을 할당해서 변경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650</a:t>
            </a:fld>
            <a:endParaRPr lang="ko-KR" altLang="en-US"/>
          </a:p>
        </p:txBody>
      </p:sp>
      <p:pic>
        <p:nvPicPr>
          <p:cNvPr id="2990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2780928"/>
            <a:ext cx="4032448" cy="37764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78667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Series</a:t>
            </a:r>
            <a:r>
              <a:rPr lang="ko-KR" altLang="en-US" dirty="0"/>
              <a:t> 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reindex</a:t>
            </a:r>
            <a:r>
              <a:rPr lang="en-US" altLang="ko-KR" dirty="0" smtClean="0"/>
              <a:t> </a:t>
            </a:r>
            <a:r>
              <a:rPr lang="ko-KR" altLang="en-US" dirty="0" smtClean="0"/>
              <a:t>시  값 넣기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273312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Reindex</a:t>
            </a:r>
            <a:r>
              <a:rPr lang="ko-KR" altLang="en-US" dirty="0" smtClean="0"/>
              <a:t>할 때 </a:t>
            </a:r>
            <a:r>
              <a:rPr lang="en-US" altLang="ko-KR" dirty="0" smtClean="0"/>
              <a:t>index</a:t>
            </a:r>
            <a:r>
              <a:rPr lang="ko-KR" altLang="en-US" dirty="0" smtClean="0"/>
              <a:t>가 추가되면 </a:t>
            </a:r>
            <a:r>
              <a:rPr lang="en-US" altLang="ko-KR" dirty="0" err="1" smtClean="0"/>
              <a:t>NaN</a:t>
            </a:r>
            <a:r>
              <a:rPr lang="en-US" altLang="ko-KR" dirty="0" smtClean="0"/>
              <a:t> </a:t>
            </a:r>
            <a:r>
              <a:rPr lang="ko-KR" altLang="en-US" dirty="0" smtClean="0"/>
              <a:t>값으로 채워지지만 </a:t>
            </a:r>
            <a:r>
              <a:rPr lang="en-US" altLang="ko-KR" dirty="0" err="1" smtClean="0"/>
              <a:t>ffill</a:t>
            </a:r>
            <a:r>
              <a:rPr lang="en-US" altLang="ko-KR" dirty="0" smtClean="0"/>
              <a:t>(</a:t>
            </a:r>
            <a:r>
              <a:rPr lang="ko-KR" altLang="en-US" dirty="0" smtClean="0"/>
              <a:t>앞의 값 </a:t>
            </a:r>
            <a:r>
              <a:rPr lang="ko-KR" altLang="en-US" dirty="0" err="1" smtClean="0"/>
              <a:t>매칭</a:t>
            </a:r>
            <a:r>
              <a:rPr lang="en-US" altLang="ko-KR" dirty="0" smtClean="0"/>
              <a:t>)</a:t>
            </a:r>
            <a:r>
              <a:rPr lang="ko-KR" altLang="en-US" dirty="0" smtClean="0"/>
              <a:t>이나 </a:t>
            </a:r>
            <a:r>
              <a:rPr lang="en-US" altLang="ko-KR" dirty="0" err="1" smtClean="0"/>
              <a:t>bfill</a:t>
            </a:r>
            <a:r>
              <a:rPr lang="en-US" altLang="ko-KR" dirty="0" smtClean="0"/>
              <a:t>(</a:t>
            </a:r>
            <a:r>
              <a:rPr lang="ko-KR" altLang="en-US" dirty="0" smtClean="0"/>
              <a:t>뒤의 값 </a:t>
            </a:r>
            <a:r>
              <a:rPr lang="ko-KR" altLang="en-US" dirty="0" err="1" smtClean="0"/>
              <a:t>매칭</a:t>
            </a:r>
            <a:r>
              <a:rPr lang="en-US" altLang="ko-KR" dirty="0" smtClean="0"/>
              <a:t>)</a:t>
            </a:r>
            <a:r>
              <a:rPr lang="ko-KR" altLang="en-US" dirty="0" smtClean="0"/>
              <a:t>을 </a:t>
            </a:r>
            <a:r>
              <a:rPr lang="en-US" altLang="ko-KR" dirty="0" smtClean="0"/>
              <a:t>method</a:t>
            </a:r>
            <a:r>
              <a:rPr lang="ko-KR" altLang="en-US" dirty="0" smtClean="0"/>
              <a:t>에 지정하면 </a:t>
            </a:r>
            <a:r>
              <a:rPr lang="ko-KR" altLang="en-US" dirty="0" err="1" smtClean="0"/>
              <a:t>보간법</a:t>
            </a:r>
            <a:r>
              <a:rPr lang="ko-KR" altLang="en-US" dirty="0" smtClean="0"/>
              <a:t> 처리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651</a:t>
            </a:fld>
            <a:endParaRPr lang="ko-KR" altLang="en-US"/>
          </a:p>
        </p:txBody>
      </p:sp>
      <p:pic>
        <p:nvPicPr>
          <p:cNvPr id="3502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3501008"/>
            <a:ext cx="4029075" cy="2447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02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3429000"/>
            <a:ext cx="2343150" cy="31668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99313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err="1"/>
              <a:t>DataFrame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652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9176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DataFrame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reindex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DataFrame</a:t>
            </a:r>
            <a:r>
              <a:rPr lang="en-US" altLang="ko-KR" dirty="0" smtClean="0"/>
              <a:t> </a:t>
            </a:r>
            <a:r>
              <a:rPr lang="ko-KR" altLang="en-US" dirty="0" smtClean="0"/>
              <a:t>내의 </a:t>
            </a:r>
            <a:r>
              <a:rPr lang="en-US" altLang="ko-KR" dirty="0" smtClean="0"/>
              <a:t>index</a:t>
            </a:r>
            <a:r>
              <a:rPr lang="ko-KR" altLang="en-US" dirty="0" smtClean="0"/>
              <a:t>를 다시 </a:t>
            </a:r>
            <a:r>
              <a:rPr lang="en-US" altLang="ko-KR" dirty="0" smtClean="0"/>
              <a:t>index</a:t>
            </a:r>
            <a:r>
              <a:rPr lang="ko-KR" altLang="en-US" dirty="0" smtClean="0"/>
              <a:t>해서 조정이 가능하며 </a:t>
            </a:r>
            <a:r>
              <a:rPr lang="en-US" altLang="ko-KR" dirty="0" smtClean="0"/>
              <a:t>index</a:t>
            </a:r>
            <a:r>
              <a:rPr lang="ko-KR" altLang="en-US" dirty="0" smtClean="0"/>
              <a:t>가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추가시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fill_value</a:t>
            </a:r>
            <a:r>
              <a:rPr lang="ko-KR" altLang="en-US" dirty="0" smtClean="0"/>
              <a:t>로 지정해서 값을 초기화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653</a:t>
            </a:fld>
            <a:endParaRPr lang="ko-KR" altLang="en-US"/>
          </a:p>
        </p:txBody>
      </p:sp>
      <p:pic>
        <p:nvPicPr>
          <p:cNvPr id="34918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2852936"/>
            <a:ext cx="4600575" cy="37280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62208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DataFrame</a:t>
            </a:r>
            <a:r>
              <a:rPr lang="en-US" altLang="ko-KR" dirty="0" smtClean="0"/>
              <a:t>  : </a:t>
            </a:r>
            <a:r>
              <a:rPr lang="en-US" altLang="ko-KR" dirty="0" err="1" smtClean="0"/>
              <a:t>fill_value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DataFrame</a:t>
            </a:r>
            <a:r>
              <a:rPr lang="en-US" altLang="ko-KR" dirty="0" smtClean="0"/>
              <a:t> </a:t>
            </a:r>
            <a:r>
              <a:rPr lang="ko-KR" altLang="en-US" dirty="0" smtClean="0"/>
              <a:t>내의 </a:t>
            </a:r>
            <a:r>
              <a:rPr lang="en-US" altLang="ko-KR" dirty="0" smtClean="0"/>
              <a:t> </a:t>
            </a:r>
            <a:r>
              <a:rPr lang="ko-KR" altLang="en-US" dirty="0" smtClean="0"/>
              <a:t>원소에 대한 </a:t>
            </a:r>
            <a:r>
              <a:rPr lang="en-US" altLang="ko-KR" dirty="0" smtClean="0"/>
              <a:t>index/columns</a:t>
            </a:r>
            <a:r>
              <a:rPr lang="ko-KR" altLang="en-US" dirty="0" smtClean="0"/>
              <a:t>를 지정해서  </a:t>
            </a:r>
            <a:r>
              <a:rPr lang="en-US" altLang="ko-KR" dirty="0" err="1" smtClean="0"/>
              <a:t>reindexing</a:t>
            </a:r>
            <a:r>
              <a:rPr lang="en-US" altLang="ko-KR" dirty="0" smtClean="0"/>
              <a:t> </a:t>
            </a:r>
            <a:r>
              <a:rPr lang="ko-KR" altLang="en-US" dirty="0" smtClean="0"/>
              <a:t>처</a:t>
            </a:r>
            <a:r>
              <a:rPr lang="ko-KR" altLang="en-US" dirty="0"/>
              <a:t>리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654</a:t>
            </a:fld>
            <a:endParaRPr lang="ko-KR" altLang="en-US"/>
          </a:p>
        </p:txBody>
      </p:sp>
      <p:pic>
        <p:nvPicPr>
          <p:cNvPr id="3512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1691" y="2708920"/>
            <a:ext cx="4962525" cy="3920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3900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DataFrame</a:t>
            </a:r>
            <a:r>
              <a:rPr lang="en-US" altLang="ko-KR" dirty="0" smtClean="0"/>
              <a:t>  :method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3"/>
            <a:ext cx="8229600" cy="1345319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DataFrame</a:t>
            </a:r>
            <a:r>
              <a:rPr lang="en-US" altLang="ko-KR" dirty="0" smtClean="0"/>
              <a:t> </a:t>
            </a:r>
            <a:r>
              <a:rPr lang="ko-KR" altLang="en-US" dirty="0" smtClean="0"/>
              <a:t>내의 </a:t>
            </a:r>
            <a:r>
              <a:rPr lang="en-US" altLang="ko-KR" dirty="0" smtClean="0"/>
              <a:t> </a:t>
            </a:r>
            <a:r>
              <a:rPr lang="ko-KR" altLang="en-US" dirty="0" smtClean="0"/>
              <a:t>원소에 대한 </a:t>
            </a:r>
            <a:r>
              <a:rPr lang="en-US" altLang="ko-KR" dirty="0" smtClean="0"/>
              <a:t>index</a:t>
            </a:r>
            <a:r>
              <a:rPr lang="ko-KR" altLang="en-US" dirty="0" smtClean="0"/>
              <a:t>를 </a:t>
            </a:r>
            <a:r>
              <a:rPr lang="ko-KR" altLang="en-US" dirty="0"/>
              <a:t>재</a:t>
            </a:r>
            <a:r>
              <a:rPr lang="ko-KR" altLang="en-US" dirty="0" smtClean="0"/>
              <a:t>지정해서  </a:t>
            </a:r>
            <a:r>
              <a:rPr lang="en-US" altLang="ko-KR" dirty="0" err="1" smtClean="0"/>
              <a:t>reindexing</a:t>
            </a:r>
            <a:r>
              <a:rPr lang="en-US" altLang="ko-KR" dirty="0" smtClean="0"/>
              <a:t> </a:t>
            </a:r>
            <a:r>
              <a:rPr lang="ko-KR" altLang="en-US" dirty="0" smtClean="0"/>
              <a:t>처리시 값 처리는 </a:t>
            </a:r>
            <a:r>
              <a:rPr lang="en-US" altLang="ko-KR" dirty="0" smtClean="0"/>
              <a:t>method </a:t>
            </a:r>
            <a:r>
              <a:rPr lang="ko-KR" altLang="en-US" dirty="0" smtClean="0"/>
              <a:t>인자에 </a:t>
            </a:r>
            <a:r>
              <a:rPr lang="en-US" altLang="ko-KR" dirty="0" err="1" smtClean="0"/>
              <a:t>ffill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bfill</a:t>
            </a:r>
            <a:r>
              <a:rPr lang="ko-KR" altLang="en-US" dirty="0" smtClean="0"/>
              <a:t>를 넣어 앞이나 </a:t>
            </a:r>
            <a:r>
              <a:rPr lang="ko-KR" altLang="en-US" dirty="0" err="1" smtClean="0"/>
              <a:t>뒷의</a:t>
            </a:r>
            <a:r>
              <a:rPr lang="ko-KR" altLang="en-US" dirty="0" smtClean="0"/>
              <a:t> 값을 기준으로 넣음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655</a:t>
            </a:fld>
            <a:endParaRPr lang="ko-KR" altLang="en-US"/>
          </a:p>
        </p:txBody>
      </p:sp>
      <p:pic>
        <p:nvPicPr>
          <p:cNvPr id="3768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9673" y="2924943"/>
            <a:ext cx="6353175" cy="39018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94049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827584" y="908720"/>
            <a:ext cx="7579568" cy="4454624"/>
          </a:xfrm>
        </p:spPr>
        <p:txBody>
          <a:bodyPr>
            <a:normAutofit/>
          </a:bodyPr>
          <a:lstStyle/>
          <a:p>
            <a:pPr algn="r"/>
            <a:r>
              <a:rPr lang="en-US" altLang="ko-KR" sz="6000" dirty="0" smtClean="0"/>
              <a:t>sorting </a:t>
            </a:r>
            <a:endParaRPr lang="ko-KR" altLang="en-US" sz="60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656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8947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Series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657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9913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Series</a:t>
            </a:r>
            <a:r>
              <a:rPr lang="ko-KR" altLang="en-US" dirty="0"/>
              <a:t> </a:t>
            </a:r>
            <a:r>
              <a:rPr lang="en-US" altLang="ko-KR" dirty="0" smtClean="0"/>
              <a:t>sort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sort_values</a:t>
            </a:r>
            <a:r>
              <a:rPr lang="en-US" altLang="ko-KR" dirty="0" smtClean="0"/>
              <a:t>()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27331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/>
              <a:t> </a:t>
            </a:r>
            <a:r>
              <a:rPr lang="ko-KR" altLang="en-US" dirty="0" smtClean="0"/>
              <a:t>값을 기준으로 내부 </a:t>
            </a:r>
            <a:r>
              <a:rPr lang="en-US" altLang="ko-KR" dirty="0" smtClean="0"/>
              <a:t>series</a:t>
            </a:r>
            <a:r>
              <a:rPr lang="ko-KR" altLang="en-US" dirty="0" smtClean="0"/>
              <a:t>를 변경함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658</a:t>
            </a:fld>
            <a:endParaRPr lang="ko-KR" altLang="en-US"/>
          </a:p>
        </p:txBody>
      </p:sp>
      <p:pic>
        <p:nvPicPr>
          <p:cNvPr id="2979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9247" y="2780928"/>
            <a:ext cx="2505075" cy="2486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50691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err="1"/>
              <a:t>DataFrame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659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4775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다차원 배열 </a:t>
            </a:r>
            <a:r>
              <a:rPr lang="en-US" altLang="ko-KR" dirty="0" smtClean="0"/>
              <a:t>: </a:t>
            </a:r>
            <a:r>
              <a:rPr lang="ko-KR" altLang="en-US" dirty="0" smtClean="0"/>
              <a:t> 열 조회</a:t>
            </a:r>
            <a:r>
              <a:rPr lang="en-US" altLang="ko-KR" dirty="0" smtClean="0"/>
              <a:t>/</a:t>
            </a:r>
            <a:r>
              <a:rPr lang="ko-KR" altLang="en-US" dirty="0" smtClean="0"/>
              <a:t> 변경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sz="2800" dirty="0" smtClean="0"/>
              <a:t>7</a:t>
            </a:r>
            <a:r>
              <a:rPr lang="ko-KR" altLang="en-US" sz="2800" dirty="0" smtClean="0"/>
              <a:t>*</a:t>
            </a:r>
            <a:r>
              <a:rPr lang="en-US" altLang="ko-KR" sz="2800" dirty="0" smtClean="0"/>
              <a:t>4</a:t>
            </a:r>
            <a:r>
              <a:rPr lang="ko-KR" altLang="en-US" sz="2800" dirty="0" smtClean="0"/>
              <a:t>배열을 정의하고 첫번째 열의 값을 </a:t>
            </a:r>
            <a:r>
              <a:rPr lang="en-US" altLang="ko-KR" sz="2800" dirty="0" smtClean="0"/>
              <a:t>99</a:t>
            </a:r>
            <a:r>
              <a:rPr lang="ko-KR" altLang="en-US" sz="2800" dirty="0" smtClean="0"/>
              <a:t>으로 변경</a:t>
            </a:r>
            <a:endParaRPr lang="en-US" altLang="ko-KR" sz="2800" dirty="0" smtClean="0"/>
          </a:p>
        </p:txBody>
      </p:sp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6" y="2589650"/>
            <a:ext cx="4794895" cy="39376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338949" y="3046165"/>
            <a:ext cx="3231024" cy="30471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</a:t>
            </a:r>
            <a:r>
              <a:rPr lang="ko-KR" altLang="en-US" sz="1400" dirty="0" smtClean="0">
                <a:solidFill>
                  <a:schemeClr val="tx1"/>
                </a:solidFill>
              </a:rPr>
              <a:t>배열명</a:t>
            </a:r>
            <a:r>
              <a:rPr lang="en-US" altLang="ko-KR" sz="1400" dirty="0" smtClean="0">
                <a:solidFill>
                  <a:schemeClr val="tx1"/>
                </a:solidFill>
              </a:rPr>
              <a:t>[</a:t>
            </a:r>
            <a:r>
              <a:rPr lang="ko-KR" altLang="en-US" sz="1400" dirty="0" smtClean="0">
                <a:solidFill>
                  <a:schemeClr val="tx1"/>
                </a:solidFill>
              </a:rPr>
              <a:t>행접근</a:t>
            </a:r>
            <a:r>
              <a:rPr lang="en-US" altLang="ko-KR" sz="1400" dirty="0" smtClean="0">
                <a:solidFill>
                  <a:schemeClr val="tx1"/>
                </a:solidFill>
              </a:rPr>
              <a:t>,</a:t>
            </a:r>
            <a:r>
              <a:rPr lang="ko-KR" altLang="en-US" sz="1400" dirty="0" smtClean="0">
                <a:solidFill>
                  <a:schemeClr val="tx1"/>
                </a:solidFill>
              </a:rPr>
              <a:t> 열접근</a:t>
            </a:r>
            <a:r>
              <a:rPr lang="en-US" altLang="ko-KR" sz="1400" dirty="0" smtClean="0">
                <a:solidFill>
                  <a:schemeClr val="tx1"/>
                </a:solidFill>
              </a:rPr>
              <a:t>]</a:t>
            </a:r>
          </a:p>
          <a:p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 smtClean="0">
                <a:solidFill>
                  <a:schemeClr val="tx1"/>
                </a:solidFill>
              </a:rPr>
              <a:t>Slicing</a:t>
            </a:r>
            <a:r>
              <a:rPr lang="ko-KR" altLang="en-US" sz="1400" dirty="0" smtClean="0">
                <a:solidFill>
                  <a:schemeClr val="tx1"/>
                </a:solidFill>
              </a:rPr>
              <a:t>도 행접근과 열접근으로 별도로 할 수 있음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배열명</a:t>
            </a:r>
            <a:r>
              <a:rPr lang="en-US" altLang="ko-KR" sz="1400" dirty="0" smtClean="0">
                <a:solidFill>
                  <a:schemeClr val="tx1"/>
                </a:solidFill>
              </a:rPr>
              <a:t>[</a:t>
            </a:r>
            <a:r>
              <a:rPr lang="ko-KR" altLang="en-US" sz="1400" dirty="0" smtClean="0">
                <a:solidFill>
                  <a:schemeClr val="tx1"/>
                </a:solidFill>
              </a:rPr>
              <a:t> 행 슬라이싱</a:t>
            </a:r>
            <a:r>
              <a:rPr lang="en-US" altLang="ko-KR" sz="1400" dirty="0" smtClean="0">
                <a:solidFill>
                  <a:schemeClr val="tx1"/>
                </a:solidFill>
              </a:rPr>
              <a:t>,</a:t>
            </a:r>
            <a:r>
              <a:rPr lang="ko-KR" altLang="en-US" sz="1400" dirty="0" smtClean="0">
                <a:solidFill>
                  <a:schemeClr val="tx1"/>
                </a:solidFill>
              </a:rPr>
              <a:t> 열 슬라이싱</a:t>
            </a:r>
            <a:r>
              <a:rPr lang="en-US" altLang="ko-KR" sz="1400" dirty="0" smtClean="0">
                <a:solidFill>
                  <a:schemeClr val="tx1"/>
                </a:solidFill>
              </a:rPr>
              <a:t>]</a:t>
            </a:r>
            <a:r>
              <a:rPr lang="ko-KR" altLang="en-US" sz="1400" dirty="0" smtClean="0">
                <a:solidFill>
                  <a:schemeClr val="tx1"/>
                </a:solidFill>
              </a:rPr>
              <a:t> 으로 배열을 접근 가능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8026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DataFrame</a:t>
            </a:r>
            <a:r>
              <a:rPr lang="ko-KR" altLang="en-US" dirty="0" smtClean="0"/>
              <a:t> </a:t>
            </a:r>
            <a:r>
              <a:rPr lang="en-US" altLang="ko-KR" dirty="0" smtClean="0"/>
              <a:t>sort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sort_index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27331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/>
              <a:t> </a:t>
            </a:r>
            <a:r>
              <a:rPr lang="ko-KR" altLang="en-US" dirty="0" smtClean="0"/>
              <a:t>인덱스</a:t>
            </a:r>
            <a:r>
              <a:rPr lang="en-US" altLang="ko-KR" dirty="0" smtClean="0"/>
              <a:t>(axis=0</a:t>
            </a:r>
            <a:r>
              <a:rPr lang="ko-KR" altLang="en-US" dirty="0" smtClean="0"/>
              <a:t>은 행</a:t>
            </a:r>
            <a:r>
              <a:rPr lang="en-US" altLang="ko-KR" dirty="0" smtClean="0"/>
              <a:t>, axis=1</a:t>
            </a:r>
            <a:r>
              <a:rPr lang="ko-KR" altLang="en-US" dirty="0" smtClean="0"/>
              <a:t>은 열</a:t>
            </a:r>
            <a:r>
              <a:rPr lang="en-US" altLang="ko-KR" dirty="0" smtClean="0"/>
              <a:t>)</a:t>
            </a:r>
            <a:r>
              <a:rPr lang="ko-KR" altLang="en-US" dirty="0" smtClean="0"/>
              <a:t>를 기준으로 내부 </a:t>
            </a:r>
            <a:r>
              <a:rPr lang="en-US" altLang="ko-KR" dirty="0" err="1"/>
              <a:t>DataFrame</a:t>
            </a:r>
            <a:r>
              <a:rPr lang="ko-KR" altLang="en-US" dirty="0" smtClean="0"/>
              <a:t>를 변경함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660</a:t>
            </a:fld>
            <a:endParaRPr lang="ko-KR" altLang="en-US"/>
          </a:p>
        </p:txBody>
      </p:sp>
      <p:pic>
        <p:nvPicPr>
          <p:cNvPr id="3645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8790" y="2708920"/>
            <a:ext cx="6238875" cy="38926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3883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DataFrame</a:t>
            </a:r>
            <a:r>
              <a:rPr lang="ko-KR" altLang="en-US" dirty="0" smtClean="0"/>
              <a:t> </a:t>
            </a:r>
            <a:r>
              <a:rPr lang="en-US" altLang="ko-KR" dirty="0" smtClean="0"/>
              <a:t>sort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sort_values</a:t>
            </a:r>
            <a:r>
              <a:rPr lang="en-US" altLang="ko-KR" dirty="0" smtClean="0"/>
              <a:t>()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27331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/>
              <a:t> </a:t>
            </a:r>
            <a:r>
              <a:rPr lang="ko-KR" altLang="en-US" dirty="0" smtClean="0"/>
              <a:t>값을 기준으로 내부 </a:t>
            </a:r>
            <a:r>
              <a:rPr lang="en-US" altLang="ko-KR" dirty="0" err="1"/>
              <a:t>DataFrame</a:t>
            </a:r>
            <a:r>
              <a:rPr lang="ko-KR" altLang="en-US" dirty="0" smtClean="0"/>
              <a:t>를 변경함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661</a:t>
            </a:fld>
            <a:endParaRPr lang="ko-KR" altLang="en-US"/>
          </a:p>
        </p:txBody>
      </p:sp>
      <p:pic>
        <p:nvPicPr>
          <p:cNvPr id="3635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2852936"/>
            <a:ext cx="4781550" cy="3381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8232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DataFrame</a:t>
            </a:r>
            <a:r>
              <a:rPr lang="en-US" altLang="ko-KR" dirty="0" smtClean="0"/>
              <a:t>  </a:t>
            </a:r>
            <a:r>
              <a:rPr lang="en-US" altLang="ko-KR" dirty="0" err="1" smtClean="0"/>
              <a:t>sort_value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DataFrame</a:t>
            </a:r>
            <a:r>
              <a:rPr lang="en-US" altLang="ko-KR" dirty="0" smtClean="0"/>
              <a:t> </a:t>
            </a:r>
            <a:r>
              <a:rPr lang="ko-KR" altLang="en-US" dirty="0" smtClean="0"/>
              <a:t>내의 </a:t>
            </a:r>
            <a:r>
              <a:rPr lang="en-US" altLang="ko-KR" dirty="0" smtClean="0"/>
              <a:t> </a:t>
            </a:r>
            <a:r>
              <a:rPr lang="ko-KR" altLang="en-US" dirty="0" smtClean="0"/>
              <a:t>원소에 대한 </a:t>
            </a:r>
            <a:r>
              <a:rPr lang="en-US" altLang="ko-KR" dirty="0" smtClean="0"/>
              <a:t>sorting </a:t>
            </a:r>
            <a:r>
              <a:rPr lang="ko-KR" altLang="en-US" dirty="0" smtClean="0"/>
              <a:t>하고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inplace</a:t>
            </a:r>
            <a:r>
              <a:rPr lang="ko-KR" altLang="en-US" dirty="0" smtClean="0"/>
              <a:t>로 </a:t>
            </a:r>
            <a:r>
              <a:rPr lang="ko-KR" altLang="en-US" dirty="0" err="1" smtClean="0"/>
              <a:t>세팅해서</a:t>
            </a:r>
            <a:r>
              <a:rPr lang="ko-KR" altLang="en-US" dirty="0" smtClean="0"/>
              <a:t> 내부 변경처리</a:t>
            </a:r>
            <a:endParaRPr lang="en-US" altLang="ko-KR" dirty="0" smtClean="0"/>
          </a:p>
        </p:txBody>
      </p:sp>
      <p:pic>
        <p:nvPicPr>
          <p:cNvPr id="1658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813" y="2924944"/>
            <a:ext cx="5286375" cy="35101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9611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827584" y="908720"/>
            <a:ext cx="7579568" cy="4454624"/>
          </a:xfrm>
        </p:spPr>
        <p:txBody>
          <a:bodyPr>
            <a:normAutofit/>
          </a:bodyPr>
          <a:lstStyle/>
          <a:p>
            <a:pPr algn="r"/>
            <a:r>
              <a:rPr lang="ko-KR" altLang="en-US" sz="6000" dirty="0" smtClean="0"/>
              <a:t>값 변경</a:t>
            </a:r>
            <a:r>
              <a:rPr lang="en-US" altLang="ko-KR" sz="6000" dirty="0" smtClean="0"/>
              <a:t> </a:t>
            </a:r>
            <a:endParaRPr lang="ko-KR" altLang="en-US" sz="60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663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0113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Series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664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4977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칼럼 삭</a:t>
            </a:r>
            <a:r>
              <a:rPr lang="ko-KR" altLang="en-US" dirty="0"/>
              <a:t>제</a:t>
            </a:r>
            <a:r>
              <a:rPr lang="en-US" altLang="ko-KR" dirty="0" smtClean="0"/>
              <a:t>: pop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Pop </a:t>
            </a:r>
            <a:r>
              <a:rPr lang="ko-KR" altLang="en-US" dirty="0" err="1" smtClean="0"/>
              <a:t>메소드를</a:t>
            </a:r>
            <a:r>
              <a:rPr lang="ko-KR" altLang="en-US" dirty="0" smtClean="0"/>
              <a:t> 이용해서 칼럼을 꺼낸 후 삭제하기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665</a:t>
            </a:fld>
            <a:endParaRPr lang="ko-KR" altLang="en-US"/>
          </a:p>
        </p:txBody>
      </p:sp>
      <p:pic>
        <p:nvPicPr>
          <p:cNvPr id="3758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5888" y="2852936"/>
            <a:ext cx="6372225" cy="277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02705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Series</a:t>
            </a:r>
            <a:r>
              <a:rPr lang="ko-KR" altLang="en-US" dirty="0"/>
              <a:t> </a:t>
            </a:r>
            <a:r>
              <a:rPr lang="ko-KR" altLang="en-US" dirty="0" smtClean="0"/>
              <a:t>특정 원소 변경 </a:t>
            </a:r>
            <a:r>
              <a:rPr lang="en-US" altLang="ko-KR" dirty="0" smtClean="0"/>
              <a:t>: replace()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Replace </a:t>
            </a:r>
            <a:r>
              <a:rPr lang="ko-KR" altLang="en-US" dirty="0" err="1" smtClean="0"/>
              <a:t>메소드는</a:t>
            </a:r>
            <a:r>
              <a:rPr lang="ko-KR" altLang="en-US" dirty="0" smtClean="0"/>
              <a:t> 값 전체를 바꾸므로 특정부분을 추출하여 적용할 경우에만 특정 값이 변경</a:t>
            </a:r>
            <a:endParaRPr lang="en-US" altLang="ko-KR" dirty="0" smtClean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2636912"/>
            <a:ext cx="5256584" cy="3867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8763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err="1"/>
              <a:t>DataFrame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667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0387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칼럼 삽입</a:t>
            </a:r>
            <a:r>
              <a:rPr lang="en-US" altLang="ko-KR" dirty="0" smtClean="0"/>
              <a:t>: insert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Insert </a:t>
            </a:r>
            <a:r>
              <a:rPr lang="ko-KR" altLang="en-US" dirty="0" err="1" smtClean="0"/>
              <a:t>메소드를</a:t>
            </a:r>
            <a:r>
              <a:rPr lang="ko-KR" altLang="en-US" dirty="0" smtClean="0"/>
              <a:t> 이용해서 새로운 칼럼을 삽입</a:t>
            </a:r>
            <a:endParaRPr lang="en-US" altLang="ko-KR" dirty="0" smtClean="0"/>
          </a:p>
        </p:txBody>
      </p:sp>
      <p:pic>
        <p:nvPicPr>
          <p:cNvPr id="159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708920"/>
            <a:ext cx="5904656" cy="3419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3147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칼럼 삭</a:t>
            </a:r>
            <a:r>
              <a:rPr lang="ko-KR" altLang="en-US" dirty="0"/>
              <a:t>제</a:t>
            </a:r>
            <a:r>
              <a:rPr lang="en-US" altLang="ko-KR" dirty="0" smtClean="0"/>
              <a:t>: pop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Pop </a:t>
            </a:r>
            <a:r>
              <a:rPr lang="ko-KR" altLang="en-US" dirty="0" err="1" smtClean="0"/>
              <a:t>메소드를</a:t>
            </a:r>
            <a:r>
              <a:rPr lang="ko-KR" altLang="en-US" dirty="0" smtClean="0"/>
              <a:t> 이용해서 칼럼을 꺼낸 후 삭제하기</a:t>
            </a:r>
            <a:endParaRPr lang="en-US" altLang="ko-KR" dirty="0" smtClean="0"/>
          </a:p>
        </p:txBody>
      </p:sp>
      <p:pic>
        <p:nvPicPr>
          <p:cNvPr id="1607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2420888"/>
            <a:ext cx="6678910" cy="41430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6084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비교연산 처리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3427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DataFrame</a:t>
            </a:r>
            <a:r>
              <a:rPr lang="en-US" altLang="ko-KR" dirty="0" smtClean="0"/>
              <a:t> </a:t>
            </a:r>
            <a:r>
              <a:rPr lang="ko-KR" altLang="en-US" dirty="0" smtClean="0"/>
              <a:t>칼럼 갱신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DataFrame</a:t>
            </a:r>
            <a:r>
              <a:rPr lang="en-US" altLang="ko-KR" dirty="0" smtClean="0"/>
              <a:t>.</a:t>
            </a:r>
            <a:r>
              <a:rPr lang="ko-KR" altLang="en-US" dirty="0" err="1" smtClean="0"/>
              <a:t>칼럼명</a:t>
            </a:r>
            <a:r>
              <a:rPr lang="ko-KR" altLang="en-US" dirty="0" smtClean="0"/>
              <a:t> 또는 </a:t>
            </a:r>
            <a:r>
              <a:rPr lang="en-US" altLang="ko-KR" dirty="0" smtClean="0"/>
              <a:t>[‘</a:t>
            </a:r>
            <a:r>
              <a:rPr lang="ko-KR" altLang="en-US" dirty="0" err="1" smtClean="0"/>
              <a:t>칼럼명</a:t>
            </a:r>
            <a:r>
              <a:rPr lang="en-US" altLang="ko-KR" dirty="0" smtClean="0"/>
              <a:t>’]</a:t>
            </a:r>
            <a:r>
              <a:rPr lang="ko-KR" altLang="en-US" dirty="0" smtClean="0"/>
              <a:t>으로 조회하면 칼럼단위로 갱신</a:t>
            </a:r>
            <a:endParaRPr lang="en-US" altLang="ko-KR" dirty="0" smtClean="0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670</a:t>
            </a:fld>
            <a:endParaRPr lang="ko-KR" altLang="en-US"/>
          </a:p>
        </p:txBody>
      </p:sp>
      <p:pic>
        <p:nvPicPr>
          <p:cNvPr id="3194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3068960"/>
            <a:ext cx="3781425" cy="3789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94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3068960"/>
            <a:ext cx="3876675" cy="36137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187624" y="2708920"/>
            <a:ext cx="21602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u="sng" dirty="0" smtClean="0"/>
              <a:t>다른 값으로 변경</a:t>
            </a:r>
            <a:endParaRPr lang="ko-KR" altLang="en-US" sz="1400" b="1" u="sng" dirty="0"/>
          </a:p>
        </p:txBody>
      </p:sp>
      <p:sp>
        <p:nvSpPr>
          <p:cNvPr id="11" name="TextBox 10"/>
          <p:cNvSpPr txBox="1"/>
          <p:nvPr/>
        </p:nvSpPr>
        <p:spPr>
          <a:xfrm>
            <a:off x="5796136" y="2707431"/>
            <a:ext cx="21602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u="sng" dirty="0" smtClean="0"/>
              <a:t>동일 값으로 변경</a:t>
            </a:r>
            <a:endParaRPr lang="ko-KR" altLang="en-US" sz="1400" b="1" u="sng" dirty="0"/>
          </a:p>
        </p:txBody>
      </p:sp>
    </p:spTree>
    <p:extLst>
      <p:ext uri="{BB962C8B-B14F-4D97-AF65-F5344CB8AC3E}">
        <p14:creationId xmlns:p14="http://schemas.microsoft.com/office/powerpoint/2010/main" val="3752521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DataFrame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갱신시</a:t>
            </a:r>
            <a:r>
              <a:rPr lang="ko-KR" altLang="en-US" dirty="0" smtClean="0"/>
              <a:t> 주의사항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DataFrame</a:t>
            </a:r>
            <a:r>
              <a:rPr lang="en-US" altLang="ko-KR" dirty="0" smtClean="0"/>
              <a:t>[</a:t>
            </a:r>
            <a:r>
              <a:rPr lang="ko-KR" altLang="en-US" dirty="0" smtClean="0"/>
              <a:t>열</a:t>
            </a:r>
            <a:r>
              <a:rPr lang="en-US" altLang="ko-KR" dirty="0" smtClean="0"/>
              <a:t>]</a:t>
            </a:r>
            <a:r>
              <a:rPr lang="ko-KR" altLang="en-US" dirty="0" smtClean="0"/>
              <a:t>로 </a:t>
            </a:r>
            <a:r>
              <a:rPr lang="ko-KR" altLang="en-US" dirty="0" err="1" smtClean="0"/>
              <a:t>갱신시</a:t>
            </a:r>
            <a:r>
              <a:rPr lang="ko-KR" altLang="en-US" dirty="0" smtClean="0"/>
              <a:t> 기존에 없는 칼럼이 있으면 칼럼 추가가 됨 </a:t>
            </a:r>
            <a:endParaRPr lang="en-US" altLang="ko-KR" dirty="0" smtClean="0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671</a:t>
            </a:fld>
            <a:endParaRPr lang="ko-KR" altLang="en-US"/>
          </a:p>
        </p:txBody>
      </p:sp>
      <p:pic>
        <p:nvPicPr>
          <p:cNvPr id="3205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5100" y="2636912"/>
            <a:ext cx="3733800" cy="37387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32997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DataFrame</a:t>
            </a:r>
            <a:r>
              <a:rPr lang="en-US" altLang="ko-KR" dirty="0"/>
              <a:t> </a:t>
            </a:r>
            <a:r>
              <a:rPr lang="ko-KR" altLang="en-US" dirty="0" smtClean="0"/>
              <a:t>칼럼 추가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DataFrame</a:t>
            </a:r>
            <a:r>
              <a:rPr lang="ko-KR" altLang="en-US" dirty="0" smtClean="0"/>
              <a:t>은 기존에 없는  </a:t>
            </a:r>
            <a:r>
              <a:rPr lang="en-US" altLang="ko-KR" dirty="0" smtClean="0"/>
              <a:t>column</a:t>
            </a:r>
            <a:r>
              <a:rPr lang="ko-KR" altLang="en-US" dirty="0" smtClean="0"/>
              <a:t>에 값을 </a:t>
            </a:r>
            <a:r>
              <a:rPr lang="en-US" altLang="ko-KR" dirty="0" err="1" smtClean="0"/>
              <a:t>scala</a:t>
            </a:r>
            <a:r>
              <a:rPr lang="ko-KR" altLang="en-US" dirty="0" smtClean="0"/>
              <a:t>로 </a:t>
            </a:r>
            <a:r>
              <a:rPr lang="ko-KR" altLang="en-US" dirty="0" err="1" smtClean="0"/>
              <a:t>할당시</a:t>
            </a:r>
            <a:r>
              <a:rPr lang="ko-KR" altLang="en-US" dirty="0" smtClean="0"/>
              <a:t> 행에 맞춰 </a:t>
            </a:r>
            <a:r>
              <a:rPr lang="en-US" altLang="ko-KR" dirty="0" smtClean="0"/>
              <a:t>Broadcasting</a:t>
            </a:r>
            <a:r>
              <a:rPr lang="ko-KR" altLang="en-US" dirty="0" smtClean="0"/>
              <a:t>처리</a:t>
            </a:r>
            <a:endParaRPr lang="en-US" altLang="ko-KR" dirty="0" smtClean="0"/>
          </a:p>
        </p:txBody>
      </p:sp>
      <p:grpSp>
        <p:nvGrpSpPr>
          <p:cNvPr id="18" name="그룹 17"/>
          <p:cNvGrpSpPr/>
          <p:nvPr/>
        </p:nvGrpSpPr>
        <p:grpSpPr>
          <a:xfrm>
            <a:off x="4529260" y="3430788"/>
            <a:ext cx="2483456" cy="2615282"/>
            <a:chOff x="4089891" y="3460358"/>
            <a:chExt cx="2483456" cy="2615282"/>
          </a:xfrm>
        </p:grpSpPr>
        <p:sp>
          <p:nvSpPr>
            <p:cNvPr id="19" name="직사각형 18"/>
            <p:cNvSpPr/>
            <p:nvPr/>
          </p:nvSpPr>
          <p:spPr>
            <a:xfrm>
              <a:off x="5255419" y="4182645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5255419" y="4854952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5255419" y="5529510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089891" y="5245464"/>
              <a:ext cx="518012" cy="3112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mtClean="0"/>
                <a:t>행</a:t>
              </a:r>
              <a:endParaRPr lang="ko-KR" altLang="en-US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5647009" y="3460358"/>
              <a:ext cx="5180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/>
                <a:t>열 </a:t>
              </a:r>
              <a:endParaRPr lang="en-US" altLang="ko-KR" dirty="0" smtClean="0"/>
            </a:p>
          </p:txBody>
        </p:sp>
        <p:sp>
          <p:nvSpPr>
            <p:cNvPr id="29" name="오른쪽 중괄호 28"/>
            <p:cNvSpPr/>
            <p:nvPr/>
          </p:nvSpPr>
          <p:spPr>
            <a:xfrm rot="10800000">
              <a:off x="4478400" y="4395627"/>
              <a:ext cx="323758" cy="1650442"/>
            </a:xfrm>
            <a:prstGeom prst="rightBrace">
              <a:avLst>
                <a:gd name="adj1" fmla="val 54981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190667" y="3958110"/>
              <a:ext cx="647516" cy="2334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smtClean="0"/>
                <a:t>col1</a:t>
              </a:r>
              <a:endParaRPr lang="ko-KR" altLang="en-US" sz="1200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892665" y="4197350"/>
              <a:ext cx="332113" cy="392558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200" dirty="0" smtClean="0"/>
                <a:t>row1</a:t>
              </a:r>
              <a:endParaRPr lang="ko-KR" altLang="en-US" sz="12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892665" y="4931738"/>
              <a:ext cx="332113" cy="392558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200" dirty="0" smtClean="0"/>
                <a:t>row2</a:t>
              </a:r>
              <a:endParaRPr lang="ko-KR" altLang="en-US" sz="1200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863651" y="5653511"/>
              <a:ext cx="332113" cy="392558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200" dirty="0" smtClean="0"/>
                <a:t>row3</a:t>
              </a:r>
              <a:endParaRPr lang="ko-KR" altLang="en-US" sz="1200" dirty="0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5990583" y="4182645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5990583" y="4854952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5990583" y="5529510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5925831" y="3958110"/>
              <a:ext cx="64751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smtClean="0"/>
                <a:t>col2</a:t>
              </a:r>
              <a:endParaRPr lang="ko-KR" altLang="en-US" sz="1200" dirty="0"/>
            </a:p>
          </p:txBody>
        </p:sp>
      </p:grpSp>
      <p:pic>
        <p:nvPicPr>
          <p:cNvPr id="132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2598188"/>
            <a:ext cx="3024336" cy="392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7295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DataFrame</a:t>
            </a:r>
            <a:r>
              <a:rPr lang="en-US" altLang="ko-KR" dirty="0"/>
              <a:t> </a:t>
            </a:r>
            <a:r>
              <a:rPr lang="ko-KR" altLang="en-US" dirty="0" smtClean="0"/>
              <a:t>칼럼 추가</a:t>
            </a:r>
            <a:r>
              <a:rPr lang="en-US" altLang="ko-KR" dirty="0" smtClean="0"/>
              <a:t>:</a:t>
            </a:r>
            <a:r>
              <a:rPr lang="ko-KR" altLang="en-US" dirty="0" smtClean="0"/>
              <a:t>칼럼복사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DataFrame</a:t>
            </a:r>
            <a:r>
              <a:rPr lang="ko-KR" altLang="en-US" dirty="0" smtClean="0"/>
              <a:t>은 기존에 없는  </a:t>
            </a:r>
            <a:r>
              <a:rPr lang="en-US" altLang="ko-KR" dirty="0" smtClean="0"/>
              <a:t>column</a:t>
            </a:r>
            <a:r>
              <a:rPr lang="ko-KR" altLang="en-US" dirty="0" smtClean="0"/>
              <a:t>에 칼럼을 할당</a:t>
            </a:r>
            <a:endParaRPr lang="en-US" altLang="ko-KR" dirty="0" smtClean="0"/>
          </a:p>
        </p:txBody>
      </p:sp>
      <p:grpSp>
        <p:nvGrpSpPr>
          <p:cNvPr id="18" name="그룹 17"/>
          <p:cNvGrpSpPr/>
          <p:nvPr/>
        </p:nvGrpSpPr>
        <p:grpSpPr>
          <a:xfrm>
            <a:off x="4968864" y="3430788"/>
            <a:ext cx="2483456" cy="2615282"/>
            <a:chOff x="4089891" y="3460358"/>
            <a:chExt cx="2483456" cy="2615282"/>
          </a:xfrm>
        </p:grpSpPr>
        <p:sp>
          <p:nvSpPr>
            <p:cNvPr id="19" name="직사각형 18"/>
            <p:cNvSpPr/>
            <p:nvPr/>
          </p:nvSpPr>
          <p:spPr>
            <a:xfrm>
              <a:off x="5255419" y="4182645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5255419" y="4854952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5255419" y="5529510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089891" y="5245464"/>
              <a:ext cx="518012" cy="3112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mtClean="0"/>
                <a:t>행</a:t>
              </a:r>
              <a:endParaRPr lang="ko-KR" altLang="en-US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5647009" y="3460358"/>
              <a:ext cx="5180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/>
                <a:t>열 </a:t>
              </a:r>
              <a:endParaRPr lang="en-US" altLang="ko-KR" dirty="0" smtClean="0"/>
            </a:p>
          </p:txBody>
        </p:sp>
        <p:sp>
          <p:nvSpPr>
            <p:cNvPr id="29" name="오른쪽 중괄호 28"/>
            <p:cNvSpPr/>
            <p:nvPr/>
          </p:nvSpPr>
          <p:spPr>
            <a:xfrm rot="10800000">
              <a:off x="4478400" y="4395627"/>
              <a:ext cx="323758" cy="1650442"/>
            </a:xfrm>
            <a:prstGeom prst="rightBrace">
              <a:avLst>
                <a:gd name="adj1" fmla="val 54981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190667" y="3958110"/>
              <a:ext cx="647516" cy="2334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smtClean="0"/>
                <a:t>col1</a:t>
              </a:r>
              <a:endParaRPr lang="ko-KR" altLang="en-US" sz="1200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892665" y="4197350"/>
              <a:ext cx="332113" cy="392558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200" dirty="0" smtClean="0"/>
                <a:t>row1</a:t>
              </a:r>
              <a:endParaRPr lang="ko-KR" altLang="en-US" sz="12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892665" y="4931738"/>
              <a:ext cx="332113" cy="392558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200" dirty="0" smtClean="0"/>
                <a:t>row2</a:t>
              </a:r>
              <a:endParaRPr lang="ko-KR" altLang="en-US" sz="1200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863651" y="5653511"/>
              <a:ext cx="332113" cy="392558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200" dirty="0" smtClean="0"/>
                <a:t>row3</a:t>
              </a:r>
              <a:endParaRPr lang="ko-KR" altLang="en-US" sz="1200" dirty="0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5990583" y="4182645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5990583" y="4854952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5990583" y="5529510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5925831" y="3958110"/>
              <a:ext cx="64751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smtClean="0"/>
                <a:t>col2</a:t>
              </a:r>
              <a:endParaRPr lang="ko-KR" altLang="en-US" sz="1200" dirty="0"/>
            </a:p>
          </p:txBody>
        </p:sp>
      </p:grpSp>
      <p:pic>
        <p:nvPicPr>
          <p:cNvPr id="129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2306827"/>
            <a:ext cx="3384376" cy="423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8531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DataFrame</a:t>
            </a:r>
            <a:r>
              <a:rPr lang="en-US" altLang="ko-KR" dirty="0"/>
              <a:t> </a:t>
            </a:r>
            <a:r>
              <a:rPr lang="ko-KR" altLang="en-US" dirty="0" err="1" smtClean="0"/>
              <a:t>칼럼값</a:t>
            </a:r>
            <a:r>
              <a:rPr lang="ko-KR" altLang="en-US" dirty="0" smtClean="0"/>
              <a:t> 변경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DataFrame</a:t>
            </a:r>
            <a:r>
              <a:rPr lang="ko-KR" altLang="en-US" dirty="0" smtClean="0"/>
              <a:t>은 기존에 존재한  </a:t>
            </a:r>
            <a:r>
              <a:rPr lang="en-US" altLang="ko-KR" dirty="0" smtClean="0"/>
              <a:t>column</a:t>
            </a:r>
            <a:r>
              <a:rPr lang="ko-KR" altLang="en-US" dirty="0" smtClean="0"/>
              <a:t>에 값을 추가할 경우  </a:t>
            </a:r>
            <a:r>
              <a:rPr lang="en-US" altLang="ko-KR" dirty="0" smtClean="0"/>
              <a:t>broadcasting</a:t>
            </a:r>
            <a:r>
              <a:rPr lang="ko-KR" altLang="en-US" dirty="0" smtClean="0"/>
              <a:t>되어 칼럼이 변경</a:t>
            </a:r>
            <a:endParaRPr lang="en-US" altLang="ko-KR" dirty="0" smtClean="0"/>
          </a:p>
        </p:txBody>
      </p:sp>
      <p:grpSp>
        <p:nvGrpSpPr>
          <p:cNvPr id="4" name="그룹 3"/>
          <p:cNvGrpSpPr/>
          <p:nvPr/>
        </p:nvGrpSpPr>
        <p:grpSpPr>
          <a:xfrm>
            <a:off x="5127452" y="3518682"/>
            <a:ext cx="2483456" cy="2615282"/>
            <a:chOff x="4089891" y="3460358"/>
            <a:chExt cx="2483456" cy="2615282"/>
          </a:xfrm>
        </p:grpSpPr>
        <p:sp>
          <p:nvSpPr>
            <p:cNvPr id="7" name="직사각형 6"/>
            <p:cNvSpPr/>
            <p:nvPr/>
          </p:nvSpPr>
          <p:spPr>
            <a:xfrm>
              <a:off x="5255419" y="4182645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5255419" y="4854952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5255419" y="5529510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089891" y="5245464"/>
              <a:ext cx="518012" cy="3112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mtClean="0"/>
                <a:t>행</a:t>
              </a:r>
              <a:endParaRPr lang="ko-KR" alt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647009" y="3460358"/>
              <a:ext cx="5180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/>
                <a:t>열 </a:t>
              </a:r>
              <a:endParaRPr lang="en-US" altLang="ko-KR" dirty="0" smtClean="0"/>
            </a:p>
          </p:txBody>
        </p:sp>
        <p:sp>
          <p:nvSpPr>
            <p:cNvPr id="20" name="오른쪽 중괄호 19"/>
            <p:cNvSpPr/>
            <p:nvPr/>
          </p:nvSpPr>
          <p:spPr>
            <a:xfrm rot="10800000">
              <a:off x="4478400" y="4395627"/>
              <a:ext cx="323758" cy="1650442"/>
            </a:xfrm>
            <a:prstGeom prst="rightBrace">
              <a:avLst>
                <a:gd name="adj1" fmla="val 54981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5190667" y="3958110"/>
              <a:ext cx="647516" cy="2334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smtClean="0"/>
                <a:t>col1</a:t>
              </a:r>
              <a:endParaRPr lang="ko-KR" altLang="en-US" sz="1200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4892665" y="4197350"/>
              <a:ext cx="332113" cy="392558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200" dirty="0" smtClean="0"/>
                <a:t>row1</a:t>
              </a:r>
              <a:endParaRPr lang="ko-KR" altLang="en-US" sz="1200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892665" y="4931738"/>
              <a:ext cx="332113" cy="392558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200" dirty="0" smtClean="0"/>
                <a:t>row2</a:t>
              </a:r>
              <a:endParaRPr lang="ko-KR" altLang="en-US" sz="1200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4863651" y="5653511"/>
              <a:ext cx="332113" cy="392558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200" dirty="0" smtClean="0"/>
                <a:t>row3</a:t>
              </a:r>
              <a:endParaRPr lang="ko-KR" altLang="en-US" sz="1200" dirty="0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5990583" y="4182645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5990583" y="4854952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5990583" y="5529510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5925831" y="3958110"/>
              <a:ext cx="64751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smtClean="0"/>
                <a:t>col2</a:t>
              </a:r>
              <a:endParaRPr lang="ko-KR" altLang="en-US" sz="1200" dirty="0"/>
            </a:p>
          </p:txBody>
        </p:sp>
      </p:grpSp>
      <p:pic>
        <p:nvPicPr>
          <p:cNvPr id="133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0403" y="2761824"/>
            <a:ext cx="2800350" cy="35970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0696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DataFrame</a:t>
            </a:r>
            <a:r>
              <a:rPr lang="en-US" altLang="ko-KR" dirty="0"/>
              <a:t> </a:t>
            </a:r>
            <a:r>
              <a:rPr lang="ko-KR" altLang="en-US" dirty="0" smtClean="0"/>
              <a:t>접</a:t>
            </a:r>
            <a:r>
              <a:rPr lang="ko-KR" altLang="en-US" dirty="0"/>
              <a:t>근</a:t>
            </a:r>
            <a:r>
              <a:rPr lang="en-US" altLang="ko-KR" dirty="0" smtClean="0"/>
              <a:t>: swap</a:t>
            </a:r>
            <a:r>
              <a:rPr lang="ko-KR" altLang="en-US" dirty="0" smtClean="0"/>
              <a:t>처리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err="1" smtClean="0"/>
              <a:t>칼럼별</a:t>
            </a:r>
            <a:r>
              <a:rPr lang="ko-KR" altLang="en-US" dirty="0" smtClean="0"/>
              <a:t> </a:t>
            </a:r>
            <a:r>
              <a:rPr lang="en-US" altLang="ko-KR" dirty="0" smtClean="0"/>
              <a:t>swap </a:t>
            </a:r>
            <a:r>
              <a:rPr lang="ko-KR" altLang="en-US" dirty="0" smtClean="0"/>
              <a:t>처리를 하려면 </a:t>
            </a:r>
            <a:r>
              <a:rPr lang="en-US" altLang="ko-KR" dirty="0" err="1" smtClean="0"/>
              <a:t>indexinf</a:t>
            </a:r>
            <a:r>
              <a:rPr lang="en-US" altLang="ko-KR" dirty="0" smtClean="0"/>
              <a:t>[ ]</a:t>
            </a:r>
            <a:r>
              <a:rPr lang="ko-KR" altLang="en-US" dirty="0" smtClean="0"/>
              <a:t>처리하기 위해 리스트에 </a:t>
            </a:r>
            <a:r>
              <a:rPr lang="ko-KR" altLang="en-US" dirty="0" err="1" smtClean="0"/>
              <a:t>칼럼명을</a:t>
            </a:r>
            <a:r>
              <a:rPr lang="ko-KR" altLang="en-US" dirty="0" smtClean="0"/>
              <a:t> 사용해서 처리</a:t>
            </a:r>
            <a:endParaRPr lang="en-US" altLang="ko-KR" dirty="0" smtClean="0"/>
          </a:p>
        </p:txBody>
      </p:sp>
      <p:pic>
        <p:nvPicPr>
          <p:cNvPr id="141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3124" y="2852936"/>
            <a:ext cx="5448300" cy="3543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1855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Replace : </a:t>
            </a:r>
            <a:r>
              <a:rPr lang="ko-KR" altLang="en-US" dirty="0" smtClean="0"/>
              <a:t>원소 한 개 변경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DataFrame</a:t>
            </a:r>
            <a:r>
              <a:rPr lang="en-US" altLang="ko-KR" dirty="0" smtClean="0"/>
              <a:t> </a:t>
            </a:r>
            <a:r>
              <a:rPr lang="ko-KR" altLang="en-US" dirty="0" smtClean="0"/>
              <a:t>내의 </a:t>
            </a:r>
            <a:r>
              <a:rPr lang="en-US" altLang="ko-KR" dirty="0" smtClean="0"/>
              <a:t> </a:t>
            </a:r>
            <a:r>
              <a:rPr lang="ko-KR" altLang="en-US" dirty="0" smtClean="0"/>
              <a:t>원소를 검색한 후에 대치시킴</a:t>
            </a:r>
            <a:endParaRPr lang="en-US" altLang="ko-KR" dirty="0" smtClean="0"/>
          </a:p>
        </p:txBody>
      </p:sp>
      <p:pic>
        <p:nvPicPr>
          <p:cNvPr id="1638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9287" y="2492896"/>
            <a:ext cx="5305425" cy="42748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6457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Replace : </a:t>
            </a:r>
            <a:r>
              <a:rPr lang="ko-KR" altLang="en-US" dirty="0" smtClean="0"/>
              <a:t>원소 여러 개 변경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DataFrame</a:t>
            </a:r>
            <a:r>
              <a:rPr lang="en-US" altLang="ko-KR" dirty="0" smtClean="0"/>
              <a:t> </a:t>
            </a:r>
            <a:r>
              <a:rPr lang="ko-KR" altLang="en-US" dirty="0" smtClean="0"/>
              <a:t>내의 </a:t>
            </a:r>
            <a:r>
              <a:rPr lang="en-US" altLang="ko-KR" dirty="0" smtClean="0"/>
              <a:t> </a:t>
            </a:r>
            <a:r>
              <a:rPr lang="ko-KR" altLang="en-US" dirty="0" smtClean="0"/>
              <a:t>원소를 검색한 후에 대치시킴</a:t>
            </a:r>
            <a:endParaRPr lang="en-US" altLang="ko-KR" dirty="0" smtClean="0"/>
          </a:p>
        </p:txBody>
      </p:sp>
      <p:pic>
        <p:nvPicPr>
          <p:cNvPr id="1648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2636912"/>
            <a:ext cx="4943475" cy="38549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9358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827584" y="908720"/>
            <a:ext cx="7579568" cy="4454624"/>
          </a:xfrm>
        </p:spPr>
        <p:txBody>
          <a:bodyPr>
            <a:normAutofit/>
          </a:bodyPr>
          <a:lstStyle/>
          <a:p>
            <a:pPr algn="r"/>
            <a:r>
              <a:rPr lang="ko-KR" altLang="en-US" sz="6000" dirty="0" smtClean="0"/>
              <a:t>삭제</a:t>
            </a:r>
            <a:r>
              <a:rPr lang="en-US" altLang="ko-KR" sz="6000" dirty="0" smtClean="0"/>
              <a:t> </a:t>
            </a:r>
            <a:endParaRPr lang="ko-KR" altLang="en-US" sz="60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678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4811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Series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679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5899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ndarray</a:t>
            </a:r>
            <a:r>
              <a:rPr lang="en-US" altLang="ko-KR" dirty="0" smtClean="0"/>
              <a:t> </a:t>
            </a:r>
            <a:r>
              <a:rPr lang="ko-KR" altLang="en-US" dirty="0" smtClean="0"/>
              <a:t>와 비교연산 처리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849376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/>
              <a:t> </a:t>
            </a:r>
            <a:r>
              <a:rPr lang="en-US" altLang="ko-KR" dirty="0" err="1" smtClean="0"/>
              <a:t>ndarray</a:t>
            </a:r>
            <a:r>
              <a:rPr lang="ko-KR" altLang="en-US" dirty="0" smtClean="0"/>
              <a:t>와 </a:t>
            </a:r>
            <a:r>
              <a:rPr lang="en-US" altLang="ko-KR" dirty="0" err="1" smtClean="0"/>
              <a:t>ndarray</a:t>
            </a:r>
            <a:r>
              <a:rPr lang="ko-KR" altLang="en-US" dirty="0" smtClean="0"/>
              <a:t>간의 비교연산</a:t>
            </a:r>
            <a:r>
              <a:rPr lang="en-US" altLang="ko-KR" dirty="0" smtClean="0"/>
              <a:t>. Scala </a:t>
            </a:r>
            <a:r>
              <a:rPr lang="ko-KR" altLang="en-US" dirty="0" smtClean="0"/>
              <a:t>값은 </a:t>
            </a:r>
            <a:r>
              <a:rPr lang="en-US" altLang="ko-KR" dirty="0" smtClean="0"/>
              <a:t>broadcasting</a:t>
            </a:r>
            <a:r>
              <a:rPr lang="ko-KR" altLang="en-US" dirty="0" smtClean="0"/>
              <a:t>하므로 </a:t>
            </a:r>
            <a:r>
              <a:rPr lang="en-US" altLang="ko-KR" dirty="0" err="1" smtClean="0"/>
              <a:t>ndarray</a:t>
            </a:r>
            <a:r>
              <a:rPr lang="en-US" altLang="ko-KR" dirty="0" smtClean="0"/>
              <a:t> </a:t>
            </a:r>
            <a:r>
              <a:rPr lang="ko-KR" altLang="en-US" dirty="0" smtClean="0"/>
              <a:t>동일 모형의 </a:t>
            </a:r>
            <a:r>
              <a:rPr lang="ko-KR" altLang="en-US" dirty="0" err="1" smtClean="0"/>
              <a:t>동일값으로</a:t>
            </a:r>
            <a:r>
              <a:rPr lang="ko-KR" altLang="en-US" dirty="0" smtClean="0"/>
              <a:t> 인지해서 처리된 후 </a:t>
            </a:r>
            <a:r>
              <a:rPr lang="en-US" altLang="ko-KR" dirty="0" err="1" smtClean="0"/>
              <a:t>bool</a:t>
            </a:r>
            <a:r>
              <a:rPr lang="ko-KR" altLang="en-US" dirty="0" smtClean="0"/>
              <a:t>값을 가지는 </a:t>
            </a:r>
            <a:r>
              <a:rPr lang="en-US" altLang="ko-KR" dirty="0" err="1" smtClean="0"/>
              <a:t>ndarray</a:t>
            </a:r>
            <a:r>
              <a:rPr lang="ko-KR" altLang="en-US" dirty="0" smtClean="0"/>
              <a:t>가 생성됨 </a:t>
            </a:r>
            <a:endParaRPr lang="en-US" altLang="ko-KR" dirty="0"/>
          </a:p>
        </p:txBody>
      </p:sp>
      <p:grpSp>
        <p:nvGrpSpPr>
          <p:cNvPr id="5" name="그룹 4"/>
          <p:cNvGrpSpPr/>
          <p:nvPr/>
        </p:nvGrpSpPr>
        <p:grpSpPr>
          <a:xfrm>
            <a:off x="4150244" y="3789040"/>
            <a:ext cx="4320481" cy="1224136"/>
            <a:chOff x="1403767" y="3789040"/>
            <a:chExt cx="6048553" cy="1224136"/>
          </a:xfrm>
        </p:grpSpPr>
        <p:sp>
          <p:nvSpPr>
            <p:cNvPr id="6" name="직사각형 5"/>
            <p:cNvSpPr/>
            <p:nvPr/>
          </p:nvSpPr>
          <p:spPr>
            <a:xfrm>
              <a:off x="3708023" y="3789040"/>
              <a:ext cx="1296023" cy="122413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err="1" smtClean="0">
                  <a:solidFill>
                    <a:schemeClr val="tx1"/>
                  </a:solidFill>
                </a:rPr>
                <a:t>ndarray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004047" y="4216442"/>
              <a:ext cx="122413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/>
                <a:t>비교</a:t>
              </a:r>
              <a:endParaRPr lang="en-US" altLang="ko-KR" dirty="0" smtClean="0"/>
            </a:p>
            <a:p>
              <a:r>
                <a:rPr lang="ko-KR" altLang="en-US" dirty="0" smtClean="0"/>
                <a:t>연산</a:t>
              </a:r>
              <a:endParaRPr lang="ko-KR" altLang="en-US" dirty="0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6026581" y="3789040"/>
              <a:ext cx="1425739" cy="122413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err="1" smtClean="0">
                  <a:solidFill>
                    <a:schemeClr val="tx1"/>
                  </a:solidFill>
                </a:rPr>
                <a:t>ndarray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1403767" y="3789040"/>
              <a:ext cx="1396919" cy="122413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err="1" smtClean="0">
                  <a:solidFill>
                    <a:schemeClr val="tx1"/>
                  </a:solidFill>
                </a:rPr>
                <a:t>ndarray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915816" y="4105469"/>
              <a:ext cx="5760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=</a:t>
              </a:r>
              <a:endParaRPr lang="ko-KR" altLang="en-US" dirty="0"/>
            </a:p>
          </p:txBody>
        </p:sp>
      </p:grp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68</a:t>
            </a:fld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755576" y="3494621"/>
            <a:ext cx="3024336" cy="273630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 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배열명</a:t>
            </a:r>
            <a:r>
              <a:rPr lang="en-US" altLang="ko-KR" sz="1400" dirty="0" smtClean="0">
                <a:solidFill>
                  <a:schemeClr val="tx1"/>
                </a:solidFill>
              </a:rPr>
              <a:t>[</a:t>
            </a:r>
            <a:r>
              <a:rPr lang="ko-KR" altLang="en-US" sz="1400" dirty="0" smtClean="0">
                <a:solidFill>
                  <a:schemeClr val="tx1"/>
                </a:solidFill>
              </a:rPr>
              <a:t>논리연산</a:t>
            </a:r>
            <a:r>
              <a:rPr lang="en-US" altLang="ko-KR" sz="1400" dirty="0" smtClean="0">
                <a:solidFill>
                  <a:schemeClr val="tx1"/>
                </a:solidFill>
              </a:rPr>
              <a:t>]</a:t>
            </a:r>
          </a:p>
          <a:p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논리 연산 등 다양한 연산을 이용해서 배열 접근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6268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Series: drop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Drop</a:t>
            </a:r>
            <a:r>
              <a:rPr lang="ko-KR" altLang="en-US" dirty="0" smtClean="0"/>
              <a:t>을 사용해서 요소를 제거함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680</a:t>
            </a:fld>
            <a:endParaRPr lang="ko-KR" altLang="en-US"/>
          </a:p>
        </p:txBody>
      </p:sp>
      <p:pic>
        <p:nvPicPr>
          <p:cNvPr id="3532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0413" y="3140968"/>
            <a:ext cx="3638550" cy="298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25070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Series: del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del</a:t>
            </a:r>
            <a:r>
              <a:rPr lang="ko-KR" altLang="en-US" dirty="0" smtClean="0"/>
              <a:t>로 요소를 하나씩 제거함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681</a:t>
            </a:fld>
            <a:endParaRPr lang="ko-KR" altLang="en-US"/>
          </a:p>
        </p:txBody>
      </p:sp>
      <p:pic>
        <p:nvPicPr>
          <p:cNvPr id="388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39" y="2492896"/>
            <a:ext cx="6753225" cy="407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79621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err="1"/>
              <a:t>DataFrame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682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5663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DataFrame</a:t>
            </a:r>
            <a:r>
              <a:rPr lang="en-US" altLang="ko-KR" dirty="0"/>
              <a:t> </a:t>
            </a:r>
            <a:r>
              <a:rPr lang="ko-KR" altLang="en-US" dirty="0" smtClean="0"/>
              <a:t>칼럼 삭제 </a:t>
            </a:r>
            <a:r>
              <a:rPr lang="en-US" altLang="ko-KR" dirty="0" smtClean="0"/>
              <a:t>: drop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DataFrame</a:t>
            </a:r>
            <a:r>
              <a:rPr lang="ko-KR" altLang="en-US" dirty="0" smtClean="0"/>
              <a:t>은 기존에 존재한  </a:t>
            </a:r>
            <a:r>
              <a:rPr lang="en-US" altLang="ko-KR" dirty="0" smtClean="0"/>
              <a:t>column</a:t>
            </a:r>
            <a:r>
              <a:rPr lang="ko-KR" altLang="en-US" dirty="0" smtClean="0"/>
              <a:t>을 </a:t>
            </a:r>
            <a:r>
              <a:rPr lang="en-US" altLang="ko-KR" dirty="0" smtClean="0"/>
              <a:t>drop </a:t>
            </a:r>
            <a:r>
              <a:rPr lang="ko-KR" altLang="en-US" dirty="0" err="1" smtClean="0"/>
              <a:t>메소드로</a:t>
            </a:r>
            <a:r>
              <a:rPr lang="ko-KR" altLang="en-US" dirty="0" smtClean="0"/>
              <a:t> 삭제</a:t>
            </a:r>
            <a:endParaRPr lang="en-US" altLang="ko-KR" dirty="0" smtClean="0"/>
          </a:p>
        </p:txBody>
      </p:sp>
      <p:pic>
        <p:nvPicPr>
          <p:cNvPr id="135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6668" y="2564904"/>
            <a:ext cx="4464496" cy="3400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6445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DataFrame</a:t>
            </a:r>
            <a:r>
              <a:rPr lang="en-US" altLang="ko-KR" dirty="0"/>
              <a:t> : </a:t>
            </a:r>
            <a:r>
              <a:rPr lang="en-US" altLang="ko-KR" dirty="0" smtClean="0"/>
              <a:t>drop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417328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행과 열에 대한 값을 삭제 할 수 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열은 </a:t>
            </a:r>
            <a:r>
              <a:rPr lang="en-US" altLang="ko-KR" dirty="0" smtClean="0"/>
              <a:t>axis=1</a:t>
            </a:r>
            <a:r>
              <a:rPr lang="ko-KR" altLang="en-US" dirty="0" smtClean="0"/>
              <a:t>도 추가해야 함</a:t>
            </a:r>
            <a:r>
              <a:rPr lang="en-US" altLang="ko-KR" dirty="0" smtClean="0"/>
              <a:t>. </a:t>
            </a:r>
            <a:r>
              <a:rPr lang="ko-KR" altLang="en-US" dirty="0" smtClean="0"/>
              <a:t>단</a:t>
            </a:r>
            <a:r>
              <a:rPr lang="en-US" altLang="ko-KR" dirty="0" smtClean="0"/>
              <a:t>, </a:t>
            </a:r>
            <a:r>
              <a:rPr lang="ko-KR" altLang="en-US" dirty="0" smtClean="0"/>
              <a:t>기존 값은 변경하지 않고 새로운 객체를 추가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684</a:t>
            </a:fld>
            <a:endParaRPr lang="ko-KR" altLang="en-US"/>
          </a:p>
        </p:txBody>
      </p:sp>
      <p:pic>
        <p:nvPicPr>
          <p:cNvPr id="3522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944780"/>
            <a:ext cx="3456384" cy="34507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2852936"/>
            <a:ext cx="3312368" cy="3935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34256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Name </a:t>
            </a:r>
            <a:r>
              <a:rPr lang="ko-KR" altLang="en-US" dirty="0" smtClean="0"/>
              <a:t>칼럼을</a:t>
            </a:r>
            <a:r>
              <a:rPr lang="en-US" altLang="ko-KR" dirty="0" smtClean="0"/>
              <a:t> drop </a:t>
            </a:r>
            <a:r>
              <a:rPr lang="ko-KR" altLang="en-US" dirty="0" smtClean="0"/>
              <a:t>삭제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문자열 칼럼인 </a:t>
            </a:r>
            <a:r>
              <a:rPr lang="en-US" altLang="ko-KR" dirty="0" smtClean="0"/>
              <a:t>name, axis =1(</a:t>
            </a:r>
            <a:r>
              <a:rPr lang="ko-KR" altLang="en-US" dirty="0" smtClean="0"/>
              <a:t>칼럼 축</a:t>
            </a:r>
            <a:r>
              <a:rPr lang="en-US" altLang="ko-KR" dirty="0" smtClean="0"/>
              <a:t>)</a:t>
            </a:r>
            <a:r>
              <a:rPr lang="ko-KR" altLang="en-US" dirty="0" smtClean="0"/>
              <a:t>을</a:t>
            </a:r>
            <a:r>
              <a:rPr lang="en-US" altLang="ko-KR" dirty="0" smtClean="0"/>
              <a:t> </a:t>
            </a:r>
            <a:r>
              <a:rPr lang="ko-KR" altLang="en-US" dirty="0" smtClean="0"/>
              <a:t>삭제 </a:t>
            </a:r>
            <a:endParaRPr lang="en-US" altLang="ko-KR" dirty="0" smtClean="0"/>
          </a:p>
        </p:txBody>
      </p:sp>
      <p:pic>
        <p:nvPicPr>
          <p:cNvPr id="2222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6215" y="2708920"/>
            <a:ext cx="6743700" cy="323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4200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DataFrame</a:t>
            </a:r>
            <a:r>
              <a:rPr lang="en-US" altLang="ko-KR" dirty="0"/>
              <a:t> </a:t>
            </a:r>
            <a:r>
              <a:rPr lang="ko-KR" altLang="en-US" dirty="0" smtClean="0"/>
              <a:t>칼럼 삭제 </a:t>
            </a:r>
            <a:r>
              <a:rPr lang="en-US" altLang="ko-KR" dirty="0" smtClean="0"/>
              <a:t>: del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DataFrame</a:t>
            </a:r>
            <a:r>
              <a:rPr lang="ko-KR" altLang="en-US" dirty="0" smtClean="0"/>
              <a:t>은 기존에 존재한  </a:t>
            </a:r>
            <a:r>
              <a:rPr lang="en-US" altLang="ko-KR" dirty="0" smtClean="0"/>
              <a:t>column</a:t>
            </a:r>
            <a:r>
              <a:rPr lang="ko-KR" altLang="en-US" dirty="0" smtClean="0"/>
              <a:t>을 </a:t>
            </a:r>
            <a:r>
              <a:rPr lang="en-US" altLang="ko-KR" dirty="0" smtClean="0"/>
              <a:t>del</a:t>
            </a:r>
            <a:r>
              <a:rPr lang="ko-KR" altLang="en-US" dirty="0" smtClean="0"/>
              <a:t>로 삭제</a:t>
            </a:r>
            <a:endParaRPr lang="en-US" altLang="ko-KR" dirty="0" smtClean="0"/>
          </a:p>
        </p:txBody>
      </p:sp>
      <p:grpSp>
        <p:nvGrpSpPr>
          <p:cNvPr id="24" name="그룹 23"/>
          <p:cNvGrpSpPr/>
          <p:nvPr/>
        </p:nvGrpSpPr>
        <p:grpSpPr>
          <a:xfrm>
            <a:off x="4601604" y="3376030"/>
            <a:ext cx="1748292" cy="2712240"/>
            <a:chOff x="971600" y="2672858"/>
            <a:chExt cx="1944216" cy="3218511"/>
          </a:xfrm>
        </p:grpSpPr>
        <p:sp>
          <p:nvSpPr>
            <p:cNvPr id="28" name="직사각형 27"/>
            <p:cNvSpPr/>
            <p:nvPr/>
          </p:nvSpPr>
          <p:spPr>
            <a:xfrm>
              <a:off x="2267744" y="3645024"/>
              <a:ext cx="648072" cy="6480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2267744" y="4442825"/>
              <a:ext cx="648072" cy="6480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2267744" y="5243297"/>
              <a:ext cx="648072" cy="6480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971600" y="4906231"/>
              <a:ext cx="5760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mtClean="0"/>
                <a:t>행</a:t>
              </a:r>
              <a:endParaRPr lang="ko-KR" altLang="en-US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2176496" y="2672858"/>
              <a:ext cx="576064" cy="4382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/>
                <a:t>열 </a:t>
              </a:r>
              <a:endParaRPr lang="en-US" altLang="ko-KR" dirty="0" smtClean="0"/>
            </a:p>
          </p:txBody>
        </p:sp>
        <p:sp>
          <p:nvSpPr>
            <p:cNvPr id="33" name="오른쪽 중괄호 32"/>
            <p:cNvSpPr/>
            <p:nvPr/>
          </p:nvSpPr>
          <p:spPr>
            <a:xfrm rot="10800000">
              <a:off x="1403648" y="3897762"/>
              <a:ext cx="360040" cy="1958516"/>
            </a:xfrm>
            <a:prstGeom prst="rightBrace">
              <a:avLst>
                <a:gd name="adj1" fmla="val 54981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2195736" y="3378578"/>
              <a:ext cx="720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smtClean="0"/>
                <a:t>col1</a:t>
              </a:r>
              <a:endParaRPr lang="ko-KR" altLang="en-US" sz="1200" dirty="0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864338" y="3662474"/>
              <a:ext cx="369332" cy="465833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200" dirty="0" smtClean="0"/>
                <a:t>row1</a:t>
              </a:r>
              <a:endParaRPr lang="ko-KR" altLang="en-US" sz="1200" dirty="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864338" y="4533944"/>
              <a:ext cx="369332" cy="465833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200" dirty="0" smtClean="0"/>
                <a:t>row2</a:t>
              </a:r>
              <a:endParaRPr lang="ko-KR" altLang="en-US" sz="1200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1832072" y="5390445"/>
              <a:ext cx="369332" cy="465833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200" dirty="0" smtClean="0"/>
                <a:t>row3</a:t>
              </a:r>
              <a:endParaRPr lang="ko-KR" altLang="en-US" sz="1200" dirty="0"/>
            </a:p>
          </p:txBody>
        </p:sp>
      </p:grpSp>
      <p:pic>
        <p:nvPicPr>
          <p:cNvPr id="134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2307994"/>
            <a:ext cx="2543175" cy="420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686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3704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827584" y="908720"/>
            <a:ext cx="7579568" cy="4454624"/>
          </a:xfrm>
        </p:spPr>
        <p:txBody>
          <a:bodyPr>
            <a:normAutofit/>
          </a:bodyPr>
          <a:lstStyle/>
          <a:p>
            <a:pPr algn="r"/>
            <a:r>
              <a:rPr lang="en-US" altLang="ko-KR" sz="6000" dirty="0" smtClean="0"/>
              <a:t> </a:t>
            </a:r>
            <a:r>
              <a:rPr lang="en-US" altLang="ko-KR" sz="6000" dirty="0"/>
              <a:t/>
            </a:r>
            <a:br>
              <a:rPr lang="en-US" altLang="ko-KR" sz="6000" dirty="0"/>
            </a:br>
            <a:r>
              <a:rPr lang="ko-KR" altLang="en-US" sz="6000" dirty="0" smtClean="0"/>
              <a:t>산술연산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ko-KR" altLang="en-US" sz="6000" dirty="0" smtClean="0"/>
              <a:t> </a:t>
            </a:r>
            <a:r>
              <a:rPr lang="ko-KR" altLang="en-US" sz="6000" dirty="0" err="1" smtClean="0"/>
              <a:t>메소드</a:t>
            </a:r>
            <a:endParaRPr lang="ko-KR" altLang="en-US" sz="60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687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1553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Series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688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328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Series</a:t>
            </a:r>
            <a:r>
              <a:rPr lang="ko-KR" altLang="en-US" dirty="0"/>
              <a:t> </a:t>
            </a:r>
            <a:r>
              <a:rPr lang="ko-KR" altLang="en-US" dirty="0" smtClean="0"/>
              <a:t>연산</a:t>
            </a:r>
            <a:r>
              <a:rPr lang="en-US" altLang="ko-KR" dirty="0" smtClean="0"/>
              <a:t>: scalar/vector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273312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Series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scalar </a:t>
            </a:r>
            <a:r>
              <a:rPr lang="ko-KR" altLang="en-US" dirty="0" smtClean="0"/>
              <a:t>값과 계산시 전체를 </a:t>
            </a:r>
            <a:r>
              <a:rPr lang="en-US" altLang="ko-KR" dirty="0" smtClean="0"/>
              <a:t>vector </a:t>
            </a:r>
            <a:r>
              <a:rPr lang="ko-KR" altLang="en-US" dirty="0" smtClean="0"/>
              <a:t>값으로 전환해서 계산하고</a:t>
            </a:r>
            <a:r>
              <a:rPr lang="en-US" altLang="ko-KR" dirty="0" smtClean="0"/>
              <a:t>, vector </a:t>
            </a:r>
            <a:r>
              <a:rPr lang="ko-KR" altLang="en-US" dirty="0" smtClean="0"/>
              <a:t>간 </a:t>
            </a:r>
            <a:r>
              <a:rPr lang="ko-KR" altLang="en-US" dirty="0" err="1" smtClean="0"/>
              <a:t>연산시는</a:t>
            </a:r>
            <a:r>
              <a:rPr lang="ko-KR" altLang="en-US" dirty="0" smtClean="0"/>
              <a:t> </a:t>
            </a:r>
            <a:r>
              <a:rPr lang="en-US" altLang="ko-KR" dirty="0" smtClean="0"/>
              <a:t>index</a:t>
            </a:r>
            <a:r>
              <a:rPr lang="ko-KR" altLang="en-US" dirty="0"/>
              <a:t>가 매칭되지 않을 경우는 </a:t>
            </a:r>
            <a:r>
              <a:rPr lang="en-US" altLang="ko-KR" dirty="0" err="1"/>
              <a:t>NaN</a:t>
            </a:r>
            <a:r>
              <a:rPr lang="en-US" altLang="ko-KR" dirty="0"/>
              <a:t> </a:t>
            </a:r>
            <a:r>
              <a:rPr lang="ko-KR" altLang="en-US" dirty="0"/>
              <a:t>처리  </a:t>
            </a:r>
            <a:r>
              <a:rPr lang="ko-KR" altLang="en-US" dirty="0" smtClean="0"/>
              <a:t>  </a:t>
            </a:r>
            <a:endParaRPr lang="en-US" altLang="ko-KR" dirty="0" smtClean="0"/>
          </a:p>
        </p:txBody>
      </p:sp>
      <p:pic>
        <p:nvPicPr>
          <p:cNvPr id="271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852936"/>
            <a:ext cx="3888431" cy="39091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689</a:t>
            </a:fld>
            <a:endParaRPr lang="ko-KR" altLang="en-US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3055167"/>
            <a:ext cx="3456384" cy="324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33987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</a:t>
            </a:r>
            <a:r>
              <a:rPr lang="ko-KR" altLang="en-US" dirty="0" smtClean="0"/>
              <a:t>차원 </a:t>
            </a:r>
            <a:r>
              <a:rPr lang="ko-KR" altLang="en-US" dirty="0"/>
              <a:t>배열 </a:t>
            </a:r>
            <a:r>
              <a:rPr lang="en-US" altLang="ko-KR" dirty="0"/>
              <a:t>: </a:t>
            </a:r>
            <a:r>
              <a:rPr lang="ko-KR" altLang="en-US" dirty="0"/>
              <a:t> 조회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/>
              <a:t>[f &gt; </a:t>
            </a:r>
            <a:r>
              <a:rPr lang="en-US" altLang="ko-KR" dirty="0" smtClean="0"/>
              <a:t>2.0]</a:t>
            </a:r>
            <a:r>
              <a:rPr lang="ko-KR" altLang="en-US" dirty="0" smtClean="0"/>
              <a:t> </a:t>
            </a:r>
            <a:r>
              <a:rPr lang="ko-KR" altLang="en-US" dirty="0"/>
              <a:t>조건의 원소가 </a:t>
            </a:r>
            <a:r>
              <a:rPr lang="en-US" altLang="ko-KR" dirty="0"/>
              <a:t>True </a:t>
            </a:r>
            <a:r>
              <a:rPr lang="ko-KR" altLang="en-US" dirty="0"/>
              <a:t>인 것만을 조회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69</a:t>
            </a:fld>
            <a:endParaRPr lang="ko-KR" altLang="en-US"/>
          </a:p>
        </p:txBody>
      </p:sp>
      <p:pic>
        <p:nvPicPr>
          <p:cNvPr id="2508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3573016"/>
            <a:ext cx="2705100" cy="191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39739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Series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 smtClean="0"/>
              <a:t> </a:t>
            </a:r>
            <a:r>
              <a:rPr lang="en-US" altLang="ko-KR" dirty="0"/>
              <a:t>+,-,*,/,//,%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Series </a:t>
            </a:r>
            <a:r>
              <a:rPr lang="ko-KR" altLang="en-US" dirty="0" err="1" smtClean="0"/>
              <a:t>인스턴스에</a:t>
            </a:r>
            <a:r>
              <a:rPr lang="ko-KR" altLang="en-US" dirty="0" smtClean="0"/>
              <a:t> 대한 산술연산</a:t>
            </a:r>
            <a:r>
              <a:rPr lang="en-US" altLang="ko-KR" dirty="0" smtClean="0"/>
              <a:t>(+,-,*,/,//,%)</a:t>
            </a:r>
          </a:p>
        </p:txBody>
      </p:sp>
      <p:pic>
        <p:nvPicPr>
          <p:cNvPr id="269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3212976"/>
            <a:ext cx="3312368" cy="2238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93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8206" y="2348880"/>
            <a:ext cx="1952625" cy="40835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690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9174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Series</a:t>
            </a:r>
            <a:r>
              <a:rPr lang="ko-KR" altLang="en-US" dirty="0"/>
              <a:t> </a:t>
            </a:r>
            <a:r>
              <a:rPr lang="en-US" altLang="ko-KR" dirty="0" smtClean="0"/>
              <a:t>: abs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Series </a:t>
            </a:r>
            <a:r>
              <a:rPr lang="ko-KR" altLang="en-US" dirty="0" err="1" smtClean="0"/>
              <a:t>인스턴스의</a:t>
            </a:r>
            <a:r>
              <a:rPr lang="ko-KR" altLang="en-US" dirty="0" smtClean="0"/>
              <a:t> 값들이 음수일 경우 절대값</a:t>
            </a:r>
            <a:r>
              <a:rPr lang="en-US" altLang="ko-KR" dirty="0" smtClean="0"/>
              <a:t>(abs) </a:t>
            </a:r>
            <a:r>
              <a:rPr lang="ko-KR" altLang="en-US" dirty="0" smtClean="0"/>
              <a:t>처리 </a:t>
            </a:r>
            <a:endParaRPr lang="en-US" altLang="ko-KR" dirty="0" smtClean="0"/>
          </a:p>
        </p:txBody>
      </p:sp>
      <p:pic>
        <p:nvPicPr>
          <p:cNvPr id="268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2924944"/>
            <a:ext cx="3600400" cy="337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691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7068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Series</a:t>
            </a:r>
            <a:r>
              <a:rPr lang="ko-KR" altLang="en-US" dirty="0"/>
              <a:t> </a:t>
            </a:r>
            <a:r>
              <a:rPr lang="ko-KR" altLang="en-US" dirty="0" smtClean="0"/>
              <a:t>연산</a:t>
            </a:r>
            <a:r>
              <a:rPr lang="en-US" altLang="ko-KR" dirty="0" smtClean="0"/>
              <a:t>: add/sub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add/</a:t>
            </a:r>
            <a:r>
              <a:rPr lang="en-US" altLang="ko-KR" dirty="0" err="1" smtClean="0"/>
              <a:t>radd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메소드와</a:t>
            </a:r>
            <a:r>
              <a:rPr lang="ko-KR" altLang="en-US" dirty="0" smtClean="0"/>
              <a:t> </a:t>
            </a:r>
            <a:r>
              <a:rPr lang="en-US" altLang="ko-KR" dirty="0"/>
              <a:t>sub/</a:t>
            </a:r>
            <a:r>
              <a:rPr lang="en-US" altLang="ko-KR" dirty="0" err="1"/>
              <a:t>rsub</a:t>
            </a:r>
            <a:r>
              <a:rPr lang="en-US" altLang="ko-KR" dirty="0"/>
              <a:t> </a:t>
            </a:r>
            <a:r>
              <a:rPr lang="ko-KR" altLang="en-US" dirty="0" err="1"/>
              <a:t>메소드</a:t>
            </a:r>
            <a:r>
              <a:rPr lang="ko-KR" altLang="en-US" dirty="0"/>
              <a:t> </a:t>
            </a:r>
            <a:r>
              <a:rPr lang="ko-KR" altLang="en-US" dirty="0" smtClean="0"/>
              <a:t>사용</a:t>
            </a:r>
            <a:endParaRPr lang="en-US" altLang="ko-KR" dirty="0"/>
          </a:p>
        </p:txBody>
      </p:sp>
      <p:pic>
        <p:nvPicPr>
          <p:cNvPr id="267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636912"/>
            <a:ext cx="3816424" cy="36724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692</a:t>
            </a:fld>
            <a:endParaRPr lang="ko-KR" altLang="en-US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2578300"/>
            <a:ext cx="3960440" cy="3781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61097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Series</a:t>
            </a:r>
            <a:r>
              <a:rPr lang="ko-KR" altLang="en-US" dirty="0"/>
              <a:t> </a:t>
            </a:r>
            <a:r>
              <a:rPr lang="ko-KR" altLang="en-US" dirty="0" smtClean="0"/>
              <a:t>연산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mul</a:t>
            </a:r>
            <a:r>
              <a:rPr lang="en-US" altLang="ko-KR" dirty="0" smtClean="0"/>
              <a:t>/mod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mul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rmul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와 </a:t>
            </a:r>
            <a:r>
              <a:rPr lang="en-US" altLang="ko-KR" dirty="0" smtClean="0"/>
              <a:t>mod/</a:t>
            </a:r>
            <a:r>
              <a:rPr lang="en-US" altLang="ko-KR" dirty="0" err="1" smtClean="0"/>
              <a:t>rmod</a:t>
            </a:r>
            <a:r>
              <a:rPr lang="en-US" altLang="ko-KR" dirty="0" smtClean="0"/>
              <a:t> </a:t>
            </a:r>
            <a:r>
              <a:rPr lang="ko-KR" altLang="en-US" dirty="0" err="1"/>
              <a:t>메소드</a:t>
            </a:r>
            <a:r>
              <a:rPr lang="ko-KR" altLang="en-US" dirty="0"/>
              <a:t> 사용</a:t>
            </a:r>
            <a:endParaRPr lang="en-US" altLang="ko-KR" dirty="0"/>
          </a:p>
        </p:txBody>
      </p:sp>
      <p:pic>
        <p:nvPicPr>
          <p:cNvPr id="265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708920"/>
            <a:ext cx="3672408" cy="3562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693</a:t>
            </a:fld>
            <a:endParaRPr lang="ko-KR" altLang="en-US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2613670"/>
            <a:ext cx="3771900" cy="3752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69976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Series</a:t>
            </a:r>
            <a:r>
              <a:rPr lang="ko-KR" altLang="en-US" dirty="0"/>
              <a:t> </a:t>
            </a:r>
            <a:r>
              <a:rPr lang="ko-KR" altLang="en-US" dirty="0" smtClean="0"/>
              <a:t>연산</a:t>
            </a:r>
            <a:r>
              <a:rPr lang="en-US" altLang="ko-KR" dirty="0" smtClean="0"/>
              <a:t>: div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div/</a:t>
            </a:r>
            <a:r>
              <a:rPr lang="en-US" altLang="ko-KR" dirty="0" err="1" smtClean="0"/>
              <a:t>rdiv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floordiv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rfloordiv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truediv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rtruediv</a:t>
            </a:r>
            <a:r>
              <a:rPr lang="en-US" altLang="ko-KR" dirty="0" smtClean="0"/>
              <a:t>/divide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사용</a:t>
            </a:r>
            <a:endParaRPr lang="en-US" altLang="ko-KR" dirty="0" smtClean="0"/>
          </a:p>
        </p:txBody>
      </p:sp>
      <p:pic>
        <p:nvPicPr>
          <p:cNvPr id="264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3126977"/>
            <a:ext cx="3960440" cy="2647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4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2276872"/>
            <a:ext cx="2457450" cy="4306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694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0481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Series : mode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Series</a:t>
            </a:r>
            <a:r>
              <a:rPr lang="ko-KR" altLang="en-US" dirty="0" smtClean="0"/>
              <a:t> 내의 최고 발생한 것을 확인하는 </a:t>
            </a:r>
            <a:r>
              <a:rPr lang="ko-KR" altLang="en-US" dirty="0" err="1" smtClean="0"/>
              <a:t>메소드</a:t>
            </a:r>
            <a:endParaRPr lang="en-US" altLang="ko-KR" dirty="0" smtClean="0"/>
          </a:p>
        </p:txBody>
      </p:sp>
      <p:pic>
        <p:nvPicPr>
          <p:cNvPr id="258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2636912"/>
            <a:ext cx="4752528" cy="3629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695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204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Series </a:t>
            </a:r>
            <a:r>
              <a:rPr lang="ko-KR" altLang="en-US" dirty="0" smtClean="0"/>
              <a:t>합</a:t>
            </a:r>
            <a:r>
              <a:rPr lang="en-US" altLang="ko-KR" dirty="0" smtClean="0"/>
              <a:t>,</a:t>
            </a:r>
            <a:r>
              <a:rPr lang="ko-KR" altLang="en-US" dirty="0" smtClean="0"/>
              <a:t>평균</a:t>
            </a:r>
            <a:r>
              <a:rPr lang="en-US" altLang="ko-KR" dirty="0" smtClean="0"/>
              <a:t>,</a:t>
            </a:r>
            <a:r>
              <a:rPr lang="ko-KR" altLang="en-US" dirty="0" smtClean="0"/>
              <a:t>표준편차</a:t>
            </a:r>
            <a:r>
              <a:rPr lang="en-US" altLang="ko-KR" dirty="0" smtClean="0"/>
              <a:t>,</a:t>
            </a:r>
            <a:r>
              <a:rPr lang="ko-KR" altLang="en-US" dirty="0" smtClean="0"/>
              <a:t>분산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평균</a:t>
            </a:r>
            <a:r>
              <a:rPr lang="en-US" altLang="ko-KR" dirty="0" smtClean="0"/>
              <a:t>(mean), </a:t>
            </a:r>
            <a:r>
              <a:rPr lang="ko-KR" altLang="en-US" dirty="0" smtClean="0"/>
              <a:t>중앙값</a:t>
            </a:r>
            <a:r>
              <a:rPr lang="en-US" altLang="ko-KR" dirty="0" smtClean="0"/>
              <a:t>(median),</a:t>
            </a:r>
            <a:r>
              <a:rPr lang="ko-KR" altLang="en-US" dirty="0" smtClean="0"/>
              <a:t>표준편차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std</a:t>
            </a:r>
            <a:r>
              <a:rPr lang="en-US" altLang="ko-KR" dirty="0" smtClean="0"/>
              <a:t>), </a:t>
            </a:r>
            <a:r>
              <a:rPr lang="ko-KR" altLang="en-US" dirty="0" smtClean="0"/>
              <a:t>분산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var</a:t>
            </a:r>
            <a:r>
              <a:rPr lang="en-US" altLang="ko-KR" dirty="0" smtClean="0"/>
              <a:t>)</a:t>
            </a:r>
            <a:r>
              <a:rPr lang="ko-KR" altLang="en-US" dirty="0" smtClean="0"/>
              <a:t>에 대해 구하기</a:t>
            </a:r>
            <a:endParaRPr lang="en-US" altLang="ko-KR" dirty="0" smtClean="0"/>
          </a:p>
        </p:txBody>
      </p:sp>
      <p:pic>
        <p:nvPicPr>
          <p:cNvPr id="2560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2636912"/>
            <a:ext cx="4824536" cy="3960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696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1074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Series </a:t>
            </a:r>
            <a:r>
              <a:rPr lang="ko-KR" altLang="en-US" dirty="0" smtClean="0"/>
              <a:t>숫자 데이터 통합 조회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평균</a:t>
            </a:r>
            <a:r>
              <a:rPr lang="en-US" altLang="ko-KR" dirty="0" smtClean="0"/>
              <a:t>(mean), </a:t>
            </a:r>
            <a:r>
              <a:rPr lang="ko-KR" altLang="en-US" dirty="0" smtClean="0"/>
              <a:t>표준편차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std</a:t>
            </a:r>
            <a:r>
              <a:rPr lang="en-US" altLang="ko-KR" dirty="0" smtClean="0"/>
              <a:t>), </a:t>
            </a:r>
            <a:r>
              <a:rPr lang="ko-KR" altLang="en-US" dirty="0" smtClean="0"/>
              <a:t>분산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var</a:t>
            </a:r>
            <a:r>
              <a:rPr lang="en-US" altLang="ko-KR" dirty="0" smtClean="0"/>
              <a:t>)</a:t>
            </a:r>
            <a:r>
              <a:rPr lang="ko-KR" altLang="en-US" dirty="0"/>
              <a:t> </a:t>
            </a:r>
            <a:r>
              <a:rPr lang="ko-KR" altLang="en-US" dirty="0" smtClean="0"/>
              <a:t>등을 한번에 구하기</a:t>
            </a:r>
            <a:r>
              <a:rPr lang="en-US" altLang="ko-KR" dirty="0" smtClean="0"/>
              <a:t>(describe)</a:t>
            </a:r>
          </a:p>
        </p:txBody>
      </p:sp>
      <p:pic>
        <p:nvPicPr>
          <p:cNvPr id="2549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2564904"/>
            <a:ext cx="5616623" cy="4104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697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7492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Series </a:t>
            </a:r>
            <a:r>
              <a:rPr lang="ko-KR" altLang="en-US" dirty="0" smtClean="0"/>
              <a:t>문자 데이터 통합 조회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문자들로 값을 구성할 경우 </a:t>
            </a:r>
            <a:r>
              <a:rPr lang="en-US" altLang="ko-KR" dirty="0" smtClean="0"/>
              <a:t>describe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count, </a:t>
            </a:r>
            <a:r>
              <a:rPr lang="en-US" altLang="ko-KR" dirty="0" err="1" smtClean="0"/>
              <a:t>unque</a:t>
            </a:r>
            <a:r>
              <a:rPr lang="en-US" altLang="ko-KR" dirty="0" smtClean="0"/>
              <a:t>, </a:t>
            </a:r>
            <a:r>
              <a:rPr lang="ko-KR" altLang="en-US" dirty="0" smtClean="0"/>
              <a:t>빈도에 대한 결과를 </a:t>
            </a:r>
            <a:r>
              <a:rPr lang="en-US" altLang="ko-KR" dirty="0" smtClean="0"/>
              <a:t>series </a:t>
            </a:r>
            <a:r>
              <a:rPr lang="ko-KR" altLang="en-US" dirty="0" smtClean="0"/>
              <a:t>타입으로 반환</a:t>
            </a:r>
            <a:endParaRPr lang="en-US" altLang="ko-KR" dirty="0" smtClean="0"/>
          </a:p>
        </p:txBody>
      </p:sp>
      <p:pic>
        <p:nvPicPr>
          <p:cNvPr id="2539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924944"/>
            <a:ext cx="5543550" cy="2562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698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6674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Series</a:t>
            </a:r>
            <a:r>
              <a:rPr lang="ko-KR" altLang="en-US" dirty="0"/>
              <a:t> </a:t>
            </a:r>
            <a:r>
              <a:rPr lang="ko-KR" altLang="en-US" dirty="0" smtClean="0"/>
              <a:t>동일한 숫자 원소 확인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Series </a:t>
            </a:r>
            <a:r>
              <a:rPr lang="ko-KR" altLang="en-US" dirty="0" err="1" smtClean="0"/>
              <a:t>인스턴스내의</a:t>
            </a:r>
            <a:r>
              <a:rPr lang="ko-KR" altLang="en-US" dirty="0" smtClean="0"/>
              <a:t> 동일한 숫자 원소가 몇 개인지를 확인  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nunique</a:t>
            </a:r>
            <a:r>
              <a:rPr lang="en-US" altLang="ko-KR" dirty="0" smtClean="0"/>
              <a:t>)</a:t>
            </a:r>
          </a:p>
        </p:txBody>
      </p:sp>
      <p:pic>
        <p:nvPicPr>
          <p:cNvPr id="2529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2636912"/>
            <a:ext cx="4464496" cy="38618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699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7537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ndarray</a:t>
            </a:r>
            <a:r>
              <a:rPr lang="en-US" altLang="ko-KR" dirty="0" smtClean="0"/>
              <a:t> vs. list </a:t>
            </a:r>
            <a:r>
              <a:rPr lang="ko-KR" altLang="en-US" dirty="0" smtClean="0"/>
              <a:t>구조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Ndarray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list</a:t>
            </a:r>
            <a:r>
              <a:rPr lang="ko-KR" altLang="en-US" dirty="0" smtClean="0"/>
              <a:t>는 내부 구조부터 다르게 되어있어 </a:t>
            </a:r>
            <a:r>
              <a:rPr lang="en-US" altLang="ko-KR" dirty="0" err="1" smtClean="0"/>
              <a:t>ndarray</a:t>
            </a:r>
            <a:r>
              <a:rPr lang="ko-KR" altLang="en-US" dirty="0" smtClean="0"/>
              <a:t>가 더 처리가 빠르게 실행됨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</a:t>
            </a:fld>
            <a:endParaRPr lang="ko-KR" altLang="en-US"/>
          </a:p>
        </p:txBody>
      </p:sp>
      <p:pic>
        <p:nvPicPr>
          <p:cNvPr id="389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2996952"/>
            <a:ext cx="7350398" cy="36835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11426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다차원 배열 </a:t>
            </a:r>
            <a:r>
              <a:rPr lang="en-US" altLang="ko-KR" dirty="0"/>
              <a:t>: </a:t>
            </a:r>
            <a:r>
              <a:rPr lang="ko-KR" altLang="en-US" dirty="0"/>
              <a:t> </a:t>
            </a:r>
            <a:r>
              <a:rPr lang="ko-KR" altLang="en-US" dirty="0" smtClean="0"/>
              <a:t>조</a:t>
            </a:r>
            <a:r>
              <a:rPr lang="ko-KR" altLang="en-US" dirty="0"/>
              <a:t>회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[f &gt; 0.5]</a:t>
            </a:r>
            <a:r>
              <a:rPr lang="ko-KR" altLang="en-US" dirty="0" smtClean="0"/>
              <a:t> 조건의 원소가 </a:t>
            </a:r>
            <a:r>
              <a:rPr lang="en-US" altLang="ko-KR" dirty="0" smtClean="0"/>
              <a:t>True </a:t>
            </a:r>
            <a:r>
              <a:rPr lang="ko-KR" altLang="en-US" dirty="0" smtClean="0"/>
              <a:t>인 것만을 조회 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70</a:t>
            </a:fld>
            <a:endParaRPr lang="ko-KR" altLang="en-US"/>
          </a:p>
        </p:txBody>
      </p:sp>
      <p:pic>
        <p:nvPicPr>
          <p:cNvPr id="2498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3212976"/>
            <a:ext cx="4391025" cy="282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54436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err="1" smtClean="0"/>
              <a:t>DataFrame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700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7392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산술연산자 이용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DataFrame</a:t>
            </a:r>
            <a:r>
              <a:rPr lang="en-US" altLang="ko-KR" dirty="0" smtClean="0"/>
              <a:t> </a:t>
            </a:r>
            <a:r>
              <a:rPr lang="ko-KR" altLang="en-US" dirty="0" smtClean="0"/>
              <a:t>간의 산술연산 계산</a:t>
            </a:r>
            <a:endParaRPr lang="en-US" altLang="ko-KR" dirty="0" smtClean="0"/>
          </a:p>
        </p:txBody>
      </p:sp>
      <p:pic>
        <p:nvPicPr>
          <p:cNvPr id="1679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2852936"/>
            <a:ext cx="4968552" cy="35283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701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0313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Dataframe</a:t>
            </a:r>
            <a:r>
              <a:rPr lang="en-US" altLang="ko-KR" dirty="0" smtClean="0"/>
              <a:t> : +, - , *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add, sub, </a:t>
            </a:r>
            <a:r>
              <a:rPr lang="en-US" altLang="ko-KR" dirty="0" err="1" smtClean="0"/>
              <a:t>mul</a:t>
            </a:r>
            <a:r>
              <a:rPr lang="en-US" altLang="ko-KR" dirty="0" smtClean="0"/>
              <a:t> </a:t>
            </a:r>
            <a:r>
              <a:rPr lang="ko-KR" altLang="en-US" dirty="0" smtClean="0"/>
              <a:t>산술연산에 대한 처리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702</a:t>
            </a:fld>
            <a:endParaRPr lang="ko-KR" altLang="en-US"/>
          </a:p>
        </p:txBody>
      </p:sp>
      <p:pic>
        <p:nvPicPr>
          <p:cNvPr id="3471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2492896"/>
            <a:ext cx="3752850" cy="39631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98039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Dataframe</a:t>
            </a:r>
            <a:r>
              <a:rPr lang="en-US" altLang="ko-KR" dirty="0" smtClean="0"/>
              <a:t> : /,//, mod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/>
              <a:t> </a:t>
            </a:r>
            <a:r>
              <a:rPr lang="en-US" altLang="ko-KR" dirty="0" err="1" smtClean="0"/>
              <a:t>truediv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floordiv</a:t>
            </a:r>
            <a:r>
              <a:rPr lang="en-US" altLang="ko-KR" dirty="0" smtClean="0"/>
              <a:t>, mod </a:t>
            </a:r>
            <a:r>
              <a:rPr lang="ko-KR" altLang="en-US" dirty="0" smtClean="0"/>
              <a:t>산술연산에 대한 처리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703</a:t>
            </a:fld>
            <a:endParaRPr lang="ko-KR" altLang="en-US"/>
          </a:p>
        </p:txBody>
      </p:sp>
      <p:pic>
        <p:nvPicPr>
          <p:cNvPr id="3481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2132856"/>
            <a:ext cx="3771900" cy="452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19190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Dataframe</a:t>
            </a:r>
            <a:r>
              <a:rPr lang="en-US" altLang="ko-KR" dirty="0" smtClean="0"/>
              <a:t> </a:t>
            </a:r>
            <a:r>
              <a:rPr lang="ko-KR" altLang="en-US" dirty="0" smtClean="0"/>
              <a:t>간 우측산술연산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산술연산에 대한 처리</a:t>
            </a:r>
            <a:endParaRPr lang="en-US" altLang="ko-KR" dirty="0" smtClean="0"/>
          </a:p>
        </p:txBody>
      </p:sp>
      <p:pic>
        <p:nvPicPr>
          <p:cNvPr id="1781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708920"/>
            <a:ext cx="3888432" cy="38164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817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104" y="1916832"/>
            <a:ext cx="2952328" cy="48413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704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2790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칼럼간 산술연산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산술연산에 대한 처리</a:t>
            </a:r>
            <a:endParaRPr lang="en-US" altLang="ko-KR" dirty="0" smtClean="0"/>
          </a:p>
        </p:txBody>
      </p:sp>
      <p:pic>
        <p:nvPicPr>
          <p:cNvPr id="1771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7" y="2708920"/>
            <a:ext cx="4032447" cy="36724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715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1916832"/>
            <a:ext cx="2647950" cy="4514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705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866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Mode </a:t>
            </a:r>
            <a:r>
              <a:rPr lang="ko-KR" altLang="en-US" dirty="0" smtClean="0"/>
              <a:t>연산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칼럼에 최대 빈도 값을 출력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706</a:t>
            </a:fld>
            <a:endParaRPr lang="ko-KR" altLang="en-US"/>
          </a:p>
        </p:txBody>
      </p:sp>
      <p:pic>
        <p:nvPicPr>
          <p:cNvPr id="3676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3573016"/>
            <a:ext cx="4238625" cy="280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94320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 </a:t>
            </a:r>
            <a:r>
              <a:rPr lang="en-US" altLang="ko-KR" dirty="0" smtClean="0"/>
              <a:t>describe:</a:t>
            </a:r>
            <a:r>
              <a:rPr lang="ko-KR" altLang="en-US" dirty="0" smtClean="0"/>
              <a:t>전체 통계정보 조회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DataFrame</a:t>
            </a:r>
            <a:r>
              <a:rPr lang="ko-KR" altLang="en-US" dirty="0"/>
              <a:t> </a:t>
            </a:r>
            <a:r>
              <a:rPr lang="ko-KR" altLang="en-US" dirty="0" smtClean="0"/>
              <a:t>전체에 대한 전체 통계적 정보 조회</a:t>
            </a:r>
            <a:endParaRPr lang="en-US" altLang="ko-KR" dirty="0" smtClean="0"/>
          </a:p>
        </p:txBody>
      </p:sp>
      <p:pic>
        <p:nvPicPr>
          <p:cNvPr id="1955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2125" y="2708920"/>
            <a:ext cx="5619750" cy="298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707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6893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describe</a:t>
            </a:r>
            <a:r>
              <a:rPr lang="en-US" altLang="ko-KR" dirty="0" smtClean="0"/>
              <a:t>:</a:t>
            </a:r>
            <a:r>
              <a:rPr lang="ko-KR" altLang="en-US" dirty="0"/>
              <a:t> </a:t>
            </a:r>
            <a:r>
              <a:rPr lang="ko-KR" altLang="en-US" dirty="0" smtClean="0"/>
              <a:t>칼</a:t>
            </a:r>
            <a:r>
              <a:rPr lang="ko-KR" altLang="en-US" dirty="0"/>
              <a:t>럼</a:t>
            </a:r>
            <a:r>
              <a:rPr lang="ko-KR" altLang="en-US" dirty="0" smtClean="0"/>
              <a:t> </a:t>
            </a:r>
            <a:r>
              <a:rPr lang="ko-KR" altLang="en-US" dirty="0"/>
              <a:t>통계정보 조회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DataFrame</a:t>
            </a:r>
            <a:r>
              <a:rPr lang="ko-KR" altLang="en-US" dirty="0"/>
              <a:t> </a:t>
            </a:r>
            <a:r>
              <a:rPr lang="ko-KR" altLang="en-US" dirty="0" smtClean="0"/>
              <a:t>특정 칼럼에 대한 통계 </a:t>
            </a:r>
            <a:r>
              <a:rPr lang="ko-KR" altLang="en-US" dirty="0"/>
              <a:t>정보 조회</a:t>
            </a:r>
            <a:endParaRPr lang="en-US" altLang="ko-KR" dirty="0"/>
          </a:p>
        </p:txBody>
      </p:sp>
      <p:pic>
        <p:nvPicPr>
          <p:cNvPr id="1966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212" y="2708920"/>
            <a:ext cx="3457575" cy="3933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708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8640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Describe</a:t>
            </a:r>
            <a:r>
              <a:rPr lang="ko-KR" altLang="en-US" dirty="0" smtClean="0"/>
              <a:t>내 값을 </a:t>
            </a:r>
            <a:r>
              <a:rPr lang="ko-KR" altLang="en-US" dirty="0" err="1" smtClean="0"/>
              <a:t>메소드로</a:t>
            </a:r>
            <a:r>
              <a:rPr lang="en-US" altLang="ko-KR" dirty="0" smtClean="0"/>
              <a:t> </a:t>
            </a:r>
            <a:r>
              <a:rPr lang="ko-KR" altLang="en-US" dirty="0" smtClean="0"/>
              <a:t>확인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describe() </a:t>
            </a:r>
            <a:r>
              <a:rPr lang="ko-KR" altLang="en-US" dirty="0" smtClean="0"/>
              <a:t>에 결과를 </a:t>
            </a:r>
            <a:r>
              <a:rPr lang="en-US" altLang="ko-KR" dirty="0" smtClean="0"/>
              <a:t>mean()</a:t>
            </a:r>
            <a:r>
              <a:rPr lang="ko-KR" altLang="en-US" dirty="0" err="1" smtClean="0"/>
              <a:t>메소드로</a:t>
            </a:r>
            <a:r>
              <a:rPr lang="ko-KR" altLang="en-US" dirty="0" smtClean="0"/>
              <a:t> 확인 </a:t>
            </a:r>
            <a:endParaRPr lang="en-US" altLang="ko-KR" dirty="0" smtClean="0"/>
          </a:p>
        </p:txBody>
      </p:sp>
      <p:pic>
        <p:nvPicPr>
          <p:cNvPr id="1976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708920"/>
            <a:ext cx="5600700" cy="37334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709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1437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다차원 배열 </a:t>
            </a:r>
            <a:r>
              <a:rPr lang="en-US" altLang="ko-KR" dirty="0"/>
              <a:t>: </a:t>
            </a:r>
            <a:r>
              <a:rPr lang="ko-KR" altLang="en-US" dirty="0"/>
              <a:t> </a:t>
            </a:r>
            <a:r>
              <a:rPr lang="ko-KR" altLang="en-US" dirty="0" smtClean="0"/>
              <a:t>변경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[data1 &lt;0]</a:t>
            </a:r>
            <a:r>
              <a:rPr lang="ko-KR" altLang="en-US" dirty="0" smtClean="0"/>
              <a:t> </a:t>
            </a:r>
            <a:r>
              <a:rPr lang="en-US" altLang="ko-KR" dirty="0" smtClean="0"/>
              <a:t>= 99</a:t>
            </a:r>
            <a:r>
              <a:rPr lang="ko-KR" altLang="en-US" dirty="0" smtClean="0"/>
              <a:t> 실제 배열의 원소들 값이 </a:t>
            </a:r>
            <a:r>
              <a:rPr lang="en-US" altLang="ko-KR" dirty="0" smtClean="0"/>
              <a:t>0</a:t>
            </a:r>
            <a:r>
              <a:rPr lang="ko-KR" altLang="en-US" dirty="0" smtClean="0"/>
              <a:t>보다 작을 경우 </a:t>
            </a:r>
            <a:r>
              <a:rPr lang="en-US" altLang="ko-KR" dirty="0" smtClean="0"/>
              <a:t>99</a:t>
            </a:r>
            <a:r>
              <a:rPr lang="ko-KR" altLang="en-US" dirty="0" smtClean="0"/>
              <a:t>으로 전환 </a:t>
            </a:r>
            <a:endParaRPr lang="en-US" altLang="ko-KR" dirty="0" smtClean="0"/>
          </a:p>
        </p:txBody>
      </p:sp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2852936"/>
            <a:ext cx="4419600" cy="3752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5398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합</a:t>
            </a:r>
            <a:r>
              <a:rPr lang="en-US" altLang="ko-KR" dirty="0"/>
              <a:t>,</a:t>
            </a:r>
            <a:r>
              <a:rPr lang="ko-KR" altLang="en-US" dirty="0"/>
              <a:t>평균</a:t>
            </a:r>
            <a:r>
              <a:rPr lang="en-US" altLang="ko-KR" dirty="0"/>
              <a:t>, </a:t>
            </a:r>
            <a:r>
              <a:rPr lang="ko-KR" altLang="en-US" dirty="0"/>
              <a:t>표준편차</a:t>
            </a:r>
            <a:r>
              <a:rPr lang="en-US" altLang="ko-KR" dirty="0"/>
              <a:t>, </a:t>
            </a:r>
            <a:r>
              <a:rPr lang="ko-KR" altLang="en-US" dirty="0" smtClean="0"/>
              <a:t>분산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열에 대한 합</a:t>
            </a:r>
            <a:r>
              <a:rPr lang="en-US" altLang="ko-KR" dirty="0"/>
              <a:t>,</a:t>
            </a:r>
            <a:r>
              <a:rPr lang="ko-KR" altLang="en-US" dirty="0"/>
              <a:t>평균</a:t>
            </a:r>
            <a:r>
              <a:rPr lang="en-US" altLang="ko-KR" dirty="0"/>
              <a:t>, </a:t>
            </a:r>
            <a:r>
              <a:rPr lang="ko-KR" altLang="en-US" dirty="0"/>
              <a:t>표준편차</a:t>
            </a:r>
            <a:r>
              <a:rPr lang="en-US" altLang="ko-KR" dirty="0"/>
              <a:t>, </a:t>
            </a:r>
            <a:r>
              <a:rPr lang="ko-KR" altLang="en-US" dirty="0" smtClean="0"/>
              <a:t>분산 처리</a:t>
            </a:r>
            <a:endParaRPr lang="en-US" altLang="ko-KR" dirty="0" smtClean="0"/>
          </a:p>
        </p:txBody>
      </p:sp>
      <p:pic>
        <p:nvPicPr>
          <p:cNvPr id="1802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3284984"/>
            <a:ext cx="4418856" cy="2162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02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2420888"/>
            <a:ext cx="1962150" cy="414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8536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합</a:t>
            </a:r>
            <a:r>
              <a:rPr lang="en-US" altLang="ko-KR" dirty="0"/>
              <a:t>,</a:t>
            </a:r>
            <a:r>
              <a:rPr lang="ko-KR" altLang="en-US" dirty="0"/>
              <a:t>평균</a:t>
            </a:r>
            <a:r>
              <a:rPr lang="en-US" altLang="ko-KR" dirty="0"/>
              <a:t>, </a:t>
            </a:r>
            <a:r>
              <a:rPr lang="ko-KR" altLang="en-US" dirty="0"/>
              <a:t>표준편차</a:t>
            </a:r>
            <a:r>
              <a:rPr lang="en-US" altLang="ko-KR" dirty="0"/>
              <a:t>, </a:t>
            </a:r>
            <a:r>
              <a:rPr lang="ko-KR" altLang="en-US" dirty="0" smtClean="0"/>
              <a:t>분산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행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/>
              <a:t>행</a:t>
            </a:r>
            <a:r>
              <a:rPr lang="ko-KR" altLang="en-US" dirty="0" smtClean="0"/>
              <a:t>에 대한 합</a:t>
            </a:r>
            <a:r>
              <a:rPr lang="en-US" altLang="ko-KR" dirty="0"/>
              <a:t>,</a:t>
            </a:r>
            <a:r>
              <a:rPr lang="ko-KR" altLang="en-US" dirty="0"/>
              <a:t>평균</a:t>
            </a:r>
            <a:r>
              <a:rPr lang="en-US" altLang="ko-KR" dirty="0"/>
              <a:t>, </a:t>
            </a:r>
            <a:r>
              <a:rPr lang="ko-KR" altLang="en-US" dirty="0"/>
              <a:t>표준편차</a:t>
            </a:r>
            <a:r>
              <a:rPr lang="en-US" altLang="ko-KR" dirty="0"/>
              <a:t>, </a:t>
            </a:r>
            <a:r>
              <a:rPr lang="ko-KR" altLang="en-US" dirty="0" smtClean="0"/>
              <a:t>분산 처리</a:t>
            </a:r>
            <a:endParaRPr lang="en-US" altLang="ko-KR" dirty="0" smtClean="0"/>
          </a:p>
        </p:txBody>
      </p:sp>
      <p:pic>
        <p:nvPicPr>
          <p:cNvPr id="1812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3356992"/>
            <a:ext cx="4464496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12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4" y="2771204"/>
            <a:ext cx="1876425" cy="3381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2232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827584" y="908720"/>
            <a:ext cx="7579568" cy="4454624"/>
          </a:xfrm>
        </p:spPr>
        <p:txBody>
          <a:bodyPr>
            <a:normAutofit/>
          </a:bodyPr>
          <a:lstStyle/>
          <a:p>
            <a:pPr algn="r"/>
            <a:r>
              <a:rPr lang="en-US" altLang="ko-KR" sz="6000" dirty="0" smtClean="0"/>
              <a:t> </a:t>
            </a:r>
            <a:r>
              <a:rPr lang="en-US" altLang="ko-KR" sz="6000" dirty="0"/>
              <a:t/>
            </a:r>
            <a:br>
              <a:rPr lang="en-US" altLang="ko-KR" sz="6000" dirty="0"/>
            </a:br>
            <a:r>
              <a:rPr lang="en-US" altLang="ko-KR" sz="6000" dirty="0" smtClean="0"/>
              <a:t>min/max</a:t>
            </a:r>
            <a:br>
              <a:rPr lang="en-US" altLang="ko-KR" sz="6000" dirty="0" smtClean="0"/>
            </a:br>
            <a:r>
              <a:rPr lang="ko-KR" altLang="en-US" sz="6000" dirty="0" smtClean="0"/>
              <a:t> </a:t>
            </a:r>
            <a:r>
              <a:rPr lang="ko-KR" altLang="en-US" sz="6000" dirty="0" err="1" smtClean="0"/>
              <a:t>메소드</a:t>
            </a:r>
            <a:endParaRPr lang="ko-KR" altLang="en-US" sz="60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712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6260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Series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713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7900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min/max</a:t>
            </a:r>
            <a:r>
              <a:rPr lang="en-US" altLang="ko-KR" dirty="0"/>
              <a:t>, </a:t>
            </a:r>
            <a:r>
              <a:rPr lang="en-US" altLang="ko-KR" dirty="0" err="1"/>
              <a:t>idxmin</a:t>
            </a:r>
            <a:r>
              <a:rPr lang="en-US" altLang="ko-KR" dirty="0"/>
              <a:t>/</a:t>
            </a:r>
            <a:r>
              <a:rPr lang="en-US" altLang="ko-KR" dirty="0" err="1"/>
              <a:t>idxmax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Series </a:t>
            </a:r>
            <a:r>
              <a:rPr lang="ko-KR" altLang="en-US" dirty="0" smtClean="0"/>
              <a:t>인스턴스 내의 원소들에 대한 </a:t>
            </a:r>
            <a:r>
              <a:rPr lang="en-US" altLang="ko-KR" dirty="0" smtClean="0"/>
              <a:t>min/max</a:t>
            </a:r>
            <a:r>
              <a:rPr lang="ko-KR" altLang="en-US" dirty="0" smtClean="0"/>
              <a:t> 구하거나 </a:t>
            </a:r>
            <a:r>
              <a:rPr lang="en-US" altLang="ko-KR" dirty="0" smtClean="0"/>
              <a:t>index </a:t>
            </a:r>
            <a:r>
              <a:rPr lang="ko-KR" altLang="en-US" dirty="0" smtClean="0"/>
              <a:t>값을 구하기</a:t>
            </a:r>
            <a:endParaRPr lang="en-US" altLang="ko-KR" dirty="0" smtClean="0"/>
          </a:p>
        </p:txBody>
      </p:sp>
      <p:pic>
        <p:nvPicPr>
          <p:cNvPr id="2508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3501008"/>
            <a:ext cx="3391272" cy="2088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714</a:t>
            </a:fld>
            <a:endParaRPr lang="ko-KR" altLang="en-US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3501008"/>
            <a:ext cx="3096344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81443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Series </a:t>
            </a:r>
            <a:r>
              <a:rPr lang="en-US" altLang="ko-KR" dirty="0" err="1" smtClean="0"/>
              <a:t>cummin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cummax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Series </a:t>
            </a:r>
            <a:r>
              <a:rPr lang="ko-KR" altLang="en-US" dirty="0" smtClean="0"/>
              <a:t>인스턴스 내의 원소에 대한 </a:t>
            </a:r>
            <a:r>
              <a:rPr lang="en-US" altLang="ko-KR" dirty="0" smtClean="0"/>
              <a:t>min/max</a:t>
            </a:r>
            <a:r>
              <a:rPr lang="ko-KR" altLang="en-US" dirty="0" smtClean="0"/>
              <a:t>를 찾고 </a:t>
            </a:r>
            <a:r>
              <a:rPr lang="ko-KR" altLang="en-US" dirty="0" err="1" smtClean="0"/>
              <a:t>최고값이나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최저값으로</a:t>
            </a:r>
            <a:r>
              <a:rPr lang="ko-KR" altLang="en-US" dirty="0" smtClean="0"/>
              <a:t> 변경하는  </a:t>
            </a:r>
            <a:r>
              <a:rPr lang="en-US" altLang="ko-KR" dirty="0" err="1" smtClean="0"/>
              <a:t>cummin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cummax</a:t>
            </a:r>
            <a:r>
              <a:rPr lang="ko-KR" altLang="en-US" dirty="0" smtClean="0"/>
              <a:t> 구하기</a:t>
            </a:r>
            <a:endParaRPr lang="en-US" altLang="ko-KR" dirty="0" smtClean="0"/>
          </a:p>
        </p:txBody>
      </p:sp>
      <p:pic>
        <p:nvPicPr>
          <p:cNvPr id="2488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3068960"/>
            <a:ext cx="2809875" cy="3515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2033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Boolean Reductions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비교나 논리 연산을 사용할 경우에도 </a:t>
            </a:r>
            <a:r>
              <a:rPr lang="en-US" altLang="ko-KR" dirty="0" smtClean="0"/>
              <a:t>Series </a:t>
            </a:r>
            <a:r>
              <a:rPr lang="ko-KR" altLang="en-US" dirty="0" err="1" smtClean="0"/>
              <a:t>인스턴스</a:t>
            </a:r>
            <a:r>
              <a:rPr lang="ko-KR" altLang="en-US" dirty="0" smtClean="0"/>
              <a:t> 전체가 처리가 되므로 이를 축소해서 </a:t>
            </a:r>
            <a:r>
              <a:rPr lang="en-US" altLang="ko-KR" dirty="0" err="1" smtClean="0"/>
              <a:t>boolean</a:t>
            </a:r>
            <a:r>
              <a:rPr lang="en-US" altLang="ko-KR" dirty="0" smtClean="0"/>
              <a:t> </a:t>
            </a:r>
            <a:r>
              <a:rPr lang="ko-KR" altLang="en-US" dirty="0" smtClean="0"/>
              <a:t>처리하기 위한 </a:t>
            </a:r>
            <a:r>
              <a:rPr lang="ko-KR" altLang="en-US" dirty="0" err="1" smtClean="0"/>
              <a:t>메소드</a:t>
            </a:r>
            <a:endParaRPr lang="en-US" altLang="ko-KR" dirty="0" smtClean="0"/>
          </a:p>
        </p:txBody>
      </p:sp>
      <p:pic>
        <p:nvPicPr>
          <p:cNvPr id="2467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3573016"/>
            <a:ext cx="3438525" cy="259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8812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 any(), all</a:t>
            </a:r>
            <a:r>
              <a:rPr lang="en-US" altLang="ko-KR" dirty="0" smtClean="0"/>
              <a:t>() : </a:t>
            </a:r>
            <a:r>
              <a:rPr lang="ko-KR" altLang="en-US" dirty="0" smtClean="0"/>
              <a:t>비교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원소의 값이 논리식에 위한 전부 </a:t>
            </a:r>
            <a:r>
              <a:rPr lang="en-US" altLang="ko-KR" dirty="0" smtClean="0"/>
              <a:t>True </a:t>
            </a:r>
            <a:r>
              <a:rPr lang="ko-KR" altLang="en-US" dirty="0" smtClean="0"/>
              <a:t>경우만 </a:t>
            </a:r>
            <a:r>
              <a:rPr lang="en-US" altLang="ko-KR" dirty="0" smtClean="0"/>
              <a:t>all()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True, any() </a:t>
            </a:r>
            <a:r>
              <a:rPr lang="ko-KR" altLang="en-US" dirty="0" err="1" smtClean="0"/>
              <a:t>메소드는</a:t>
            </a:r>
            <a:r>
              <a:rPr lang="ko-KR" altLang="en-US" dirty="0" smtClean="0"/>
              <a:t> 하나의 </a:t>
            </a:r>
            <a:r>
              <a:rPr lang="en-US" altLang="ko-KR" dirty="0" smtClean="0"/>
              <a:t>True</a:t>
            </a:r>
            <a:r>
              <a:rPr lang="ko-KR" altLang="en-US" dirty="0" smtClean="0"/>
              <a:t>만 존재해도 </a:t>
            </a:r>
            <a:r>
              <a:rPr lang="en-US" altLang="ko-KR" dirty="0" smtClean="0"/>
              <a:t>True</a:t>
            </a:r>
            <a:r>
              <a:rPr lang="ko-KR" altLang="en-US" dirty="0" smtClean="0"/>
              <a:t>로 처리</a:t>
            </a:r>
            <a:endParaRPr lang="en-US" altLang="ko-KR" dirty="0" smtClean="0"/>
          </a:p>
        </p:txBody>
      </p:sp>
      <p:pic>
        <p:nvPicPr>
          <p:cNvPr id="2447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3429000"/>
            <a:ext cx="3448050" cy="2304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717</a:t>
            </a:fld>
            <a:endParaRPr lang="ko-KR" altLang="en-US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3429000"/>
            <a:ext cx="3448050" cy="24482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10098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bool</a:t>
            </a:r>
            <a:r>
              <a:rPr lang="en-US" altLang="ko-KR" dirty="0"/>
              <a:t>()/equals()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Bool</a:t>
            </a:r>
            <a:r>
              <a:rPr lang="ko-KR" altLang="en-US" dirty="0" err="1" smtClean="0"/>
              <a:t>메소드는</a:t>
            </a:r>
            <a:r>
              <a:rPr lang="ko-KR" altLang="en-US" dirty="0" smtClean="0"/>
              <a:t> 하나의 원소의 값이 </a:t>
            </a:r>
            <a:r>
              <a:rPr lang="en-US" altLang="ko-KR" dirty="0" smtClean="0"/>
              <a:t>True/False </a:t>
            </a:r>
            <a:r>
              <a:rPr lang="ko-KR" altLang="en-US" dirty="0"/>
              <a:t>여부 체크 및 계산된 결과가 동등한지 처리하는 </a:t>
            </a:r>
            <a:r>
              <a:rPr lang="ko-KR" altLang="en-US" dirty="0" err="1"/>
              <a:t>메소드</a:t>
            </a:r>
            <a:r>
              <a:rPr lang="ko-KR" altLang="en-US" dirty="0"/>
              <a:t> </a:t>
            </a:r>
          </a:p>
          <a:p>
            <a:pPr marL="457200" lvl="1" indent="0" fontAlgn="base">
              <a:buNone/>
            </a:pPr>
            <a:endParaRPr lang="en-US" altLang="ko-KR" dirty="0" smtClean="0"/>
          </a:p>
        </p:txBody>
      </p:sp>
      <p:pic>
        <p:nvPicPr>
          <p:cNvPr id="2426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212976"/>
            <a:ext cx="3171825" cy="180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718</a:t>
            </a:fld>
            <a:endParaRPr lang="ko-KR" altLang="en-US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1898" y="3068960"/>
            <a:ext cx="3495675" cy="300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36563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err="1" smtClean="0"/>
              <a:t>DataFrame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719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8453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827584" y="908720"/>
            <a:ext cx="7579568" cy="4454624"/>
          </a:xfrm>
        </p:spPr>
        <p:txBody>
          <a:bodyPr>
            <a:normAutofit fontScale="90000"/>
          </a:bodyPr>
          <a:lstStyle/>
          <a:p>
            <a:pPr algn="r"/>
            <a:r>
              <a:rPr lang="ko-KR" altLang="en-US" sz="9600" dirty="0" smtClean="0"/>
              <a:t> </a:t>
            </a:r>
            <a:r>
              <a:rPr lang="en-US" altLang="ko-KR" sz="9600" dirty="0" smtClean="0"/>
              <a:t/>
            </a:r>
            <a:br>
              <a:rPr lang="en-US" altLang="ko-KR" sz="9600" dirty="0" smtClean="0"/>
            </a:br>
            <a:r>
              <a:rPr lang="en-US" altLang="ko-KR" sz="6700" dirty="0" err="1" smtClean="0"/>
              <a:t>Numpy</a:t>
            </a:r>
            <a:r>
              <a:rPr lang="en-US" altLang="ko-KR" sz="6700" dirty="0" smtClean="0"/>
              <a:t/>
            </a:r>
            <a:br>
              <a:rPr lang="en-US" altLang="ko-KR" sz="6700" dirty="0" smtClean="0"/>
            </a:br>
            <a:r>
              <a:rPr lang="en-US" altLang="ko-KR" sz="7200" dirty="0"/>
              <a:t>Fancy </a:t>
            </a:r>
            <a:r>
              <a:rPr lang="en-US" altLang="ko-KR" sz="7200" dirty="0" smtClean="0"/>
              <a:t>Indexing</a:t>
            </a:r>
            <a:br>
              <a:rPr lang="en-US" altLang="ko-KR" sz="7200" dirty="0" smtClean="0"/>
            </a:br>
            <a:r>
              <a:rPr lang="ko-KR" altLang="en-US" sz="7200" dirty="0" smtClean="0"/>
              <a:t>이</a:t>
            </a:r>
            <a:r>
              <a:rPr lang="ko-KR" altLang="en-US" sz="7200" dirty="0"/>
              <a:t>해</a:t>
            </a:r>
            <a:r>
              <a:rPr lang="ko-KR" altLang="en-US" sz="6700" dirty="0" smtClean="0"/>
              <a:t>하기</a:t>
            </a:r>
            <a:endParaRPr lang="ko-KR" altLang="en-US" sz="67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2700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min/max : </a:t>
            </a:r>
            <a:r>
              <a:rPr lang="ko-KR" altLang="en-US" dirty="0" smtClean="0"/>
              <a:t>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열에 대한 </a:t>
            </a:r>
            <a:r>
              <a:rPr lang="en-US" altLang="ko-KR" dirty="0" smtClean="0"/>
              <a:t>min/max</a:t>
            </a:r>
            <a:r>
              <a:rPr lang="ko-KR" altLang="en-US" dirty="0" smtClean="0"/>
              <a:t>  처리</a:t>
            </a:r>
            <a:endParaRPr lang="en-US" altLang="ko-KR" dirty="0" smtClean="0"/>
          </a:p>
        </p:txBody>
      </p:sp>
      <p:pic>
        <p:nvPicPr>
          <p:cNvPr id="1843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2564904"/>
            <a:ext cx="5305425" cy="38244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4644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min/max : </a:t>
            </a:r>
            <a:r>
              <a:rPr lang="ko-KR" altLang="en-US" dirty="0" smtClean="0"/>
              <a:t>행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/>
              <a:t>행</a:t>
            </a:r>
            <a:r>
              <a:rPr lang="ko-KR" altLang="en-US" dirty="0" smtClean="0"/>
              <a:t>에 대한 </a:t>
            </a:r>
            <a:r>
              <a:rPr lang="en-US" altLang="ko-KR" dirty="0"/>
              <a:t>m</a:t>
            </a:r>
            <a:r>
              <a:rPr lang="en-US" altLang="ko-KR" dirty="0" smtClean="0"/>
              <a:t>in/max</a:t>
            </a:r>
            <a:r>
              <a:rPr lang="ko-KR" altLang="en-US" dirty="0" smtClean="0"/>
              <a:t>  처리</a:t>
            </a:r>
            <a:endParaRPr lang="en-US" altLang="ko-KR" dirty="0" smtClean="0"/>
          </a:p>
        </p:txBody>
      </p:sp>
      <p:pic>
        <p:nvPicPr>
          <p:cNvPr id="1853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3100" y="2636912"/>
            <a:ext cx="5257800" cy="40066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7558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All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논리 연산에 대한 행</a:t>
            </a:r>
            <a:r>
              <a:rPr lang="en-US" altLang="ko-KR" dirty="0" smtClean="0"/>
              <a:t>(axis=1), </a:t>
            </a:r>
            <a:r>
              <a:rPr lang="ko-KR" altLang="en-US" dirty="0" smtClean="0"/>
              <a:t>열</a:t>
            </a:r>
            <a:r>
              <a:rPr lang="en-US" altLang="ko-KR" dirty="0" smtClean="0"/>
              <a:t>(axis=0)</a:t>
            </a:r>
            <a:r>
              <a:rPr lang="ko-KR" altLang="en-US" dirty="0" smtClean="0"/>
              <a:t>에 대한 처리</a:t>
            </a:r>
            <a:endParaRPr lang="en-US" altLang="ko-KR" dirty="0" smtClean="0"/>
          </a:p>
        </p:txBody>
      </p:sp>
      <p:pic>
        <p:nvPicPr>
          <p:cNvPr id="1863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769" y="3068960"/>
            <a:ext cx="7286625" cy="34339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8985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 </a:t>
            </a:r>
            <a:r>
              <a:rPr lang="en-US" altLang="ko-KR" dirty="0" smtClean="0"/>
              <a:t>any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행과 열의 논리 연산을 한 결과에 대해 </a:t>
            </a:r>
            <a:r>
              <a:rPr lang="ko-KR" altLang="en-US" dirty="0" err="1" smtClean="0"/>
              <a:t>축약형</a:t>
            </a:r>
            <a:r>
              <a:rPr lang="ko-KR" altLang="en-US" dirty="0" smtClean="0"/>
              <a:t> 논리값 표시</a:t>
            </a:r>
            <a:endParaRPr lang="en-US" altLang="ko-KR" dirty="0" smtClean="0"/>
          </a:p>
        </p:txBody>
      </p:sp>
      <p:pic>
        <p:nvPicPr>
          <p:cNvPr id="1873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708920"/>
            <a:ext cx="7315200" cy="35269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6269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equals()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계산된 결과가 동등한지 처리하는 </a:t>
            </a:r>
            <a:r>
              <a:rPr lang="ko-KR" altLang="en-US" dirty="0" err="1" smtClean="0"/>
              <a:t>메소드</a:t>
            </a:r>
            <a:r>
              <a:rPr lang="en-US" altLang="ko-KR" dirty="0" smtClean="0"/>
              <a:t> </a:t>
            </a:r>
          </a:p>
        </p:txBody>
      </p:sp>
      <p:pic>
        <p:nvPicPr>
          <p:cNvPr id="1894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162" y="3212976"/>
            <a:ext cx="7305675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679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827584" y="908720"/>
            <a:ext cx="7579568" cy="4454624"/>
          </a:xfrm>
        </p:spPr>
        <p:txBody>
          <a:bodyPr>
            <a:normAutofit/>
          </a:bodyPr>
          <a:lstStyle/>
          <a:p>
            <a:pPr algn="r"/>
            <a:r>
              <a:rPr lang="en-US" altLang="ko-KR" sz="6000" dirty="0" err="1" smtClean="0"/>
              <a:t>Dataframe</a:t>
            </a:r>
            <a:r>
              <a:rPr lang="en-US" altLang="ko-KR" sz="6000" dirty="0" smtClean="0"/>
              <a:t> </a:t>
            </a:r>
            <a:br>
              <a:rPr lang="en-US" altLang="ko-KR" sz="6000" dirty="0" smtClean="0"/>
            </a:br>
            <a:r>
              <a:rPr lang="en-US" altLang="ko-KR" sz="6000" dirty="0" smtClean="0"/>
              <a:t>apply</a:t>
            </a:r>
            <a:r>
              <a:rPr lang="en-US" altLang="ko-KR" sz="5400" dirty="0" smtClean="0"/>
              <a:t/>
            </a:r>
            <a:br>
              <a:rPr lang="en-US" altLang="ko-KR" sz="5400" dirty="0" smtClean="0"/>
            </a:br>
            <a:endParaRPr lang="ko-KR" altLang="en-US" sz="54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725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4023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Apply </a:t>
            </a:r>
            <a:r>
              <a:rPr lang="ko-KR" altLang="en-US" dirty="0" smtClean="0"/>
              <a:t>처리 특징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726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7403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Dataframe</a:t>
            </a:r>
            <a:r>
              <a:rPr lang="en-US" altLang="ko-KR" dirty="0" smtClean="0"/>
              <a:t> </a:t>
            </a:r>
            <a:r>
              <a:rPr lang="ko-KR" altLang="en-US" dirty="0" smtClean="0"/>
              <a:t>모든 원소에 적용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Apply </a:t>
            </a:r>
            <a:r>
              <a:rPr lang="ko-KR" altLang="en-US" dirty="0" err="1" smtClean="0"/>
              <a:t>메소드는</a:t>
            </a:r>
            <a:r>
              <a:rPr lang="ko-KR" altLang="en-US" dirty="0" smtClean="0"/>
              <a:t> 내부 함수를 모든 원소에 대해 계산을 처리함</a:t>
            </a:r>
            <a:endParaRPr lang="en-US" altLang="ko-KR" dirty="0" smtClean="0"/>
          </a:p>
        </p:txBody>
      </p:sp>
      <p:pic>
        <p:nvPicPr>
          <p:cNvPr id="2140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2636912"/>
            <a:ext cx="4267200" cy="38625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031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사용자 함수 정의 후 계산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728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9404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사용자 함수 정의 확인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칼럼정보를 받아서 </a:t>
            </a:r>
            <a:r>
              <a:rPr lang="en-US" altLang="ko-KR" dirty="0" smtClean="0"/>
              <a:t>sum</a:t>
            </a:r>
            <a:r>
              <a:rPr lang="ko-KR" altLang="en-US" dirty="0" smtClean="0"/>
              <a:t>과 </a:t>
            </a:r>
            <a:r>
              <a:rPr lang="en-US" altLang="ko-KR" dirty="0" smtClean="0"/>
              <a:t>count </a:t>
            </a:r>
            <a:r>
              <a:rPr lang="ko-KR" altLang="en-US" dirty="0" smtClean="0"/>
              <a:t>등을 계산하는 함수 정의</a:t>
            </a:r>
            <a:endParaRPr lang="en-US" altLang="ko-KR" dirty="0" smtClean="0"/>
          </a:p>
        </p:txBody>
      </p:sp>
      <p:pic>
        <p:nvPicPr>
          <p:cNvPr id="2160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2852936"/>
            <a:ext cx="4914900" cy="36762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7902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원소추</a:t>
            </a:r>
            <a:r>
              <a:rPr lang="ko-KR" altLang="en-US" dirty="0"/>
              <a:t>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0023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사용자 함수로 산출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Platoon, Casualties  </a:t>
            </a:r>
            <a:r>
              <a:rPr lang="ko-KR" altLang="en-US" dirty="0" smtClean="0"/>
              <a:t>칼럼에 대한 </a:t>
            </a:r>
            <a:r>
              <a:rPr lang="en-US" altLang="ko-KR" dirty="0" err="1" smtClean="0"/>
              <a:t>sum,count</a:t>
            </a:r>
            <a:r>
              <a:rPr lang="ko-KR" altLang="en-US" dirty="0"/>
              <a:t> </a:t>
            </a:r>
            <a:r>
              <a:rPr lang="ko-KR" altLang="en-US" dirty="0" smtClean="0"/>
              <a:t>의 산출을 </a:t>
            </a:r>
            <a:r>
              <a:rPr lang="en-US" altLang="ko-KR" dirty="0" err="1" smtClean="0"/>
              <a:t>groupby</a:t>
            </a:r>
            <a:r>
              <a:rPr lang="en-US" altLang="ko-KR" dirty="0" smtClean="0"/>
              <a:t> </a:t>
            </a:r>
            <a:r>
              <a:rPr lang="ko-KR" altLang="en-US" dirty="0" smtClean="0"/>
              <a:t>기준으로 처리</a:t>
            </a:r>
            <a:endParaRPr lang="en-US" altLang="ko-KR" dirty="0" smtClean="0"/>
          </a:p>
        </p:txBody>
      </p:sp>
      <p:pic>
        <p:nvPicPr>
          <p:cNvPr id="21504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0" y="2996952"/>
            <a:ext cx="6477000" cy="259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7657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Apply </a:t>
            </a:r>
            <a:r>
              <a:rPr lang="ko-KR" altLang="en-US" dirty="0" smtClean="0"/>
              <a:t>사용 계산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731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115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Dataframe</a:t>
            </a:r>
            <a:r>
              <a:rPr lang="en-US" altLang="ko-KR" dirty="0" smtClean="0"/>
              <a:t> </a:t>
            </a:r>
            <a:r>
              <a:rPr lang="en-US" altLang="ko-KR" dirty="0"/>
              <a:t>apply </a:t>
            </a:r>
            <a:r>
              <a:rPr lang="ko-KR" altLang="en-US" dirty="0"/>
              <a:t>적용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/>
              <a:t>Platoon </a:t>
            </a:r>
            <a:r>
              <a:rPr lang="ko-KR" altLang="en-US" dirty="0"/>
              <a:t>칼럼기준으로 </a:t>
            </a:r>
            <a:r>
              <a:rPr lang="en-US" altLang="ko-KR" dirty="0" err="1"/>
              <a:t>Casulties</a:t>
            </a:r>
            <a:r>
              <a:rPr lang="en-US" altLang="ko-KR" dirty="0"/>
              <a:t> </a:t>
            </a:r>
            <a:r>
              <a:rPr lang="ko-KR" altLang="en-US" dirty="0"/>
              <a:t>값을 가지고 합산</a:t>
            </a:r>
            <a:r>
              <a:rPr lang="en-US" altLang="ko-KR" dirty="0"/>
              <a:t>, </a:t>
            </a:r>
            <a:r>
              <a:rPr lang="ko-KR" altLang="en-US" dirty="0"/>
              <a:t>평균</a:t>
            </a:r>
            <a:r>
              <a:rPr lang="en-US" altLang="ko-KR" dirty="0"/>
              <a:t>, </a:t>
            </a:r>
            <a:r>
              <a:rPr lang="ko-KR" altLang="en-US" dirty="0"/>
              <a:t>표준편차</a:t>
            </a:r>
            <a:r>
              <a:rPr lang="en-US" altLang="ko-KR" dirty="0"/>
              <a:t>, </a:t>
            </a:r>
            <a:r>
              <a:rPr lang="ko-KR" altLang="en-US" dirty="0"/>
              <a:t>분산을 계산 </a:t>
            </a:r>
            <a:endParaRPr lang="en-US" altLang="ko-KR" dirty="0"/>
          </a:p>
        </p:txBody>
      </p:sp>
      <p:pic>
        <p:nvPicPr>
          <p:cNvPr id="2170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4913" y="2708920"/>
            <a:ext cx="6734175" cy="34520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2728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Dataframe</a:t>
            </a:r>
            <a:r>
              <a:rPr lang="en-US" altLang="ko-KR" dirty="0" smtClean="0"/>
              <a:t> apply </a:t>
            </a:r>
            <a:r>
              <a:rPr lang="ko-KR" altLang="en-US" dirty="0" smtClean="0"/>
              <a:t>적용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Platoon </a:t>
            </a:r>
            <a:r>
              <a:rPr lang="ko-KR" altLang="en-US" dirty="0" smtClean="0"/>
              <a:t>칼럼기준으로 </a:t>
            </a:r>
            <a:r>
              <a:rPr lang="en-US" altLang="ko-KR" dirty="0" err="1" smtClean="0"/>
              <a:t>Casulties</a:t>
            </a:r>
            <a:r>
              <a:rPr lang="en-US" altLang="ko-KR" dirty="0" smtClean="0"/>
              <a:t> </a:t>
            </a:r>
            <a:r>
              <a:rPr lang="ko-KR" altLang="en-US" dirty="0" smtClean="0"/>
              <a:t>값을 가지고 합산</a:t>
            </a:r>
            <a:r>
              <a:rPr lang="en-US" altLang="ko-KR" dirty="0" smtClean="0"/>
              <a:t>, </a:t>
            </a:r>
            <a:r>
              <a:rPr lang="ko-KR" altLang="en-US" dirty="0" smtClean="0"/>
              <a:t>평균</a:t>
            </a:r>
            <a:r>
              <a:rPr lang="en-US" altLang="ko-KR" dirty="0" smtClean="0"/>
              <a:t>, </a:t>
            </a:r>
            <a:r>
              <a:rPr lang="ko-KR" altLang="en-US" dirty="0" smtClean="0"/>
              <a:t>표준편차</a:t>
            </a:r>
            <a:r>
              <a:rPr lang="en-US" altLang="ko-KR" dirty="0" smtClean="0"/>
              <a:t>, </a:t>
            </a:r>
            <a:r>
              <a:rPr lang="ko-KR" altLang="en-US" dirty="0" smtClean="0"/>
              <a:t>분산을 계산 </a:t>
            </a:r>
            <a:endParaRPr lang="en-US" altLang="ko-KR" dirty="0" smtClean="0"/>
          </a:p>
        </p:txBody>
      </p:sp>
      <p:pic>
        <p:nvPicPr>
          <p:cNvPr id="2181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2636912"/>
            <a:ext cx="3810000" cy="35143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5139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 apply/map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734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5577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Name </a:t>
            </a:r>
            <a:r>
              <a:rPr lang="ko-KR" altLang="en-US" dirty="0" smtClean="0"/>
              <a:t>칼럼에 </a:t>
            </a:r>
            <a:r>
              <a:rPr lang="en-US" altLang="ko-KR" dirty="0" smtClean="0"/>
              <a:t>apply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적용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문자열로 저장된 칼럼에 대해 소문자를 대문자로 전환</a:t>
            </a:r>
            <a:endParaRPr lang="en-US" altLang="ko-KR" dirty="0" smtClean="0"/>
          </a:p>
        </p:txBody>
      </p:sp>
      <p:pic>
        <p:nvPicPr>
          <p:cNvPr id="2191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2852936"/>
            <a:ext cx="6734175" cy="3381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5616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Name </a:t>
            </a:r>
            <a:r>
              <a:rPr lang="ko-KR" altLang="en-US" dirty="0" smtClean="0"/>
              <a:t>칼럼에 </a:t>
            </a:r>
            <a:r>
              <a:rPr lang="en-US" altLang="ko-KR" dirty="0" smtClean="0"/>
              <a:t>map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적용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/>
              <a:t>문자열로 저장된 칼럼에 대해 소문자를 대문자로 전환</a:t>
            </a:r>
            <a:endParaRPr lang="en-US" altLang="ko-KR" dirty="0"/>
          </a:p>
        </p:txBody>
      </p:sp>
      <p:pic>
        <p:nvPicPr>
          <p:cNvPr id="2201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3068960"/>
            <a:ext cx="6848475" cy="330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8484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err="1" smtClean="0"/>
              <a:t>applymap</a:t>
            </a:r>
            <a:r>
              <a:rPr lang="en-US" altLang="ko-KR" dirty="0" smtClean="0"/>
              <a:t> </a:t>
            </a:r>
            <a:r>
              <a:rPr lang="ko-KR" altLang="en-US" dirty="0" smtClean="0"/>
              <a:t>적용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737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4082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모든 칼럼에 대해 함수 적용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문자열 칼럼은 </a:t>
            </a:r>
            <a:r>
              <a:rPr lang="ko-KR" altLang="en-US" dirty="0" err="1" smtClean="0"/>
              <a:t>변경없이</a:t>
            </a:r>
            <a:r>
              <a:rPr lang="ko-KR" altLang="en-US" dirty="0" smtClean="0"/>
              <a:t> 숫자타입일 경우는 </a:t>
            </a:r>
            <a:r>
              <a:rPr lang="en-US" altLang="ko-KR" dirty="0" smtClean="0"/>
              <a:t>100</a:t>
            </a:r>
            <a:r>
              <a:rPr lang="ko-KR" altLang="en-US" dirty="0" smtClean="0"/>
              <a:t>을 곱셈함  </a:t>
            </a:r>
            <a:endParaRPr lang="en-US" altLang="ko-KR" dirty="0" smtClean="0"/>
          </a:p>
        </p:txBody>
      </p:sp>
      <p:pic>
        <p:nvPicPr>
          <p:cNvPr id="2211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438" y="2924944"/>
            <a:ext cx="6715125" cy="3494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8993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827584" y="764704"/>
            <a:ext cx="7579568" cy="4968552"/>
          </a:xfrm>
        </p:spPr>
        <p:txBody>
          <a:bodyPr>
            <a:normAutofit/>
          </a:bodyPr>
          <a:lstStyle/>
          <a:p>
            <a:pPr algn="ctr"/>
            <a:r>
              <a:rPr lang="en-US" altLang="ko-KR" sz="8800" dirty="0" smtClean="0"/>
              <a:t>9. Pandas</a:t>
            </a:r>
            <a:r>
              <a:rPr lang="en-US" altLang="ko-KR" sz="8800" dirty="0"/>
              <a:t/>
            </a:r>
            <a:br>
              <a:rPr lang="en-US" altLang="ko-KR" sz="8800" dirty="0"/>
            </a:br>
            <a:r>
              <a:rPr lang="en-US" altLang="ko-KR" sz="8800" dirty="0" smtClean="0"/>
              <a:t>index </a:t>
            </a:r>
            <a:br>
              <a:rPr lang="en-US" altLang="ko-KR" sz="8800" dirty="0" smtClean="0"/>
            </a:br>
            <a:r>
              <a:rPr lang="en-US" altLang="ko-KR" sz="8800" dirty="0" smtClean="0"/>
              <a:t>class</a:t>
            </a:r>
            <a:endParaRPr lang="ko-KR" altLang="en-US" sz="88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739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2010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행 검색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ko-KR" altLang="en-US" dirty="0" smtClean="0"/>
              <a:t>정수배열을 사용한 색인</a:t>
            </a:r>
            <a:r>
              <a:rPr lang="en-US" altLang="ko-KR" dirty="0" smtClean="0"/>
              <a:t>(</a:t>
            </a:r>
            <a:r>
              <a:rPr lang="ko-KR" altLang="en-US" dirty="0" smtClean="0"/>
              <a:t>양수</a:t>
            </a:r>
            <a:r>
              <a:rPr lang="en-US" altLang="ko-KR" dirty="0" smtClean="0"/>
              <a:t>,</a:t>
            </a:r>
            <a:r>
              <a:rPr lang="ko-KR" altLang="en-US" dirty="0" smtClean="0"/>
              <a:t>음수를 이용</a:t>
            </a:r>
            <a:r>
              <a:rPr lang="en-US" altLang="ko-KR" dirty="0" smtClean="0"/>
              <a:t>)</a:t>
            </a:r>
            <a:r>
              <a:rPr lang="ko-KR" altLang="en-US" dirty="0" smtClean="0"/>
              <a:t>이며 행에 대한 정보를 </a:t>
            </a:r>
            <a:r>
              <a:rPr lang="en-US" altLang="ko-KR" dirty="0" smtClean="0"/>
              <a:t>list</a:t>
            </a:r>
            <a:r>
              <a:rPr lang="ko-KR" altLang="en-US" dirty="0" smtClean="0"/>
              <a:t>로 제공해서 </a:t>
            </a:r>
            <a:r>
              <a:rPr lang="en-US" altLang="ko-KR" dirty="0" smtClean="0"/>
              <a:t>3</a:t>
            </a:r>
            <a:r>
              <a:rPr lang="ko-KR" altLang="en-US" dirty="0" smtClean="0"/>
              <a:t>번째와 </a:t>
            </a:r>
            <a:r>
              <a:rPr lang="en-US" altLang="ko-KR" dirty="0" smtClean="0"/>
              <a:t>1</a:t>
            </a:r>
            <a:r>
              <a:rPr lang="ko-KR" altLang="en-US" dirty="0" smtClean="0"/>
              <a:t>번째를 출력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74</a:t>
            </a:fld>
            <a:endParaRPr lang="ko-KR" altLang="en-US"/>
          </a:p>
        </p:txBody>
      </p:sp>
      <p:pic>
        <p:nvPicPr>
          <p:cNvPr id="2519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3851718"/>
            <a:ext cx="3028950" cy="2219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190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3873971"/>
            <a:ext cx="2847975" cy="2219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835696" y="3419708"/>
            <a:ext cx="187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u="sng" dirty="0" err="1" smtClean="0"/>
              <a:t>정방향</a:t>
            </a:r>
            <a:endParaRPr lang="ko-KR" altLang="en-US" b="1" u="sng" dirty="0"/>
          </a:p>
        </p:txBody>
      </p:sp>
      <p:sp>
        <p:nvSpPr>
          <p:cNvPr id="9" name="TextBox 8"/>
          <p:cNvSpPr txBox="1"/>
          <p:nvPr/>
        </p:nvSpPr>
        <p:spPr>
          <a:xfrm>
            <a:off x="5292080" y="3419708"/>
            <a:ext cx="187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u="sng" dirty="0"/>
              <a:t>역</a:t>
            </a:r>
            <a:r>
              <a:rPr lang="ko-KR" altLang="en-US" b="1" u="sng" dirty="0" smtClean="0"/>
              <a:t>방향</a:t>
            </a:r>
            <a:endParaRPr lang="ko-KR" altLang="en-US" b="1" u="sng" dirty="0"/>
          </a:p>
        </p:txBody>
      </p:sp>
    </p:spTree>
    <p:extLst>
      <p:ext uri="{BB962C8B-B14F-4D97-AF65-F5344CB8AC3E}">
        <p14:creationId xmlns:p14="http://schemas.microsoft.com/office/powerpoint/2010/main" val="3525138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827584" y="908720"/>
            <a:ext cx="7579568" cy="4454624"/>
          </a:xfrm>
        </p:spPr>
        <p:txBody>
          <a:bodyPr>
            <a:normAutofit/>
          </a:bodyPr>
          <a:lstStyle/>
          <a:p>
            <a:pPr algn="r"/>
            <a:r>
              <a:rPr lang="en-US" altLang="ko-KR" sz="6000" dirty="0" smtClean="0"/>
              <a:t>Index</a:t>
            </a:r>
            <a:br>
              <a:rPr lang="en-US" altLang="ko-KR" sz="6000" dirty="0" smtClean="0"/>
            </a:br>
            <a:r>
              <a:rPr lang="en-US" altLang="ko-KR" sz="6000" dirty="0" smtClean="0"/>
              <a:t>class</a:t>
            </a:r>
            <a:br>
              <a:rPr lang="en-US" altLang="ko-KR" sz="6000" dirty="0" smtClean="0"/>
            </a:br>
            <a:r>
              <a:rPr lang="ko-KR" altLang="en-US" sz="6000" dirty="0" smtClean="0"/>
              <a:t>이해하기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endParaRPr lang="ko-KR" altLang="en-US" sz="72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740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5366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Index </a:t>
            </a:r>
            <a:r>
              <a:rPr lang="en-US" altLang="ko-KR" dirty="0"/>
              <a:t> </a:t>
            </a:r>
            <a:r>
              <a:rPr lang="en-US" altLang="ko-KR" dirty="0" smtClean="0"/>
              <a:t>class </a:t>
            </a:r>
            <a:r>
              <a:rPr lang="ko-KR" altLang="en-US" dirty="0" smtClean="0"/>
              <a:t>종류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741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9906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Index </a:t>
            </a:r>
            <a:r>
              <a:rPr lang="ko-KR" altLang="en-US" dirty="0" smtClean="0"/>
              <a:t>종류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Index</a:t>
            </a:r>
            <a:r>
              <a:rPr lang="ko-KR" altLang="en-US" dirty="0" smtClean="0"/>
              <a:t>로 지정될 </a:t>
            </a:r>
            <a:r>
              <a:rPr lang="en-US" altLang="ko-KR" dirty="0" smtClean="0"/>
              <a:t>class </a:t>
            </a:r>
            <a:r>
              <a:rPr lang="ko-KR" altLang="en-US" dirty="0" smtClean="0"/>
              <a:t>타입이며 항상 고정크기로 동작함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742</a:t>
            </a:fld>
            <a:endParaRPr lang="ko-KR" altLang="en-US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4832752"/>
              </p:ext>
            </p:extLst>
          </p:nvPr>
        </p:nvGraphicFramePr>
        <p:xfrm>
          <a:off x="1043608" y="3356992"/>
          <a:ext cx="7128792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32248"/>
                <a:gridCol w="4896544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Class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14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</a:rPr>
                        <a:t>설명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14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Index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14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err="1" smtClean="0">
                          <a:solidFill>
                            <a:schemeClr val="tx1"/>
                          </a:solidFill>
                        </a:rPr>
                        <a:t>Numpy</a:t>
                      </a:r>
                      <a:r>
                        <a:rPr lang="en-US" altLang="ko-KR" sz="120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aseline="0" dirty="0" smtClean="0">
                          <a:solidFill>
                            <a:schemeClr val="tx1"/>
                          </a:solidFill>
                        </a:rPr>
                        <a:t>배열 형식으로 축의 이름을 표현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14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Int64Index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14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정수 값을 위한 특수한 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Index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14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 smtClean="0">
                          <a:solidFill>
                            <a:schemeClr val="tx1"/>
                          </a:solidFill>
                        </a:rPr>
                        <a:t>DatetimeIndex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14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>
                          <a:solidFill>
                            <a:schemeClr val="tx1"/>
                          </a:solidFill>
                        </a:rPr>
                        <a:t>나노초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 타임스탬프를 저장하는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 Index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14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 smtClean="0">
                          <a:solidFill>
                            <a:schemeClr val="tx1"/>
                          </a:solidFill>
                        </a:rPr>
                        <a:t>PeriodIndex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14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기간 데이터를 위한 특수한 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Index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14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60064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Index </a:t>
            </a:r>
            <a:r>
              <a:rPr lang="en-US" altLang="ko-KR" dirty="0"/>
              <a:t> </a:t>
            </a:r>
            <a:r>
              <a:rPr lang="ko-KR" altLang="en-US" dirty="0" smtClean="0"/>
              <a:t>생성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743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8756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Index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행과 열에 들어갈 </a:t>
            </a:r>
            <a:r>
              <a:rPr lang="en-US" altLang="ko-KR" dirty="0" smtClean="0"/>
              <a:t>index </a:t>
            </a:r>
            <a:r>
              <a:rPr lang="ko-KR" altLang="en-US" dirty="0" smtClean="0"/>
              <a:t>대한 메타데이터 객체화하는 클래</a:t>
            </a:r>
            <a:r>
              <a:rPr lang="ko-KR" altLang="en-US" dirty="0"/>
              <a:t>스</a:t>
            </a:r>
            <a:endParaRPr lang="en-US" altLang="ko-KR" dirty="0" smtClean="0"/>
          </a:p>
        </p:txBody>
      </p:sp>
      <p:sp>
        <p:nvSpPr>
          <p:cNvPr id="10" name="직사각형 9"/>
          <p:cNvSpPr/>
          <p:nvPr/>
        </p:nvSpPr>
        <p:spPr>
          <a:xfrm>
            <a:off x="1187624" y="2708920"/>
            <a:ext cx="6912768" cy="367240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>
                <a:solidFill>
                  <a:schemeClr val="tx1"/>
                </a:solidFill>
              </a:rPr>
              <a:t>class Index(</a:t>
            </a:r>
            <a:r>
              <a:rPr lang="en-US" altLang="ko-KR" sz="1400" dirty="0" err="1">
                <a:solidFill>
                  <a:schemeClr val="tx1"/>
                </a:solidFill>
              </a:rPr>
              <a:t>pandas.core.base.IndexOpsMixin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en-US" altLang="ko-KR" sz="1400" dirty="0" err="1">
                <a:solidFill>
                  <a:schemeClr val="tx1"/>
                </a:solidFill>
              </a:rPr>
              <a:t>pandas.core.strings.StringAccessorMixin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en-US" altLang="ko-KR" sz="1400" dirty="0" err="1">
                <a:solidFill>
                  <a:schemeClr val="tx1"/>
                </a:solidFill>
              </a:rPr>
              <a:t>pandas.core.base.PandasObject</a:t>
            </a:r>
            <a:r>
              <a:rPr lang="en-US" altLang="ko-KR" sz="1400" dirty="0">
                <a:solidFill>
                  <a:schemeClr val="tx1"/>
                </a:solidFill>
              </a:rPr>
              <a:t>)</a:t>
            </a:r>
            <a:r>
              <a:rPr lang="en-US" altLang="ko-KR" sz="1200" dirty="0"/>
              <a:t/>
            </a:r>
            <a:br>
              <a:rPr lang="en-US" altLang="ko-KR" sz="1200" dirty="0"/>
            </a:br>
            <a:r>
              <a:rPr lang="en-US" altLang="ko-KR" sz="1200" dirty="0"/>
              <a:t> |  </a:t>
            </a:r>
            <a:r>
              <a:rPr lang="en-US" altLang="ko-KR" sz="1200" dirty="0">
                <a:solidFill>
                  <a:schemeClr val="tx1"/>
                </a:solidFill>
              </a:rPr>
              <a:t>Immutable </a:t>
            </a:r>
            <a:r>
              <a:rPr lang="en-US" altLang="ko-KR" sz="1200" dirty="0" err="1">
                <a:solidFill>
                  <a:schemeClr val="tx1"/>
                </a:solidFill>
              </a:rPr>
              <a:t>ndarray</a:t>
            </a:r>
            <a:r>
              <a:rPr lang="en-US" altLang="ko-KR" sz="1200" dirty="0">
                <a:solidFill>
                  <a:schemeClr val="tx1"/>
                </a:solidFill>
              </a:rPr>
              <a:t> implementing an ordered, sliceable set. The basic object</a:t>
            </a:r>
            <a:br>
              <a:rPr lang="en-US" altLang="ko-KR" sz="1200" dirty="0">
                <a:solidFill>
                  <a:schemeClr val="tx1"/>
                </a:solidFill>
              </a:rPr>
            </a:br>
            <a:r>
              <a:rPr lang="en-US" altLang="ko-KR" sz="1200" dirty="0">
                <a:solidFill>
                  <a:schemeClr val="tx1"/>
                </a:solidFill>
              </a:rPr>
              <a:t> |  storing axis labels for all pandas objects</a:t>
            </a:r>
            <a:br>
              <a:rPr lang="en-US" altLang="ko-KR" sz="1200" dirty="0">
                <a:solidFill>
                  <a:schemeClr val="tx1"/>
                </a:solidFill>
              </a:rPr>
            </a:br>
            <a:r>
              <a:rPr lang="en-US" altLang="ko-KR" sz="1200" dirty="0">
                <a:solidFill>
                  <a:schemeClr val="tx1"/>
                </a:solidFill>
              </a:rPr>
              <a:t> |</a:t>
            </a:r>
            <a:br>
              <a:rPr lang="en-US" altLang="ko-KR" sz="1200" dirty="0">
                <a:solidFill>
                  <a:schemeClr val="tx1"/>
                </a:solidFill>
              </a:rPr>
            </a:br>
            <a:r>
              <a:rPr lang="en-US" altLang="ko-KR" sz="1200" dirty="0">
                <a:solidFill>
                  <a:schemeClr val="tx1"/>
                </a:solidFill>
              </a:rPr>
              <a:t> |  Parameters</a:t>
            </a:r>
            <a:br>
              <a:rPr lang="en-US" altLang="ko-KR" sz="1200" dirty="0">
                <a:solidFill>
                  <a:schemeClr val="tx1"/>
                </a:solidFill>
              </a:rPr>
            </a:br>
            <a:r>
              <a:rPr lang="en-US" altLang="ko-KR" sz="1200" dirty="0">
                <a:solidFill>
                  <a:schemeClr val="tx1"/>
                </a:solidFill>
              </a:rPr>
              <a:t> |  ----------</a:t>
            </a:r>
            <a:br>
              <a:rPr lang="en-US" altLang="ko-KR" sz="1200" dirty="0">
                <a:solidFill>
                  <a:schemeClr val="tx1"/>
                </a:solidFill>
              </a:rPr>
            </a:br>
            <a:r>
              <a:rPr lang="en-US" altLang="ko-KR" sz="1200" dirty="0">
                <a:solidFill>
                  <a:schemeClr val="tx1"/>
                </a:solidFill>
              </a:rPr>
              <a:t> |  data : array-like (1-dimensional)</a:t>
            </a:r>
            <a:br>
              <a:rPr lang="en-US" altLang="ko-KR" sz="1200" dirty="0">
                <a:solidFill>
                  <a:schemeClr val="tx1"/>
                </a:solidFill>
              </a:rPr>
            </a:br>
            <a:r>
              <a:rPr lang="en-US" altLang="ko-KR" sz="1200" dirty="0">
                <a:solidFill>
                  <a:schemeClr val="tx1"/>
                </a:solidFill>
              </a:rPr>
              <a:t> |  </a:t>
            </a:r>
            <a:r>
              <a:rPr lang="en-US" altLang="ko-KR" sz="1200" dirty="0" err="1">
                <a:solidFill>
                  <a:schemeClr val="tx1"/>
                </a:solidFill>
              </a:rPr>
              <a:t>dtype</a:t>
            </a:r>
            <a:r>
              <a:rPr lang="en-US" altLang="ko-KR" sz="1200" dirty="0">
                <a:solidFill>
                  <a:schemeClr val="tx1"/>
                </a:solidFill>
              </a:rPr>
              <a:t> : </a:t>
            </a:r>
            <a:r>
              <a:rPr lang="en-US" altLang="ko-KR" sz="1200" dirty="0" err="1">
                <a:solidFill>
                  <a:schemeClr val="tx1"/>
                </a:solidFill>
              </a:rPr>
              <a:t>NumPy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err="1">
                <a:solidFill>
                  <a:schemeClr val="tx1"/>
                </a:solidFill>
              </a:rPr>
              <a:t>dtype</a:t>
            </a:r>
            <a:r>
              <a:rPr lang="en-US" altLang="ko-KR" sz="1200" dirty="0">
                <a:solidFill>
                  <a:schemeClr val="tx1"/>
                </a:solidFill>
              </a:rPr>
              <a:t> (default: object)</a:t>
            </a:r>
            <a:br>
              <a:rPr lang="en-US" altLang="ko-KR" sz="1200" dirty="0">
                <a:solidFill>
                  <a:schemeClr val="tx1"/>
                </a:solidFill>
              </a:rPr>
            </a:br>
            <a:r>
              <a:rPr lang="en-US" altLang="ko-KR" sz="1200" dirty="0">
                <a:solidFill>
                  <a:schemeClr val="tx1"/>
                </a:solidFill>
              </a:rPr>
              <a:t> |  copy : </a:t>
            </a:r>
            <a:r>
              <a:rPr lang="en-US" altLang="ko-KR" sz="1200" dirty="0" err="1">
                <a:solidFill>
                  <a:schemeClr val="tx1"/>
                </a:solidFill>
              </a:rPr>
              <a:t>bool</a:t>
            </a:r>
            <a:r>
              <a:rPr lang="en-US" altLang="ko-KR" sz="1200" dirty="0">
                <a:solidFill>
                  <a:schemeClr val="tx1"/>
                </a:solidFill>
              </a:rPr>
              <a:t/>
            </a:r>
            <a:br>
              <a:rPr lang="en-US" altLang="ko-KR" sz="1200" dirty="0">
                <a:solidFill>
                  <a:schemeClr val="tx1"/>
                </a:solidFill>
              </a:rPr>
            </a:br>
            <a:r>
              <a:rPr lang="en-US" altLang="ko-KR" sz="1200" dirty="0">
                <a:solidFill>
                  <a:schemeClr val="tx1"/>
                </a:solidFill>
              </a:rPr>
              <a:t> |      Make a copy of input </a:t>
            </a:r>
            <a:r>
              <a:rPr lang="en-US" altLang="ko-KR" sz="1200" dirty="0" err="1">
                <a:solidFill>
                  <a:schemeClr val="tx1"/>
                </a:solidFill>
              </a:rPr>
              <a:t>ndarray</a:t>
            </a:r>
            <a:r>
              <a:rPr lang="en-US" altLang="ko-KR" sz="1200" dirty="0">
                <a:solidFill>
                  <a:schemeClr val="tx1"/>
                </a:solidFill>
              </a:rPr>
              <a:t/>
            </a:r>
            <a:br>
              <a:rPr lang="en-US" altLang="ko-KR" sz="1200" dirty="0">
                <a:solidFill>
                  <a:schemeClr val="tx1"/>
                </a:solidFill>
              </a:rPr>
            </a:br>
            <a:r>
              <a:rPr lang="en-US" altLang="ko-KR" sz="1200" dirty="0">
                <a:solidFill>
                  <a:schemeClr val="tx1"/>
                </a:solidFill>
              </a:rPr>
              <a:t> |  name : object</a:t>
            </a:r>
            <a:br>
              <a:rPr lang="en-US" altLang="ko-KR" sz="1200" dirty="0">
                <a:solidFill>
                  <a:schemeClr val="tx1"/>
                </a:solidFill>
              </a:rPr>
            </a:br>
            <a:r>
              <a:rPr lang="en-US" altLang="ko-KR" sz="1200" dirty="0">
                <a:solidFill>
                  <a:schemeClr val="tx1"/>
                </a:solidFill>
              </a:rPr>
              <a:t> |      Name to be stored in the index</a:t>
            </a:r>
            <a:br>
              <a:rPr lang="en-US" altLang="ko-KR" sz="1200" dirty="0">
                <a:solidFill>
                  <a:schemeClr val="tx1"/>
                </a:solidFill>
              </a:rPr>
            </a:br>
            <a:r>
              <a:rPr lang="en-US" altLang="ko-KR" sz="1200" dirty="0">
                <a:solidFill>
                  <a:schemeClr val="tx1"/>
                </a:solidFill>
              </a:rPr>
              <a:t> |  </a:t>
            </a:r>
            <a:r>
              <a:rPr lang="en-US" altLang="ko-KR" sz="1200" dirty="0" err="1">
                <a:solidFill>
                  <a:schemeClr val="tx1"/>
                </a:solidFill>
              </a:rPr>
              <a:t>tupleize_cols</a:t>
            </a:r>
            <a:r>
              <a:rPr lang="en-US" altLang="ko-KR" sz="1200" dirty="0">
                <a:solidFill>
                  <a:schemeClr val="tx1"/>
                </a:solidFill>
              </a:rPr>
              <a:t> : </a:t>
            </a:r>
            <a:r>
              <a:rPr lang="en-US" altLang="ko-KR" sz="1200" dirty="0" err="1">
                <a:solidFill>
                  <a:schemeClr val="tx1"/>
                </a:solidFill>
              </a:rPr>
              <a:t>bool</a:t>
            </a:r>
            <a:r>
              <a:rPr lang="en-US" altLang="ko-KR" sz="1200" dirty="0">
                <a:solidFill>
                  <a:schemeClr val="tx1"/>
                </a:solidFill>
              </a:rPr>
              <a:t> (default: True)</a:t>
            </a:r>
            <a:br>
              <a:rPr lang="en-US" altLang="ko-KR" sz="1200" dirty="0">
                <a:solidFill>
                  <a:schemeClr val="tx1"/>
                </a:solidFill>
              </a:rPr>
            </a:br>
            <a:r>
              <a:rPr lang="en-US" altLang="ko-KR" sz="1200" dirty="0">
                <a:solidFill>
                  <a:schemeClr val="tx1"/>
                </a:solidFill>
              </a:rPr>
              <a:t> |      When True, attempt to create a </a:t>
            </a:r>
            <a:r>
              <a:rPr lang="en-US" altLang="ko-KR" sz="1200" dirty="0" err="1">
                <a:solidFill>
                  <a:schemeClr val="tx1"/>
                </a:solidFill>
              </a:rPr>
              <a:t>MultiIndex</a:t>
            </a:r>
            <a:r>
              <a:rPr lang="en-US" altLang="ko-KR" sz="1200" dirty="0">
                <a:solidFill>
                  <a:schemeClr val="tx1"/>
                </a:solidFill>
              </a:rPr>
              <a:t> if possible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5967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Index </a:t>
            </a:r>
            <a:r>
              <a:rPr lang="ko-KR" altLang="en-US" dirty="0" smtClean="0"/>
              <a:t>생성하기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str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129296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Integer/string</a:t>
            </a:r>
            <a:r>
              <a:rPr lang="ko-KR" altLang="en-US" dirty="0" smtClean="0"/>
              <a:t>를 기반으로 </a:t>
            </a:r>
            <a:r>
              <a:rPr lang="en-US" altLang="ko-KR" dirty="0" smtClean="0"/>
              <a:t>Index </a:t>
            </a:r>
            <a:r>
              <a:rPr lang="ko-KR" altLang="en-US" dirty="0" smtClean="0"/>
              <a:t>생성하기</a:t>
            </a:r>
            <a:endParaRPr lang="en-US" altLang="ko-KR" dirty="0" smtClean="0"/>
          </a:p>
        </p:txBody>
      </p:sp>
      <p:pic>
        <p:nvPicPr>
          <p:cNvPr id="2232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284984"/>
            <a:ext cx="4104456" cy="2808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745</a:t>
            </a:fld>
            <a:endParaRPr lang="ko-KR" altLang="en-US"/>
          </a:p>
        </p:txBody>
      </p:sp>
      <p:pic>
        <p:nvPicPr>
          <p:cNvPr id="3235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4005064"/>
            <a:ext cx="3947864" cy="1257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56435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altLang="ko-KR" dirty="0" err="1"/>
              <a:t>DatetimeIndex</a:t>
            </a:r>
            <a:r>
              <a:rPr lang="en-US" altLang="ko-KR" dirty="0"/>
              <a:t>/</a:t>
            </a:r>
            <a:r>
              <a:rPr lang="en-US" altLang="ko-KR" dirty="0" err="1"/>
              <a:t>PeriodIndex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746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0170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DatetimeIndex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129296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DateTimeIndex</a:t>
            </a:r>
            <a:r>
              <a:rPr lang="en-US" altLang="ko-KR" dirty="0" smtClean="0"/>
              <a:t>  </a:t>
            </a:r>
            <a:r>
              <a:rPr lang="ko-KR" altLang="en-US" dirty="0" smtClean="0"/>
              <a:t>생성 및 주요  변수 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747</a:t>
            </a:fld>
            <a:endParaRPr lang="ko-KR" altLang="en-US"/>
          </a:p>
        </p:txBody>
      </p:sp>
      <p:pic>
        <p:nvPicPr>
          <p:cNvPr id="3461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492896"/>
            <a:ext cx="8064896" cy="41125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59781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PeriodIndex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129296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periodindex</a:t>
            </a:r>
            <a:r>
              <a:rPr lang="ko-KR" altLang="en-US" dirty="0" smtClean="0"/>
              <a:t>를 기반으로 </a:t>
            </a:r>
            <a:r>
              <a:rPr lang="en-US" altLang="ko-KR" dirty="0" smtClean="0"/>
              <a:t>Index </a:t>
            </a:r>
            <a:r>
              <a:rPr lang="ko-KR" altLang="en-US" dirty="0" smtClean="0"/>
              <a:t>생성하기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748</a:t>
            </a:fld>
            <a:endParaRPr lang="ko-KR" altLang="en-US"/>
          </a:p>
        </p:txBody>
      </p:sp>
      <p:pic>
        <p:nvPicPr>
          <p:cNvPr id="32461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387012"/>
            <a:ext cx="7458075" cy="2352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43436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Index class </a:t>
            </a:r>
            <a:r>
              <a:rPr lang="ko-KR" altLang="en-US" dirty="0" smtClean="0"/>
              <a:t>적용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749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6559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순서쌍 </a:t>
            </a:r>
            <a:r>
              <a:rPr lang="ko-KR" altLang="en-US" dirty="0" err="1" smtClean="0"/>
              <a:t>처리후</a:t>
            </a:r>
            <a:r>
              <a:rPr lang="ko-KR" altLang="en-US" dirty="0" smtClean="0"/>
              <a:t> 원소만 추출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err="1" smtClean="0"/>
              <a:t>두개의</a:t>
            </a:r>
            <a:r>
              <a:rPr lang="ko-KR" altLang="en-US" dirty="0" smtClean="0"/>
              <a:t> 배열을 주면 </a:t>
            </a:r>
            <a:r>
              <a:rPr lang="ko-KR" altLang="en-US" dirty="0" err="1" smtClean="0"/>
              <a:t>첫번째</a:t>
            </a:r>
            <a:r>
              <a:rPr lang="ko-KR" altLang="en-US" dirty="0" smtClean="0"/>
              <a:t> 배열은 행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두번째</a:t>
            </a:r>
            <a:r>
              <a:rPr lang="ko-KR" altLang="en-US" dirty="0" smtClean="0"/>
              <a:t> 배열은 열로 순서쌍을 구성해서 값을 추출</a:t>
            </a:r>
            <a:endParaRPr lang="ko-KR" altLang="en-US" dirty="0"/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3572104"/>
            <a:ext cx="3816424" cy="245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75</a:t>
            </a:fld>
            <a:endParaRPr lang="ko-KR" altLang="en-US"/>
          </a:p>
        </p:txBody>
      </p:sp>
      <p:pic>
        <p:nvPicPr>
          <p:cNvPr id="25497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3686404"/>
            <a:ext cx="2819400" cy="2228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11155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Series 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index </a:t>
            </a:r>
            <a:r>
              <a:rPr lang="ko-KR" altLang="en-US" dirty="0" smtClean="0"/>
              <a:t>적용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129296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Series </a:t>
            </a:r>
            <a:r>
              <a:rPr lang="ko-KR" altLang="en-US" dirty="0" smtClean="0"/>
              <a:t>생성 전 직접 </a:t>
            </a:r>
            <a:r>
              <a:rPr lang="en-US" altLang="ko-KR" dirty="0" smtClean="0"/>
              <a:t>Index</a:t>
            </a:r>
            <a:r>
              <a:rPr lang="ko-KR" altLang="en-US" dirty="0" smtClean="0"/>
              <a:t>를 만들고 반영</a:t>
            </a:r>
            <a:endParaRPr lang="en-US" altLang="ko-KR" dirty="0" smtClean="0"/>
          </a:p>
        </p:txBody>
      </p:sp>
      <p:pic>
        <p:nvPicPr>
          <p:cNvPr id="2263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2492896"/>
            <a:ext cx="3933825" cy="3733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2565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DataFrame</a:t>
            </a:r>
            <a:r>
              <a:rPr lang="en-US" altLang="ko-KR" dirty="0" smtClean="0"/>
              <a:t> </a:t>
            </a:r>
            <a:r>
              <a:rPr lang="ko-KR" altLang="en-US" dirty="0" smtClean="0"/>
              <a:t>에 </a:t>
            </a:r>
            <a:r>
              <a:rPr lang="en-US" altLang="ko-KR" dirty="0"/>
              <a:t>I</a:t>
            </a:r>
            <a:r>
              <a:rPr lang="en-US" altLang="ko-KR" dirty="0" smtClean="0"/>
              <a:t>ndex </a:t>
            </a:r>
            <a:r>
              <a:rPr lang="ko-KR" altLang="en-US" dirty="0" smtClean="0"/>
              <a:t>적용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27331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DataFrame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생성전</a:t>
            </a:r>
            <a:r>
              <a:rPr lang="ko-KR" altLang="en-US" dirty="0" smtClean="0"/>
              <a:t> 직접 </a:t>
            </a:r>
            <a:r>
              <a:rPr lang="en-US" altLang="ko-KR" dirty="0" smtClean="0"/>
              <a:t>Index</a:t>
            </a:r>
            <a:r>
              <a:rPr lang="ko-KR" altLang="en-US" dirty="0" smtClean="0"/>
              <a:t>를 만들고 </a:t>
            </a:r>
            <a:r>
              <a:rPr lang="en-US" altLang="ko-KR" dirty="0" smtClean="0"/>
              <a:t>index, columns</a:t>
            </a:r>
            <a:r>
              <a:rPr lang="ko-KR" altLang="en-US" dirty="0" err="1" smtClean="0"/>
              <a:t>에반영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751</a:t>
            </a:fld>
            <a:endParaRPr lang="ko-KR" altLang="en-US"/>
          </a:p>
        </p:txBody>
      </p:sp>
      <p:pic>
        <p:nvPicPr>
          <p:cNvPr id="3112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7488" y="3212976"/>
            <a:ext cx="3629025" cy="3257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73718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주요 속성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752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6556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주요 변수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129296"/>
          </a:xfrm>
        </p:spPr>
        <p:txBody>
          <a:bodyPr>
            <a:noAutofit/>
          </a:bodyPr>
          <a:lstStyle/>
          <a:p>
            <a:pPr marL="457200" lvl="1" indent="0" fontAlgn="base">
              <a:buNone/>
            </a:pPr>
            <a:r>
              <a:rPr lang="en-US" altLang="ko-KR" sz="2800" dirty="0" smtClean="0"/>
              <a:t>Index </a:t>
            </a:r>
            <a:r>
              <a:rPr lang="ko-KR" altLang="en-US" sz="2800" dirty="0" smtClean="0"/>
              <a:t>내의 </a:t>
            </a:r>
            <a:r>
              <a:rPr lang="en-US" altLang="ko-KR" sz="2800" dirty="0" smtClean="0"/>
              <a:t>values, </a:t>
            </a:r>
            <a:r>
              <a:rPr lang="en-US" altLang="ko-KR" sz="2800" dirty="0" err="1" smtClean="0"/>
              <a:t>name,nlevels,ndim</a:t>
            </a:r>
            <a:r>
              <a:rPr lang="en-US" altLang="ko-KR" sz="2800" dirty="0" smtClean="0"/>
              <a:t>, </a:t>
            </a:r>
            <a:r>
              <a:rPr lang="en-US" altLang="ko-KR" sz="2800" dirty="0" err="1" smtClean="0"/>
              <a:t>dtype</a:t>
            </a:r>
            <a:r>
              <a:rPr lang="en-US" altLang="ko-KR" sz="2800" dirty="0"/>
              <a:t> </a:t>
            </a:r>
            <a:r>
              <a:rPr lang="ko-KR" altLang="en-US" sz="2800" dirty="0" smtClean="0"/>
              <a:t>등으로 </a:t>
            </a:r>
            <a:r>
              <a:rPr lang="en-US" altLang="ko-KR" sz="2800" dirty="0" smtClean="0"/>
              <a:t>index class </a:t>
            </a:r>
            <a:r>
              <a:rPr lang="ko-KR" altLang="en-US" sz="2800" dirty="0" smtClean="0"/>
              <a:t>조회 </a:t>
            </a:r>
            <a:endParaRPr lang="en-US" altLang="ko-KR" sz="280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753</a:t>
            </a:fld>
            <a:endParaRPr lang="ko-KR" altLang="en-US"/>
          </a:p>
        </p:txBody>
      </p:sp>
      <p:pic>
        <p:nvPicPr>
          <p:cNvPr id="3123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0009" y="3068960"/>
            <a:ext cx="4191000" cy="290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77018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메소드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분류 및 중복여부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129296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Index </a:t>
            </a:r>
            <a:r>
              <a:rPr lang="ko-KR" altLang="en-US" dirty="0" smtClean="0"/>
              <a:t>내의 분류 및 중복여부 확인</a:t>
            </a:r>
            <a:endParaRPr lang="en-US" altLang="ko-KR" dirty="0" smtClean="0"/>
          </a:p>
        </p:txBody>
      </p:sp>
      <p:pic>
        <p:nvPicPr>
          <p:cNvPr id="2293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212976"/>
            <a:ext cx="4038600" cy="197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1803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메소드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집합 처리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129296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Index </a:t>
            </a:r>
            <a:r>
              <a:rPr lang="ko-KR" altLang="en-US" dirty="0" smtClean="0"/>
              <a:t>내의 집합연산</a:t>
            </a:r>
            <a:endParaRPr lang="en-US" altLang="ko-KR" dirty="0" smtClean="0"/>
          </a:p>
        </p:txBody>
      </p:sp>
      <p:pic>
        <p:nvPicPr>
          <p:cNvPr id="2304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7785" y="3068960"/>
            <a:ext cx="3476625" cy="246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916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메소드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추가 및 삭제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489336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append, insert, drop, delete </a:t>
            </a:r>
            <a:r>
              <a:rPr lang="ko-KR" altLang="en-US" dirty="0" err="1" smtClean="0"/>
              <a:t>메소드는</a:t>
            </a:r>
            <a:r>
              <a:rPr lang="ko-KR" altLang="en-US" dirty="0" smtClean="0"/>
              <a:t> 처리결과가 새로운 </a:t>
            </a:r>
            <a:r>
              <a:rPr lang="en-US" altLang="ko-KR" dirty="0" smtClean="0"/>
              <a:t>Index</a:t>
            </a:r>
            <a:r>
              <a:rPr lang="ko-KR" altLang="en-US" dirty="0" smtClean="0"/>
              <a:t>로 만들어짐 </a:t>
            </a:r>
            <a:r>
              <a:rPr lang="en-US" altLang="ko-KR" dirty="0" smtClean="0"/>
              <a:t>drop</a:t>
            </a:r>
            <a:r>
              <a:rPr lang="ko-KR" altLang="en-US" dirty="0" smtClean="0"/>
              <a:t>은 값을 넣고 삭제하나 </a:t>
            </a:r>
            <a:r>
              <a:rPr lang="en-US" altLang="ko-KR" dirty="0" smtClean="0"/>
              <a:t>delete</a:t>
            </a:r>
            <a:r>
              <a:rPr lang="ko-KR" altLang="en-US" dirty="0" smtClean="0"/>
              <a:t>는 위치를 넣고 삭제</a:t>
            </a:r>
            <a:endParaRPr lang="en-US" altLang="ko-KR" dirty="0" smtClean="0"/>
          </a:p>
        </p:txBody>
      </p:sp>
      <p:pic>
        <p:nvPicPr>
          <p:cNvPr id="2314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2924944"/>
            <a:ext cx="4038600" cy="3590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809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메소드</a:t>
            </a:r>
            <a:r>
              <a:rPr lang="ko-KR" altLang="en-US" dirty="0" smtClean="0"/>
              <a:t> </a:t>
            </a:r>
            <a:r>
              <a:rPr lang="en-US" altLang="ko-KR" dirty="0" smtClean="0"/>
              <a:t>: get/set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489336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get_value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set_value</a:t>
            </a:r>
            <a:r>
              <a:rPr lang="en-US" altLang="ko-KR" dirty="0" smtClean="0"/>
              <a:t>/</a:t>
            </a:r>
            <a:r>
              <a:rPr lang="en-US" altLang="ko-KR" smtClean="0"/>
              <a:t>get_values </a:t>
            </a:r>
            <a:r>
              <a:rPr lang="ko-KR" altLang="en-US" dirty="0" smtClean="0"/>
              <a:t>처리 </a:t>
            </a:r>
            <a:endParaRPr lang="en-US" altLang="ko-KR" dirty="0" smtClean="0"/>
          </a:p>
        </p:txBody>
      </p:sp>
      <p:pic>
        <p:nvPicPr>
          <p:cNvPr id="2324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3284984"/>
            <a:ext cx="4410075" cy="272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5315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주요 </a:t>
            </a:r>
            <a:r>
              <a:rPr lang="ko-KR" altLang="en-US" dirty="0" err="1" smtClean="0"/>
              <a:t>메소</a:t>
            </a:r>
            <a:r>
              <a:rPr lang="ko-KR" altLang="en-US" dirty="0" err="1"/>
              <a:t>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758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3168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Index </a:t>
            </a:r>
            <a:r>
              <a:rPr lang="ko-KR" altLang="en-US" dirty="0" smtClean="0"/>
              <a:t>공통 </a:t>
            </a:r>
            <a:r>
              <a:rPr lang="ko-KR" altLang="en-US" dirty="0" err="1" smtClean="0"/>
              <a:t>메소드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Index</a:t>
            </a:r>
            <a:r>
              <a:rPr lang="ko-KR" altLang="en-US" dirty="0" smtClean="0"/>
              <a:t>로 지정될 </a:t>
            </a:r>
            <a:r>
              <a:rPr lang="en-US" altLang="ko-KR" dirty="0" smtClean="0"/>
              <a:t>class </a:t>
            </a:r>
            <a:r>
              <a:rPr lang="ko-KR" altLang="en-US" dirty="0" smtClean="0"/>
              <a:t>타입이며 항상 고정크기로 동작함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759</a:t>
            </a:fld>
            <a:endParaRPr lang="ko-KR" altLang="en-US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4253734"/>
              </p:ext>
            </p:extLst>
          </p:nvPr>
        </p:nvGraphicFramePr>
        <p:xfrm>
          <a:off x="1547664" y="2708920"/>
          <a:ext cx="6264696" cy="35310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4216"/>
                <a:gridCol w="4320480"/>
              </a:tblGrid>
              <a:tr h="2932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Class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14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</a:rPr>
                        <a:t>설명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14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9329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 smtClean="0"/>
                        <a:t>append</a:t>
                      </a:r>
                      <a:endParaRPr lang="ko-KR" altLang="en-US" sz="1200" dirty="0"/>
                    </a:p>
                  </a:txBody>
                  <a:tcPr marL="14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 smtClean="0"/>
                        <a:t>추가적인 </a:t>
                      </a:r>
                      <a:r>
                        <a:rPr lang="en-US" altLang="ko-KR" sz="1200" dirty="0" smtClean="0"/>
                        <a:t>Index </a:t>
                      </a:r>
                      <a:r>
                        <a:rPr lang="ko-KR" altLang="en-US" sz="1200" dirty="0" smtClean="0"/>
                        <a:t>객체를 추가</a:t>
                      </a:r>
                      <a:endParaRPr lang="ko-KR" altLang="en-US" sz="1200" dirty="0"/>
                    </a:p>
                  </a:txBody>
                  <a:tcPr marL="14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9329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 smtClean="0"/>
                        <a:t>diff</a:t>
                      </a:r>
                      <a:endParaRPr lang="ko-KR" altLang="en-US" sz="1200" dirty="0"/>
                    </a:p>
                  </a:txBody>
                  <a:tcPr marL="14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 err="1" smtClean="0"/>
                        <a:t>차집합</a:t>
                      </a:r>
                      <a:endParaRPr lang="ko-KR" altLang="en-US" sz="1200" dirty="0"/>
                    </a:p>
                  </a:txBody>
                  <a:tcPr marL="14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9329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 smtClean="0"/>
                        <a:t>intersection</a:t>
                      </a:r>
                      <a:endParaRPr lang="ko-KR" altLang="en-US" sz="1200" dirty="0"/>
                    </a:p>
                  </a:txBody>
                  <a:tcPr marL="14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 smtClean="0"/>
                        <a:t>교집합</a:t>
                      </a:r>
                      <a:endParaRPr lang="ko-KR" altLang="en-US" sz="1200" dirty="0"/>
                    </a:p>
                  </a:txBody>
                  <a:tcPr marL="14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9329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aseline="0" dirty="0" smtClean="0"/>
                        <a:t> u</a:t>
                      </a:r>
                      <a:r>
                        <a:rPr lang="en-US" altLang="ko-KR" sz="1200" dirty="0" smtClean="0"/>
                        <a:t>nion</a:t>
                      </a:r>
                      <a:endParaRPr lang="ko-KR" altLang="en-US" sz="1200" dirty="0"/>
                    </a:p>
                  </a:txBody>
                  <a:tcPr marL="14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 smtClean="0"/>
                        <a:t>합집합</a:t>
                      </a:r>
                      <a:endParaRPr lang="ko-KR" altLang="en-US" sz="1200" dirty="0"/>
                    </a:p>
                  </a:txBody>
                  <a:tcPr marL="14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9329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aseline="0" dirty="0" smtClean="0"/>
                        <a:t> </a:t>
                      </a:r>
                      <a:r>
                        <a:rPr lang="en-US" altLang="ko-KR" sz="1200" baseline="0" dirty="0" err="1" smtClean="0"/>
                        <a:t>i</a:t>
                      </a:r>
                      <a:r>
                        <a:rPr lang="en-US" altLang="ko-KR" sz="1200" dirty="0" err="1" smtClean="0"/>
                        <a:t>sin</a:t>
                      </a:r>
                      <a:endParaRPr lang="ko-KR" altLang="en-US" sz="1200" dirty="0"/>
                    </a:p>
                  </a:txBody>
                  <a:tcPr marL="14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 smtClean="0"/>
                        <a:t>색인 위치에 존재여부 확인</a:t>
                      </a:r>
                      <a:endParaRPr lang="ko-KR" altLang="en-US" sz="1200" dirty="0"/>
                    </a:p>
                  </a:txBody>
                  <a:tcPr marL="14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9329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aseline="0" dirty="0" smtClean="0"/>
                        <a:t> d</a:t>
                      </a:r>
                      <a:r>
                        <a:rPr lang="en-US" altLang="ko-KR" sz="1200" dirty="0" smtClean="0"/>
                        <a:t>elete</a:t>
                      </a:r>
                      <a:endParaRPr lang="ko-KR" altLang="en-US" sz="1200" dirty="0"/>
                    </a:p>
                  </a:txBody>
                  <a:tcPr marL="14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 smtClean="0"/>
                        <a:t>위치의 색인을 삭제</a:t>
                      </a:r>
                      <a:endParaRPr lang="ko-KR" altLang="en-US" sz="1200" dirty="0"/>
                    </a:p>
                  </a:txBody>
                  <a:tcPr marL="14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9329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 smtClean="0"/>
                        <a:t> drop</a:t>
                      </a:r>
                      <a:endParaRPr lang="ko-KR" altLang="en-US" sz="1200" dirty="0"/>
                    </a:p>
                  </a:txBody>
                  <a:tcPr marL="14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dirty="0" smtClean="0"/>
                        <a:t> </a:t>
                      </a:r>
                      <a:r>
                        <a:rPr lang="ko-KR" altLang="en-US" sz="1200" dirty="0" smtClean="0"/>
                        <a:t>값을 받아 색인 삭제</a:t>
                      </a:r>
                      <a:endParaRPr lang="ko-KR" altLang="en-US" sz="1200" dirty="0"/>
                    </a:p>
                  </a:txBody>
                  <a:tcPr marL="14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9329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aseline="0" dirty="0" smtClean="0"/>
                        <a:t> insert</a:t>
                      </a:r>
                      <a:endParaRPr lang="ko-KR" altLang="en-US" sz="1200" dirty="0"/>
                    </a:p>
                  </a:txBody>
                  <a:tcPr marL="14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dirty="0" smtClean="0"/>
                        <a:t> </a:t>
                      </a:r>
                      <a:r>
                        <a:rPr lang="ko-KR" altLang="en-US" sz="1200" dirty="0" smtClean="0"/>
                        <a:t>위치와 값을 받아 색인 추가</a:t>
                      </a:r>
                      <a:endParaRPr lang="ko-KR" altLang="en-US" sz="1200" dirty="0"/>
                    </a:p>
                  </a:txBody>
                  <a:tcPr marL="14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9329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 smtClean="0"/>
                        <a:t> </a:t>
                      </a:r>
                      <a:r>
                        <a:rPr lang="en-US" altLang="ko-KR" sz="1200" dirty="0" err="1" smtClean="0"/>
                        <a:t>is_monotonic</a:t>
                      </a:r>
                      <a:endParaRPr lang="ko-KR" altLang="en-US" sz="1200" dirty="0"/>
                    </a:p>
                  </a:txBody>
                  <a:tcPr marL="14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dirty="0" smtClean="0"/>
                        <a:t> </a:t>
                      </a:r>
                      <a:r>
                        <a:rPr lang="ko-KR" altLang="en-US" sz="1200" dirty="0" smtClean="0"/>
                        <a:t>색인이 단조성을 가지면 </a:t>
                      </a:r>
                      <a:r>
                        <a:rPr lang="en-US" altLang="ko-KR" sz="1200" dirty="0" smtClean="0"/>
                        <a:t>True</a:t>
                      </a:r>
                      <a:endParaRPr lang="ko-KR" altLang="en-US" sz="1200" dirty="0"/>
                    </a:p>
                  </a:txBody>
                  <a:tcPr marL="14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9329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aseline="0" dirty="0" smtClean="0"/>
                        <a:t> </a:t>
                      </a:r>
                      <a:r>
                        <a:rPr lang="en-US" altLang="ko-KR" sz="1200" baseline="0" dirty="0" err="1" smtClean="0"/>
                        <a:t>is_unique</a:t>
                      </a:r>
                      <a:endParaRPr lang="ko-KR" altLang="en-US" sz="1200" dirty="0"/>
                    </a:p>
                  </a:txBody>
                  <a:tcPr marL="14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dirty="0" smtClean="0"/>
                        <a:t> </a:t>
                      </a:r>
                      <a:r>
                        <a:rPr lang="ko-KR" altLang="en-US" sz="1200" dirty="0" smtClean="0"/>
                        <a:t>중복된 색인이 없다면 </a:t>
                      </a:r>
                      <a:r>
                        <a:rPr lang="en-US" altLang="ko-KR" sz="1200" dirty="0" smtClean="0"/>
                        <a:t>True</a:t>
                      </a:r>
                      <a:endParaRPr lang="ko-KR" altLang="en-US" sz="1200" dirty="0"/>
                    </a:p>
                  </a:txBody>
                  <a:tcPr marL="14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9329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aseline="0" dirty="0" smtClean="0"/>
                        <a:t> unique</a:t>
                      </a:r>
                      <a:endParaRPr lang="ko-KR" altLang="en-US" sz="1200" dirty="0"/>
                    </a:p>
                  </a:txBody>
                  <a:tcPr marL="14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dirty="0" smtClean="0"/>
                        <a:t> </a:t>
                      </a:r>
                      <a:r>
                        <a:rPr lang="ko-KR" altLang="en-US" sz="1200" dirty="0" smtClean="0"/>
                        <a:t>중복 요소 제거</a:t>
                      </a:r>
                      <a:endParaRPr lang="ko-KR" altLang="en-US" sz="1200" dirty="0"/>
                    </a:p>
                  </a:txBody>
                  <a:tcPr marL="14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02595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배열추출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9643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827584" y="908720"/>
            <a:ext cx="7579568" cy="4454624"/>
          </a:xfrm>
        </p:spPr>
        <p:txBody>
          <a:bodyPr>
            <a:normAutofit/>
          </a:bodyPr>
          <a:lstStyle/>
          <a:p>
            <a:pPr algn="r"/>
            <a:r>
              <a:rPr lang="en-US" altLang="ko-KR" sz="7200" dirty="0" err="1" smtClean="0"/>
              <a:t>multiindex</a:t>
            </a:r>
            <a:r>
              <a:rPr lang="en-US" altLang="ko-KR" sz="7200" dirty="0" smtClean="0"/>
              <a:t/>
            </a:r>
            <a:br>
              <a:rPr lang="en-US" altLang="ko-KR" sz="7200" dirty="0" smtClean="0"/>
            </a:br>
            <a:r>
              <a:rPr lang="en-US" altLang="ko-KR" sz="7200" dirty="0" smtClean="0"/>
              <a:t>class</a:t>
            </a:r>
            <a:br>
              <a:rPr lang="en-US" altLang="ko-KR" sz="7200" dirty="0" smtClean="0"/>
            </a:br>
            <a:r>
              <a:rPr lang="ko-KR" altLang="en-US" sz="7200" dirty="0" smtClean="0"/>
              <a:t>이해하</a:t>
            </a:r>
            <a:r>
              <a:rPr lang="ko-KR" altLang="en-US" sz="7200" dirty="0"/>
              <a:t>기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760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5038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err="1" smtClean="0"/>
              <a:t>MultiIndex</a:t>
            </a:r>
            <a:r>
              <a:rPr lang="en-US" altLang="ko-KR" dirty="0" smtClean="0"/>
              <a:t> </a:t>
            </a:r>
            <a:r>
              <a:rPr lang="ko-KR" altLang="en-US" dirty="0" smtClean="0"/>
              <a:t>구조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761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2962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MultiIndex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Index</a:t>
            </a:r>
            <a:r>
              <a:rPr lang="ko-KR" altLang="en-US" dirty="0" smtClean="0"/>
              <a:t>나 </a:t>
            </a:r>
            <a:r>
              <a:rPr lang="en-US" altLang="ko-KR" dirty="0" smtClean="0"/>
              <a:t>column</a:t>
            </a:r>
            <a:r>
              <a:rPr lang="ko-KR" altLang="en-US" dirty="0" smtClean="0"/>
              <a:t>에 대한 메타데이터에 대한 객체화</a:t>
            </a:r>
            <a:endParaRPr lang="en-US" altLang="ko-KR" dirty="0" smtClean="0"/>
          </a:p>
        </p:txBody>
      </p:sp>
      <p:sp>
        <p:nvSpPr>
          <p:cNvPr id="10" name="직사각형 9"/>
          <p:cNvSpPr/>
          <p:nvPr/>
        </p:nvSpPr>
        <p:spPr>
          <a:xfrm>
            <a:off x="1187624" y="2348880"/>
            <a:ext cx="6912768" cy="40324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/>
              <a:t>class </a:t>
            </a:r>
            <a:r>
              <a:rPr lang="en-US" altLang="ko-KR" sz="1200" dirty="0" err="1"/>
              <a:t>MultiIndex</a:t>
            </a:r>
            <a:r>
              <a:rPr lang="en-US" altLang="ko-KR" sz="1200" dirty="0"/>
              <a:t>(</a:t>
            </a:r>
            <a:r>
              <a:rPr lang="en-US" altLang="ko-KR" sz="1200" dirty="0" err="1"/>
              <a:t>pandas.indexes.base.Index</a:t>
            </a:r>
            <a:r>
              <a:rPr lang="en-US" altLang="ko-KR" sz="1200" dirty="0"/>
              <a:t>)</a:t>
            </a:r>
            <a:br>
              <a:rPr lang="en-US" altLang="ko-KR" sz="1200" dirty="0"/>
            </a:br>
            <a:r>
              <a:rPr lang="en-US" altLang="ko-KR" sz="1200" dirty="0"/>
              <a:t> |  A multi-level, or hierarchical, index object for pandas objects</a:t>
            </a:r>
            <a:br>
              <a:rPr lang="en-US" altLang="ko-KR" sz="1200" dirty="0"/>
            </a:br>
            <a:r>
              <a:rPr lang="en-US" altLang="ko-KR" sz="1200" dirty="0"/>
              <a:t> |</a:t>
            </a:r>
            <a:br>
              <a:rPr lang="en-US" altLang="ko-KR" sz="1200" dirty="0"/>
            </a:br>
            <a:r>
              <a:rPr lang="en-US" altLang="ko-KR" sz="1200" dirty="0"/>
              <a:t> |  Parameters</a:t>
            </a:r>
            <a:br>
              <a:rPr lang="en-US" altLang="ko-KR" sz="1200" dirty="0"/>
            </a:br>
            <a:r>
              <a:rPr lang="en-US" altLang="ko-KR" sz="1200" dirty="0"/>
              <a:t> |  ----------</a:t>
            </a:r>
            <a:br>
              <a:rPr lang="en-US" altLang="ko-KR" sz="1200" dirty="0"/>
            </a:br>
            <a:r>
              <a:rPr lang="en-US" altLang="ko-KR" sz="1200" dirty="0"/>
              <a:t> |  levels : sequence of arrays</a:t>
            </a:r>
            <a:br>
              <a:rPr lang="en-US" altLang="ko-KR" sz="1200" dirty="0"/>
            </a:br>
            <a:r>
              <a:rPr lang="en-US" altLang="ko-KR" sz="1200" dirty="0"/>
              <a:t> |      The unique labels for each level</a:t>
            </a:r>
            <a:br>
              <a:rPr lang="en-US" altLang="ko-KR" sz="1200" dirty="0"/>
            </a:br>
            <a:r>
              <a:rPr lang="en-US" altLang="ko-KR" sz="1200" dirty="0"/>
              <a:t> |  labels : sequence of arrays</a:t>
            </a:r>
            <a:br>
              <a:rPr lang="en-US" altLang="ko-KR" sz="1200" dirty="0"/>
            </a:br>
            <a:r>
              <a:rPr lang="en-US" altLang="ko-KR" sz="1200" dirty="0"/>
              <a:t> |      Integers for each level designating which label at each location</a:t>
            </a:r>
            <a:br>
              <a:rPr lang="en-US" altLang="ko-KR" sz="1200" dirty="0"/>
            </a:br>
            <a:r>
              <a:rPr lang="en-US" altLang="ko-KR" sz="1200" dirty="0"/>
              <a:t> |  </a:t>
            </a:r>
            <a:r>
              <a:rPr lang="en-US" altLang="ko-KR" sz="1200" dirty="0" err="1"/>
              <a:t>sortorder</a:t>
            </a:r>
            <a:r>
              <a:rPr lang="en-US" altLang="ko-KR" sz="1200" dirty="0"/>
              <a:t> : optional 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/>
            </a:r>
            <a:br>
              <a:rPr lang="en-US" altLang="ko-KR" sz="1200" dirty="0"/>
            </a:br>
            <a:r>
              <a:rPr lang="en-US" altLang="ko-KR" sz="1200" dirty="0"/>
              <a:t> |      Level of </a:t>
            </a:r>
            <a:r>
              <a:rPr lang="en-US" altLang="ko-KR" sz="1200" dirty="0" err="1"/>
              <a:t>sortedness</a:t>
            </a:r>
            <a:r>
              <a:rPr lang="en-US" altLang="ko-KR" sz="1200" dirty="0"/>
              <a:t> (must be lexicographically sorted by that</a:t>
            </a:r>
            <a:br>
              <a:rPr lang="en-US" altLang="ko-KR" sz="1200" dirty="0"/>
            </a:br>
            <a:r>
              <a:rPr lang="en-US" altLang="ko-KR" sz="1200" dirty="0"/>
              <a:t> |      level)</a:t>
            </a:r>
            <a:br>
              <a:rPr lang="en-US" altLang="ko-KR" sz="1200" dirty="0"/>
            </a:br>
            <a:r>
              <a:rPr lang="en-US" altLang="ko-KR" sz="1200" dirty="0"/>
              <a:t> |  names : optional sequence of objects</a:t>
            </a:r>
            <a:br>
              <a:rPr lang="en-US" altLang="ko-KR" sz="1200" dirty="0"/>
            </a:br>
            <a:r>
              <a:rPr lang="en-US" altLang="ko-KR" sz="1200" dirty="0"/>
              <a:t> |      Names for each of the index levels. (name is accepted for </a:t>
            </a:r>
            <a:r>
              <a:rPr lang="en-US" altLang="ko-KR" sz="1200" dirty="0" err="1"/>
              <a:t>compat</a:t>
            </a:r>
            <a:r>
              <a:rPr lang="en-US" altLang="ko-KR" sz="1200" dirty="0"/>
              <a:t>)</a:t>
            </a:r>
            <a:br>
              <a:rPr lang="en-US" altLang="ko-KR" sz="1200" dirty="0"/>
            </a:br>
            <a:r>
              <a:rPr lang="en-US" altLang="ko-KR" sz="1200" dirty="0"/>
              <a:t> |  copy : </a:t>
            </a:r>
            <a:r>
              <a:rPr lang="en-US" altLang="ko-KR" sz="1200" dirty="0" err="1"/>
              <a:t>boolean</a:t>
            </a:r>
            <a:r>
              <a:rPr lang="en-US" altLang="ko-KR" sz="1200" dirty="0"/>
              <a:t>, default False</a:t>
            </a:r>
            <a:br>
              <a:rPr lang="en-US" altLang="ko-KR" sz="1200" dirty="0"/>
            </a:br>
            <a:r>
              <a:rPr lang="en-US" altLang="ko-KR" sz="1200" dirty="0"/>
              <a:t> |      Copy the meta-data</a:t>
            </a:r>
            <a:br>
              <a:rPr lang="en-US" altLang="ko-KR" sz="1200" dirty="0"/>
            </a:br>
            <a:r>
              <a:rPr lang="en-US" altLang="ko-KR" sz="1200" dirty="0"/>
              <a:t> |  </a:t>
            </a:r>
            <a:r>
              <a:rPr lang="en-US" altLang="ko-KR" sz="1200" dirty="0" err="1"/>
              <a:t>verify_integrity</a:t>
            </a:r>
            <a:r>
              <a:rPr lang="en-US" altLang="ko-KR" sz="1200" dirty="0"/>
              <a:t> : </a:t>
            </a:r>
            <a:r>
              <a:rPr lang="en-US" altLang="ko-KR" sz="1200" dirty="0" err="1"/>
              <a:t>boolean</a:t>
            </a:r>
            <a:r>
              <a:rPr lang="en-US" altLang="ko-KR" sz="1200" dirty="0"/>
              <a:t>, default True</a:t>
            </a:r>
            <a:br>
              <a:rPr lang="en-US" altLang="ko-KR" sz="1200" dirty="0"/>
            </a:br>
            <a:r>
              <a:rPr lang="en-US" altLang="ko-KR" sz="1200" dirty="0"/>
              <a:t> |      Check that the levels/labels are consistent and valid</a:t>
            </a:r>
            <a:br>
              <a:rPr lang="en-US" altLang="ko-KR" sz="1200" dirty="0"/>
            </a:br>
            <a:r>
              <a:rPr lang="en-US" altLang="ko-KR" sz="1200" dirty="0"/>
              <a:t> |</a:t>
            </a:r>
            <a:endParaRPr lang="ko-KR" altLang="en-US" sz="12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0434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표에 대한 메타데이터 관리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실제 데이터를 접근할 때 별도의 메타데이터로 관리가 필요할 경우 </a:t>
            </a:r>
            <a:endParaRPr lang="en-US" altLang="ko-KR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940152" y="3501008"/>
            <a:ext cx="2736304" cy="23042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 err="1"/>
              <a:t>MultiIndex</a:t>
            </a:r>
            <a:r>
              <a:rPr lang="en-US" altLang="ko-KR" sz="1200" dirty="0"/>
              <a:t>(levels=[[1, 2</a:t>
            </a:r>
            <a:r>
              <a:rPr lang="en-US" altLang="ko-KR" sz="1200" dirty="0" smtClean="0"/>
              <a:t>],</a:t>
            </a:r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               </a:t>
            </a:r>
            <a:r>
              <a:rPr lang="en-US" altLang="ko-KR" sz="1200" dirty="0"/>
              <a:t>[</a:t>
            </a:r>
            <a:r>
              <a:rPr lang="en-US" altLang="ko-KR" sz="1200" dirty="0" err="1"/>
              <a:t>u'blue</a:t>
            </a:r>
            <a:r>
              <a:rPr lang="en-US" altLang="ko-KR" sz="1200" dirty="0"/>
              <a:t>', </a:t>
            </a:r>
            <a:r>
              <a:rPr lang="en-US" altLang="ko-KR" sz="1200" dirty="0" err="1"/>
              <a:t>u'red</a:t>
            </a:r>
            <a:r>
              <a:rPr lang="en-US" altLang="ko-KR" sz="1200" dirty="0"/>
              <a:t>']],</a:t>
            </a:r>
          </a:p>
          <a:p>
            <a:r>
              <a:rPr lang="en-US" altLang="ko-KR" sz="1200" dirty="0"/>
              <a:t>           labels=[[0, 0, 1, 1], </a:t>
            </a:r>
            <a:endParaRPr lang="en-US" altLang="ko-KR" sz="1200" dirty="0" smtClean="0"/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                    [</a:t>
            </a:r>
            <a:r>
              <a:rPr lang="en-US" altLang="ko-KR" sz="1200" dirty="0"/>
              <a:t>1, 0, 1, 0]],</a:t>
            </a:r>
          </a:p>
          <a:p>
            <a:r>
              <a:rPr lang="en-US" altLang="ko-KR" sz="1200" dirty="0"/>
              <a:t>           names=[</a:t>
            </a:r>
            <a:r>
              <a:rPr lang="en-US" altLang="ko-KR" sz="1200" dirty="0" err="1"/>
              <a:t>u'number</a:t>
            </a:r>
            <a:r>
              <a:rPr lang="en-US" altLang="ko-KR" sz="1200" dirty="0" smtClean="0"/>
              <a:t>',</a:t>
            </a:r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                      </a:t>
            </a:r>
            <a:r>
              <a:rPr lang="en-US" altLang="ko-KR" sz="1200" dirty="0" err="1" smtClean="0"/>
              <a:t>u'color</a:t>
            </a:r>
            <a:r>
              <a:rPr lang="en-US" altLang="ko-KR" sz="1200" dirty="0"/>
              <a:t>'])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8740" y="4243316"/>
            <a:ext cx="22322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l</a:t>
            </a:r>
            <a:r>
              <a:rPr lang="en-US" altLang="ko-KR" dirty="0" smtClean="0"/>
              <a:t>evels</a:t>
            </a:r>
            <a:r>
              <a:rPr lang="ko-KR" altLang="en-US" dirty="0" smtClean="0"/>
              <a:t>는 각 열의 </a:t>
            </a:r>
            <a:r>
              <a:rPr lang="ko-KR" altLang="en-US" dirty="0" err="1" smtClean="0"/>
              <a:t>대표값을</a:t>
            </a:r>
            <a:r>
              <a:rPr lang="ko-KR" altLang="en-US" dirty="0" smtClean="0"/>
              <a:t> </a:t>
            </a:r>
            <a:r>
              <a:rPr lang="en-US" altLang="ko-KR" dirty="0" smtClean="0"/>
              <a:t>list</a:t>
            </a:r>
            <a:r>
              <a:rPr lang="ko-KR" altLang="en-US" dirty="0" smtClean="0"/>
              <a:t>로 관리</a:t>
            </a:r>
            <a:endParaRPr lang="ko-KR" altLang="en-US" dirty="0"/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4105421"/>
              </p:ext>
            </p:extLst>
          </p:nvPr>
        </p:nvGraphicFramePr>
        <p:xfrm>
          <a:off x="3563888" y="3735040"/>
          <a:ext cx="141521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7605"/>
                <a:gridCol w="707605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number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color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red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blue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red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blue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538740" y="3324698"/>
            <a:ext cx="23718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names</a:t>
            </a:r>
            <a:r>
              <a:rPr lang="ko-KR" altLang="en-US" dirty="0" smtClean="0"/>
              <a:t>는 각 열의 명을 관리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8740" y="5301208"/>
            <a:ext cx="23718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labels</a:t>
            </a:r>
            <a:r>
              <a:rPr lang="ko-KR" altLang="en-US" dirty="0" smtClean="0"/>
              <a:t>는 각 열의 실제 위치를 관리</a:t>
            </a:r>
            <a:endParaRPr lang="ko-KR" altLang="en-US" dirty="0"/>
          </a:p>
        </p:txBody>
      </p:sp>
      <p:cxnSp>
        <p:nvCxnSpPr>
          <p:cNvPr id="12" name="직선 화살표 연결선 11"/>
          <p:cNvCxnSpPr>
            <a:stCxn id="9" idx="3"/>
          </p:cNvCxnSpPr>
          <p:nvPr/>
        </p:nvCxnSpPr>
        <p:spPr>
          <a:xfrm>
            <a:off x="2910542" y="3647864"/>
            <a:ext cx="725354" cy="323165"/>
          </a:xfrm>
          <a:prstGeom prst="straightConnector1">
            <a:avLst/>
          </a:prstGeom>
          <a:ln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>
            <a:stCxn id="11" idx="3"/>
            <a:endCxn id="7" idx="1"/>
          </p:cNvCxnSpPr>
          <p:nvPr/>
        </p:nvCxnSpPr>
        <p:spPr>
          <a:xfrm flipV="1">
            <a:off x="2910542" y="4662140"/>
            <a:ext cx="653346" cy="96223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왼쪽 중괄호 15"/>
          <p:cNvSpPr/>
          <p:nvPr/>
        </p:nvSpPr>
        <p:spPr>
          <a:xfrm>
            <a:off x="3309629" y="4184028"/>
            <a:ext cx="155448" cy="1440345"/>
          </a:xfrm>
          <a:prstGeom prst="lef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화살표 연결선 17"/>
          <p:cNvCxnSpPr>
            <a:stCxn id="5" idx="3"/>
            <a:endCxn id="16" idx="1"/>
          </p:cNvCxnSpPr>
          <p:nvPr/>
        </p:nvCxnSpPr>
        <p:spPr>
          <a:xfrm>
            <a:off x="2770988" y="4566482"/>
            <a:ext cx="538641" cy="33771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오른쪽 화살표 18"/>
          <p:cNvSpPr/>
          <p:nvPr/>
        </p:nvSpPr>
        <p:spPr>
          <a:xfrm>
            <a:off x="5076056" y="4381814"/>
            <a:ext cx="720080" cy="484632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5076056" y="5143257"/>
            <a:ext cx="8640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객체화</a:t>
            </a:r>
            <a:endParaRPr lang="ko-KR" altLang="en-US" sz="140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1006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Index</a:t>
            </a:r>
            <a:r>
              <a:rPr lang="ko-KR" altLang="en-US" dirty="0" smtClean="0"/>
              <a:t>에 대한 객체화 </a:t>
            </a:r>
            <a:r>
              <a:rPr lang="en-US" altLang="ko-KR" dirty="0" smtClean="0"/>
              <a:t>: 1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Index</a:t>
            </a:r>
            <a:r>
              <a:rPr lang="ko-KR" altLang="en-US" dirty="0" smtClean="0"/>
              <a:t>에 대한 정보관리를 객체화하여 데이터부분에 대한 접근을 지원</a:t>
            </a:r>
            <a:endParaRPr lang="en-US" altLang="ko-KR" dirty="0" smtClean="0"/>
          </a:p>
        </p:txBody>
      </p:sp>
      <p:sp>
        <p:nvSpPr>
          <p:cNvPr id="5" name="직사각형 4"/>
          <p:cNvSpPr/>
          <p:nvPr/>
        </p:nvSpPr>
        <p:spPr>
          <a:xfrm>
            <a:off x="2539589" y="4173027"/>
            <a:ext cx="582764" cy="5461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2539589" y="4909266"/>
            <a:ext cx="582764" cy="5461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141682" y="3819724"/>
            <a:ext cx="11719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/>
              <a:t>Index</a:t>
            </a:r>
            <a:endParaRPr lang="ko-KR" altLang="en-US" sz="1400" dirty="0"/>
          </a:p>
        </p:txBody>
      </p:sp>
      <p:sp>
        <p:nvSpPr>
          <p:cNvPr id="8" name="직사각형 7"/>
          <p:cNvSpPr/>
          <p:nvPr/>
        </p:nvSpPr>
        <p:spPr>
          <a:xfrm>
            <a:off x="2539589" y="5645506"/>
            <a:ext cx="582764" cy="5461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오른쪽 중괄호 8"/>
          <p:cNvSpPr/>
          <p:nvPr/>
        </p:nvSpPr>
        <p:spPr>
          <a:xfrm rot="10800000">
            <a:off x="1192334" y="4378946"/>
            <a:ext cx="303406" cy="1761150"/>
          </a:xfrm>
          <a:prstGeom prst="rightBrace">
            <a:avLst>
              <a:gd name="adj1" fmla="val 54981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627854" y="4387170"/>
            <a:ext cx="6475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0</a:t>
            </a:r>
            <a:endParaRPr lang="ko-KR" altLang="en-US" sz="1200" dirty="0"/>
          </a:p>
        </p:txBody>
      </p:sp>
      <p:sp>
        <p:nvSpPr>
          <p:cNvPr id="12" name="TextBox 11"/>
          <p:cNvSpPr txBox="1"/>
          <p:nvPr/>
        </p:nvSpPr>
        <p:spPr>
          <a:xfrm>
            <a:off x="1627854" y="5068557"/>
            <a:ext cx="6475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1</a:t>
            </a:r>
            <a:endParaRPr lang="ko-KR" altLang="en-US" sz="1200" dirty="0"/>
          </a:p>
        </p:txBody>
      </p:sp>
      <p:sp>
        <p:nvSpPr>
          <p:cNvPr id="13" name="TextBox 12"/>
          <p:cNvSpPr txBox="1"/>
          <p:nvPr/>
        </p:nvSpPr>
        <p:spPr>
          <a:xfrm>
            <a:off x="1624382" y="5780072"/>
            <a:ext cx="6475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2</a:t>
            </a:r>
            <a:endParaRPr lang="ko-KR" altLang="en-US" sz="1200" dirty="0"/>
          </a:p>
        </p:txBody>
      </p:sp>
      <p:sp>
        <p:nvSpPr>
          <p:cNvPr id="4" name="TextBox 3"/>
          <p:cNvSpPr txBox="1"/>
          <p:nvPr/>
        </p:nvSpPr>
        <p:spPr>
          <a:xfrm>
            <a:off x="879206" y="2915652"/>
            <a:ext cx="2828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u="sng" dirty="0" smtClean="0"/>
              <a:t>Series</a:t>
            </a:r>
            <a:endParaRPr lang="ko-KR" altLang="en-US" u="sng" dirty="0"/>
          </a:p>
        </p:txBody>
      </p:sp>
      <p:grpSp>
        <p:nvGrpSpPr>
          <p:cNvPr id="34" name="그룹 33"/>
          <p:cNvGrpSpPr/>
          <p:nvPr/>
        </p:nvGrpSpPr>
        <p:grpSpPr>
          <a:xfrm>
            <a:off x="4198004" y="3369454"/>
            <a:ext cx="3936594" cy="2867858"/>
            <a:chOff x="4198004" y="3369454"/>
            <a:chExt cx="3936594" cy="2867858"/>
          </a:xfrm>
        </p:grpSpPr>
        <p:sp>
          <p:nvSpPr>
            <p:cNvPr id="14" name="직사각형 13"/>
            <p:cNvSpPr/>
            <p:nvPr/>
          </p:nvSpPr>
          <p:spPr>
            <a:xfrm>
              <a:off x="6087386" y="4344317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6799652" y="4344317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6087386" y="5016624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6799652" y="5016624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6087386" y="5691182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6799652" y="5691182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4198004" y="5193422"/>
              <a:ext cx="145411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 smtClean="0"/>
                <a:t>Index(</a:t>
              </a:r>
              <a:r>
                <a:rPr lang="ko-KR" altLang="en-US" sz="1400" dirty="0" smtClean="0"/>
                <a:t>행</a:t>
              </a:r>
              <a:r>
                <a:rPr lang="en-US" altLang="ko-KR" sz="1400" dirty="0" smtClean="0"/>
                <a:t>)</a:t>
              </a:r>
              <a:endParaRPr lang="ko-KR" altLang="en-US" sz="1400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372200" y="3369454"/>
              <a:ext cx="173278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smtClean="0"/>
                <a:t>Column(</a:t>
              </a:r>
              <a:r>
                <a:rPr lang="ko-KR" altLang="en-US" sz="1400" dirty="0" smtClean="0"/>
                <a:t>열</a:t>
              </a:r>
              <a:r>
                <a:rPr lang="en-US" altLang="ko-KR" sz="1400" dirty="0" smtClean="0"/>
                <a:t>)</a:t>
              </a:r>
              <a:endParaRPr lang="ko-KR" altLang="en-US" sz="1400" dirty="0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7519458" y="4344317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7519458" y="5016624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7519458" y="5691182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오른쪽 중괄호 24"/>
            <p:cNvSpPr/>
            <p:nvPr/>
          </p:nvSpPr>
          <p:spPr>
            <a:xfrm rot="10800000">
              <a:off x="5310367" y="4557299"/>
              <a:ext cx="323758" cy="1650442"/>
            </a:xfrm>
            <a:prstGeom prst="rightBrace">
              <a:avLst>
                <a:gd name="adj1" fmla="val 54981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오른쪽 중괄호 25"/>
            <p:cNvSpPr/>
            <p:nvPr/>
          </p:nvSpPr>
          <p:spPr>
            <a:xfrm rot="16200000">
              <a:off x="6939331" y="3091696"/>
              <a:ext cx="303406" cy="1761150"/>
            </a:xfrm>
            <a:prstGeom prst="rightBrace">
              <a:avLst>
                <a:gd name="adj1" fmla="val 54981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6022634" y="4119782"/>
              <a:ext cx="647515" cy="2334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smtClean="0"/>
                <a:t>col1</a:t>
              </a:r>
              <a:endParaRPr lang="ko-KR" altLang="en-US" sz="1200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6767277" y="4119782"/>
              <a:ext cx="647515" cy="2334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smtClean="0"/>
                <a:t>col2</a:t>
              </a:r>
              <a:endParaRPr lang="ko-KR" altLang="en-US" sz="1200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7487083" y="4119782"/>
              <a:ext cx="647515" cy="2334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smtClean="0"/>
                <a:t>col3</a:t>
              </a:r>
              <a:endParaRPr lang="ko-KR" altLang="en-US" sz="1200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724632" y="4359022"/>
              <a:ext cx="332113" cy="392558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200" dirty="0" smtClean="0"/>
                <a:t>row1</a:t>
              </a:r>
              <a:endParaRPr lang="ko-KR" altLang="en-US" sz="1200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5724632" y="5093410"/>
              <a:ext cx="332113" cy="392558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200" dirty="0" smtClean="0"/>
                <a:t>row2</a:t>
              </a:r>
              <a:endParaRPr lang="ko-KR" altLang="en-US" sz="12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5695618" y="5815183"/>
              <a:ext cx="332113" cy="392558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200" dirty="0" smtClean="0"/>
                <a:t>row3</a:t>
              </a:r>
              <a:endParaRPr lang="ko-KR" altLang="en-US" sz="1200" dirty="0"/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5385303" y="2898869"/>
            <a:ext cx="2828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u="sng" dirty="0" err="1" smtClean="0"/>
              <a:t>DataFrame</a:t>
            </a:r>
            <a:endParaRPr lang="ko-KR" altLang="en-US" u="sng" dirty="0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9290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err="1"/>
              <a:t>MultiIndex</a:t>
            </a:r>
            <a:r>
              <a:rPr lang="en-US" altLang="ko-KR" dirty="0"/>
              <a:t> </a:t>
            </a:r>
            <a:r>
              <a:rPr lang="ko-KR" altLang="en-US" dirty="0" smtClean="0"/>
              <a:t>생성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765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3055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MultiIndex</a:t>
            </a:r>
            <a:r>
              <a:rPr lang="en-US" altLang="ko-KR" dirty="0" smtClean="0"/>
              <a:t> </a:t>
            </a:r>
            <a:r>
              <a:rPr lang="ko-KR" altLang="en-US" dirty="0" smtClean="0"/>
              <a:t>생성하기</a:t>
            </a:r>
            <a:r>
              <a:rPr lang="en-US" altLang="ko-KR" dirty="0" smtClean="0"/>
              <a:t>: tuple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129296"/>
          </a:xfrm>
        </p:spPr>
        <p:txBody>
          <a:bodyPr>
            <a:normAutofit fontScale="92500"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Tuple </a:t>
            </a:r>
            <a:r>
              <a:rPr lang="ko-KR" altLang="en-US" dirty="0" smtClean="0"/>
              <a:t>형태로 </a:t>
            </a:r>
            <a:r>
              <a:rPr lang="ko-KR" altLang="en-US" dirty="0" err="1" smtClean="0"/>
              <a:t>전달시</a:t>
            </a:r>
            <a:r>
              <a:rPr lang="ko-KR" altLang="en-US" dirty="0" smtClean="0"/>
              <a:t> 계층에 대한 이름</a:t>
            </a:r>
            <a:r>
              <a:rPr lang="en-US" altLang="ko-KR" dirty="0" smtClean="0"/>
              <a:t>(levels), </a:t>
            </a:r>
            <a:r>
              <a:rPr lang="ko-KR" altLang="en-US" dirty="0" smtClean="0"/>
              <a:t>각 </a:t>
            </a:r>
            <a:r>
              <a:rPr lang="ko-KR" altLang="en-US" dirty="0" err="1" smtClean="0"/>
              <a:t>이름별</a:t>
            </a:r>
            <a:r>
              <a:rPr lang="ko-KR" altLang="en-US" dirty="0" smtClean="0"/>
              <a:t> 계층 위치</a:t>
            </a:r>
            <a:r>
              <a:rPr lang="en-US" altLang="ko-KR" dirty="0" smtClean="0"/>
              <a:t>(labels) </a:t>
            </a:r>
            <a:r>
              <a:rPr lang="ko-KR" altLang="en-US" dirty="0" smtClean="0"/>
              <a:t>그리고 </a:t>
            </a:r>
            <a:r>
              <a:rPr lang="en-US" altLang="ko-KR" dirty="0" smtClean="0"/>
              <a:t>level</a:t>
            </a:r>
            <a:r>
              <a:rPr lang="ko-KR" altLang="en-US" dirty="0" smtClean="0"/>
              <a:t>에 대한 이름</a:t>
            </a:r>
            <a:r>
              <a:rPr lang="en-US" altLang="ko-KR" dirty="0" smtClean="0"/>
              <a:t>(names)</a:t>
            </a:r>
          </a:p>
        </p:txBody>
      </p:sp>
      <p:pic>
        <p:nvPicPr>
          <p:cNvPr id="273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3501008"/>
            <a:ext cx="5391150" cy="259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1813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MultiIndex</a:t>
            </a:r>
            <a:r>
              <a:rPr lang="en-US" altLang="ko-KR" dirty="0" smtClean="0"/>
              <a:t> </a:t>
            </a:r>
            <a:r>
              <a:rPr lang="ko-KR" altLang="en-US" dirty="0" smtClean="0"/>
              <a:t>생성하기</a:t>
            </a:r>
            <a:r>
              <a:rPr lang="en-US" altLang="ko-KR" dirty="0" smtClean="0"/>
              <a:t>: array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List</a:t>
            </a:r>
            <a:r>
              <a:rPr lang="ko-KR" altLang="en-US" dirty="0" smtClean="0"/>
              <a:t>로 </a:t>
            </a:r>
            <a:r>
              <a:rPr lang="en-US" altLang="ko-KR" dirty="0" err="1" smtClean="0"/>
              <a:t>lable</a:t>
            </a:r>
            <a:r>
              <a:rPr lang="en-US" altLang="ko-KR" dirty="0" smtClean="0"/>
              <a:t> </a:t>
            </a:r>
            <a:r>
              <a:rPr lang="ko-KR" altLang="en-US" dirty="0" smtClean="0"/>
              <a:t>형태로 </a:t>
            </a:r>
            <a:r>
              <a:rPr lang="ko-KR" altLang="en-US" dirty="0" err="1" smtClean="0"/>
              <a:t>전달시</a:t>
            </a:r>
            <a:r>
              <a:rPr lang="ko-KR" altLang="en-US" dirty="0" smtClean="0"/>
              <a:t> 계층에 대한 이름</a:t>
            </a:r>
            <a:r>
              <a:rPr lang="en-US" altLang="ko-KR" dirty="0" smtClean="0"/>
              <a:t>(levels), </a:t>
            </a:r>
            <a:r>
              <a:rPr lang="ko-KR" altLang="en-US" dirty="0" smtClean="0"/>
              <a:t>각 </a:t>
            </a:r>
            <a:r>
              <a:rPr lang="ko-KR" altLang="en-US" dirty="0" err="1" smtClean="0"/>
              <a:t>이름별</a:t>
            </a:r>
            <a:r>
              <a:rPr lang="ko-KR" altLang="en-US" dirty="0" smtClean="0"/>
              <a:t> 계층 위치</a:t>
            </a:r>
            <a:r>
              <a:rPr lang="en-US" altLang="ko-KR" dirty="0" smtClean="0"/>
              <a:t>(labels) </a:t>
            </a:r>
            <a:r>
              <a:rPr lang="ko-KR" altLang="en-US" dirty="0" smtClean="0"/>
              <a:t>그리고 </a:t>
            </a:r>
            <a:r>
              <a:rPr lang="en-US" altLang="ko-KR" dirty="0" smtClean="0"/>
              <a:t>level</a:t>
            </a:r>
            <a:r>
              <a:rPr lang="ko-KR" altLang="en-US" dirty="0" smtClean="0"/>
              <a:t>에 대한 이름</a:t>
            </a:r>
            <a:r>
              <a:rPr lang="en-US" altLang="ko-KR" dirty="0" smtClean="0"/>
              <a:t>(names)</a:t>
            </a:r>
          </a:p>
        </p:txBody>
      </p:sp>
      <p:pic>
        <p:nvPicPr>
          <p:cNvPr id="274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6437" y="3544416"/>
            <a:ext cx="5191125" cy="24768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4407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MultiIndex</a:t>
            </a:r>
            <a:r>
              <a:rPr lang="en-US" altLang="ko-KR" dirty="0" smtClean="0"/>
              <a:t> </a:t>
            </a:r>
            <a:r>
              <a:rPr lang="ko-KR" altLang="en-US" dirty="0" smtClean="0"/>
              <a:t>생성하기</a:t>
            </a:r>
            <a:r>
              <a:rPr lang="en-US" altLang="ko-KR" dirty="0" smtClean="0"/>
              <a:t>: product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List</a:t>
            </a:r>
            <a:r>
              <a:rPr lang="ko-KR" altLang="en-US" dirty="0"/>
              <a:t>를</a:t>
            </a:r>
            <a:r>
              <a:rPr lang="ko-KR" altLang="en-US" dirty="0" smtClean="0"/>
              <a:t> </a:t>
            </a:r>
            <a:r>
              <a:rPr lang="en-US" altLang="ko-KR" dirty="0" smtClean="0"/>
              <a:t>level </a:t>
            </a:r>
            <a:r>
              <a:rPr lang="ko-KR" altLang="en-US" dirty="0" smtClean="0"/>
              <a:t>형태로 </a:t>
            </a:r>
            <a:r>
              <a:rPr lang="ko-KR" altLang="en-US" dirty="0" err="1" smtClean="0"/>
              <a:t>전달시</a:t>
            </a:r>
            <a:r>
              <a:rPr lang="ko-KR" altLang="en-US" dirty="0" smtClean="0"/>
              <a:t> 계층에 대한 이름</a:t>
            </a:r>
            <a:r>
              <a:rPr lang="en-US" altLang="ko-KR" dirty="0" smtClean="0"/>
              <a:t>(levels), </a:t>
            </a:r>
            <a:r>
              <a:rPr lang="ko-KR" altLang="en-US" dirty="0" smtClean="0"/>
              <a:t>각 </a:t>
            </a:r>
            <a:r>
              <a:rPr lang="ko-KR" altLang="en-US" dirty="0" err="1" smtClean="0"/>
              <a:t>이름별</a:t>
            </a:r>
            <a:r>
              <a:rPr lang="ko-KR" altLang="en-US" dirty="0" smtClean="0"/>
              <a:t> 계층 위치</a:t>
            </a:r>
            <a:r>
              <a:rPr lang="en-US" altLang="ko-KR" dirty="0" smtClean="0"/>
              <a:t>(labels) </a:t>
            </a:r>
            <a:r>
              <a:rPr lang="ko-KR" altLang="en-US" dirty="0" smtClean="0"/>
              <a:t>그리고 </a:t>
            </a:r>
            <a:r>
              <a:rPr lang="en-US" altLang="ko-KR" dirty="0" smtClean="0"/>
              <a:t>level</a:t>
            </a:r>
            <a:r>
              <a:rPr lang="ko-KR" altLang="en-US" dirty="0" smtClean="0"/>
              <a:t>에 대한 이름</a:t>
            </a:r>
            <a:r>
              <a:rPr lang="en-US" altLang="ko-KR" dirty="0" smtClean="0"/>
              <a:t>(names)</a:t>
            </a:r>
          </a:p>
        </p:txBody>
      </p:sp>
      <p:pic>
        <p:nvPicPr>
          <p:cNvPr id="275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3525" y="3212976"/>
            <a:ext cx="6076950" cy="27363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26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err="1"/>
              <a:t>MultiIndex</a:t>
            </a:r>
            <a:r>
              <a:rPr lang="en-US" altLang="ko-KR" dirty="0"/>
              <a:t> </a:t>
            </a:r>
            <a:r>
              <a:rPr lang="ko-KR" altLang="en-US" dirty="0" smtClean="0"/>
              <a:t>내부 구조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769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0658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행과 열로 구성된 배열 추출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err="1" smtClean="0"/>
              <a:t>첫번째</a:t>
            </a:r>
            <a:r>
              <a:rPr lang="ko-KR" altLang="en-US" dirty="0" smtClean="0"/>
              <a:t> 배열은 행을 처리 </a:t>
            </a:r>
            <a:r>
              <a:rPr lang="ko-KR" altLang="en-US" dirty="0" err="1" smtClean="0"/>
              <a:t>두번째</a:t>
            </a:r>
            <a:r>
              <a:rPr lang="ko-KR" altLang="en-US" dirty="0" smtClean="0"/>
              <a:t> 배열은 열을 처리해서 </a:t>
            </a:r>
            <a:r>
              <a:rPr lang="ko-KR" altLang="en-US" dirty="0" err="1" smtClean="0"/>
              <a:t>행과열로</a:t>
            </a:r>
            <a:r>
              <a:rPr lang="ko-KR" altLang="en-US" dirty="0" smtClean="0"/>
              <a:t> 구성된 배열 추출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77</a:t>
            </a:fld>
            <a:endParaRPr lang="ko-KR" altLang="en-US"/>
          </a:p>
        </p:txBody>
      </p:sp>
      <p:pic>
        <p:nvPicPr>
          <p:cNvPr id="2560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3779862"/>
            <a:ext cx="2895600" cy="245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0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3785744"/>
            <a:ext cx="3000375" cy="2333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388111" y="3212976"/>
            <a:ext cx="252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 </a:t>
            </a:r>
            <a:r>
              <a:rPr lang="en-US" altLang="ko-KR" sz="1400" b="1" u="sng" dirty="0" err="1" smtClean="0"/>
              <a:t>np.ix</a:t>
            </a:r>
            <a:r>
              <a:rPr lang="en-US" altLang="ko-KR" sz="1400" b="1" u="sng" dirty="0" smtClean="0"/>
              <a:t>_</a:t>
            </a:r>
            <a:r>
              <a:rPr lang="ko-KR" altLang="en-US" sz="1400" b="1" u="sng" dirty="0" smtClean="0"/>
              <a:t>함수를 이용</a:t>
            </a:r>
            <a:endParaRPr lang="ko-KR" altLang="en-US" sz="1400" b="1" u="sng" dirty="0"/>
          </a:p>
        </p:txBody>
      </p:sp>
    </p:spTree>
    <p:extLst>
      <p:ext uri="{BB962C8B-B14F-4D97-AF65-F5344CB8AC3E}">
        <p14:creationId xmlns:p14="http://schemas.microsoft.com/office/powerpoint/2010/main" val="1498771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MultiIndex</a:t>
            </a:r>
            <a:r>
              <a:rPr lang="en-US" altLang="ko-KR" dirty="0" smtClean="0"/>
              <a:t> : levels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129296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Levels </a:t>
            </a:r>
            <a:r>
              <a:rPr lang="ko-KR" altLang="en-US" dirty="0" smtClean="0"/>
              <a:t>에 대한 조회</a:t>
            </a:r>
            <a:endParaRPr lang="en-US" altLang="ko-KR" dirty="0" smtClean="0"/>
          </a:p>
        </p:txBody>
      </p:sp>
      <p:pic>
        <p:nvPicPr>
          <p:cNvPr id="276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013" y="2324100"/>
            <a:ext cx="8181975" cy="3697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9624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MultiIndex</a:t>
            </a:r>
            <a:r>
              <a:rPr lang="en-US" altLang="ko-KR" dirty="0" smtClean="0"/>
              <a:t> : labels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129296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Labels</a:t>
            </a:r>
            <a:r>
              <a:rPr lang="ko-KR" altLang="en-US" dirty="0" smtClean="0"/>
              <a:t>에 대한 조회</a:t>
            </a:r>
            <a:endParaRPr lang="en-US" altLang="ko-KR" dirty="0" smtClean="0"/>
          </a:p>
        </p:txBody>
      </p:sp>
      <p:pic>
        <p:nvPicPr>
          <p:cNvPr id="277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392" y="3140968"/>
            <a:ext cx="8372475" cy="2324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993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MultiIndex</a:t>
            </a:r>
            <a:r>
              <a:rPr lang="en-US" altLang="ko-KR" dirty="0" smtClean="0"/>
              <a:t> : level value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129296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Label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level </a:t>
            </a:r>
            <a:r>
              <a:rPr lang="ko-KR" altLang="en-US" dirty="0" smtClean="0"/>
              <a:t>값을 표시해서 조회  </a:t>
            </a:r>
            <a:endParaRPr lang="en-US" altLang="ko-KR" dirty="0" smtClean="0"/>
          </a:p>
        </p:txBody>
      </p:sp>
      <p:pic>
        <p:nvPicPr>
          <p:cNvPr id="278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276872"/>
            <a:ext cx="8153400" cy="418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3681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MultiIndex</a:t>
            </a:r>
            <a:r>
              <a:rPr lang="en-US" altLang="ko-KR" dirty="0" smtClean="0"/>
              <a:t> : names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129296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multiIndex</a:t>
            </a:r>
            <a:r>
              <a:rPr lang="en-US" altLang="ko-KR" dirty="0" smtClean="0"/>
              <a:t> </a:t>
            </a:r>
            <a:r>
              <a:rPr lang="ko-KR" altLang="en-US" dirty="0" smtClean="0"/>
              <a:t>내의 </a:t>
            </a:r>
            <a:r>
              <a:rPr lang="en-US" altLang="ko-KR" dirty="0" smtClean="0"/>
              <a:t>names</a:t>
            </a:r>
            <a:r>
              <a:rPr lang="ko-KR" altLang="en-US" dirty="0" smtClean="0"/>
              <a:t>에 대한 세부 조회</a:t>
            </a:r>
            <a:endParaRPr lang="en-US" altLang="ko-KR" dirty="0" smtClean="0"/>
          </a:p>
        </p:txBody>
      </p:sp>
      <p:pic>
        <p:nvPicPr>
          <p:cNvPr id="279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38" y="3068960"/>
            <a:ext cx="8239125" cy="2880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7205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Series multi index </a:t>
            </a:r>
            <a:r>
              <a:rPr lang="ko-KR" altLang="en-US" dirty="0" smtClean="0"/>
              <a:t>접근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774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3379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Series</a:t>
            </a:r>
            <a:r>
              <a:rPr lang="ko-KR" altLang="en-US" dirty="0" smtClean="0"/>
              <a:t>생성 </a:t>
            </a:r>
            <a:r>
              <a:rPr lang="en-US" altLang="ko-KR" dirty="0" smtClean="0"/>
              <a:t>: </a:t>
            </a:r>
            <a:r>
              <a:rPr lang="en-US" altLang="ko-KR" dirty="0" err="1"/>
              <a:t>M</a:t>
            </a:r>
            <a:r>
              <a:rPr lang="en-US" altLang="ko-KR" dirty="0" err="1" smtClean="0"/>
              <a:t>ultiIndex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MultiIndex</a:t>
            </a:r>
            <a:r>
              <a:rPr lang="ko-KR" altLang="en-US" dirty="0" smtClean="0"/>
              <a:t>를 받아 </a:t>
            </a:r>
            <a:r>
              <a:rPr lang="en-US" altLang="ko-KR" dirty="0" smtClean="0"/>
              <a:t>Series </a:t>
            </a:r>
            <a:r>
              <a:rPr lang="ko-KR" altLang="en-US" dirty="0" err="1" smtClean="0"/>
              <a:t>인스턴스를</a:t>
            </a:r>
            <a:r>
              <a:rPr lang="ko-KR" altLang="en-US" dirty="0" smtClean="0"/>
              <a:t> 생성</a:t>
            </a:r>
            <a:endParaRPr lang="en-US" altLang="ko-KR" dirty="0" smtClean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2204864"/>
            <a:ext cx="5486400" cy="422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9086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Series</a:t>
            </a:r>
            <a:r>
              <a:rPr lang="ko-KR" altLang="en-US" dirty="0"/>
              <a:t> </a:t>
            </a:r>
            <a:r>
              <a:rPr lang="ko-KR" altLang="en-US" dirty="0" smtClean="0"/>
              <a:t>조회 </a:t>
            </a:r>
            <a:r>
              <a:rPr lang="en-US" altLang="ko-KR" dirty="0" smtClean="0"/>
              <a:t>: Multi index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err="1" smtClean="0"/>
              <a:t>첫번째</a:t>
            </a:r>
            <a:r>
              <a:rPr lang="ko-KR" altLang="en-US" dirty="0" smtClean="0"/>
              <a:t> 인덱스만 넣을 경우는 해당 하위 </a:t>
            </a:r>
            <a:r>
              <a:rPr lang="en-US" altLang="ko-KR" dirty="0" smtClean="0"/>
              <a:t>index</a:t>
            </a:r>
            <a:r>
              <a:rPr lang="ko-KR" altLang="en-US" dirty="0" smtClean="0"/>
              <a:t>와 값이 출력되고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인덱스를 모두 넣을 경우는 값만 출력</a:t>
            </a:r>
            <a:endParaRPr lang="en-US" altLang="ko-KR" dirty="0" smtClean="0"/>
          </a:p>
        </p:txBody>
      </p:sp>
      <p:pic>
        <p:nvPicPr>
          <p:cNvPr id="272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2492896"/>
            <a:ext cx="6408711" cy="41271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0379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err="1" smtClean="0"/>
              <a:t>Dataframe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multiindex</a:t>
            </a:r>
            <a:r>
              <a:rPr lang="ko-KR" altLang="en-US" dirty="0" smtClean="0"/>
              <a:t> 생성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777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4656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DataFrame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multiinex</a:t>
            </a:r>
            <a:r>
              <a:rPr lang="en-US" altLang="ko-KR" dirty="0" smtClean="0"/>
              <a:t> </a:t>
            </a:r>
            <a:r>
              <a:rPr lang="ko-KR" altLang="en-US" dirty="0" smtClean="0"/>
              <a:t>생성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DataFrame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index</a:t>
            </a:r>
            <a:r>
              <a:rPr lang="ko-KR" altLang="en-US" dirty="0" smtClean="0"/>
              <a:t>를 </a:t>
            </a:r>
            <a:r>
              <a:rPr lang="en-US" altLang="ko-KR" dirty="0" err="1" smtClean="0"/>
              <a:t>multiindex</a:t>
            </a:r>
            <a:r>
              <a:rPr lang="ko-KR" altLang="en-US" dirty="0" smtClean="0"/>
              <a:t>로 정의 후 생성  </a:t>
            </a:r>
            <a:endParaRPr lang="en-US" altLang="ko-KR" dirty="0" smtClean="0"/>
          </a:p>
        </p:txBody>
      </p:sp>
      <p:pic>
        <p:nvPicPr>
          <p:cNvPr id="142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5425" y="2708920"/>
            <a:ext cx="6153150" cy="36286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7515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827584" y="908720"/>
            <a:ext cx="7579568" cy="4454624"/>
          </a:xfrm>
        </p:spPr>
        <p:txBody>
          <a:bodyPr>
            <a:normAutofit/>
          </a:bodyPr>
          <a:lstStyle/>
          <a:p>
            <a:pPr algn="r"/>
            <a:r>
              <a:rPr lang="en-US" altLang="ko-KR" sz="6000" dirty="0" err="1" smtClean="0"/>
              <a:t>Dataframe</a:t>
            </a:r>
            <a:r>
              <a:rPr lang="en-US" altLang="ko-KR" sz="6000" dirty="0" smtClean="0"/>
              <a:t> </a:t>
            </a:r>
            <a:r>
              <a:rPr lang="en-US" altLang="ko-KR" sz="6000" dirty="0"/>
              <a:t/>
            </a:r>
            <a:br>
              <a:rPr lang="en-US" altLang="ko-KR" sz="6000" dirty="0"/>
            </a:br>
            <a:r>
              <a:rPr lang="en-US" altLang="ko-KR" sz="6000" dirty="0" smtClean="0"/>
              <a:t>multi index </a:t>
            </a:r>
            <a:r>
              <a:rPr lang="ko-KR" altLang="en-US" sz="6000" dirty="0" smtClean="0"/>
              <a:t>기준</a:t>
            </a:r>
            <a:r>
              <a:rPr lang="en-US" altLang="ko-KR" sz="6000" dirty="0" smtClean="0"/>
              <a:t> </a:t>
            </a:r>
            <a:br>
              <a:rPr lang="en-US" altLang="ko-KR" sz="6000" dirty="0" smtClean="0"/>
            </a:br>
            <a:r>
              <a:rPr lang="ko-KR" altLang="en-US" sz="6000" dirty="0" smtClean="0"/>
              <a:t>접근</a:t>
            </a:r>
            <a:endParaRPr lang="ko-KR" altLang="en-US" sz="60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779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8626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err="1" smtClean="0"/>
              <a:t>표현식</a:t>
            </a:r>
            <a:r>
              <a:rPr lang="ko-KR" altLang="en-US" dirty="0" smtClean="0"/>
              <a:t> 사용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2207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multi </a:t>
            </a:r>
            <a:r>
              <a:rPr lang="ko-KR" altLang="en-US" dirty="0" smtClean="0"/>
              <a:t>열</a:t>
            </a:r>
            <a:r>
              <a:rPr lang="en-US" altLang="ko-KR" dirty="0" smtClean="0"/>
              <a:t> </a:t>
            </a:r>
            <a:r>
              <a:rPr lang="ko-KR" altLang="en-US" dirty="0" smtClean="0"/>
              <a:t>접근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780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5577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DataFrame</a:t>
            </a:r>
            <a:r>
              <a:rPr lang="en-US" altLang="ko-KR" dirty="0" smtClean="0"/>
              <a:t> </a:t>
            </a:r>
            <a:r>
              <a:rPr lang="ko-KR" altLang="en-US" dirty="0" smtClean="0"/>
              <a:t>생성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DataFrame</a:t>
            </a:r>
            <a:r>
              <a:rPr lang="ko-KR" altLang="en-US" dirty="0" smtClean="0"/>
              <a:t>은 </a:t>
            </a:r>
            <a:r>
              <a:rPr lang="en-US" altLang="ko-KR" dirty="0" smtClean="0"/>
              <a:t>index</a:t>
            </a:r>
            <a:r>
              <a:rPr lang="ko-KR" altLang="en-US" dirty="0" smtClean="0"/>
              <a:t>를 </a:t>
            </a:r>
            <a:r>
              <a:rPr lang="en-US" altLang="ko-KR" dirty="0" err="1" smtClean="0"/>
              <a:t>multiindex</a:t>
            </a:r>
            <a:r>
              <a:rPr lang="ko-KR" altLang="en-US" dirty="0" smtClean="0"/>
              <a:t>로 구성해서 생성 </a:t>
            </a:r>
            <a:endParaRPr lang="en-US" altLang="ko-KR" dirty="0" smtClean="0"/>
          </a:p>
        </p:txBody>
      </p:sp>
      <p:pic>
        <p:nvPicPr>
          <p:cNvPr id="144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2852936"/>
            <a:ext cx="6257925" cy="36339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0221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err="1" smtClean="0"/>
              <a:t>DataFrame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상위 </a:t>
            </a:r>
            <a:r>
              <a:rPr lang="en-US" altLang="ko-KR" dirty="0" smtClean="0"/>
              <a:t>column </a:t>
            </a:r>
            <a:r>
              <a:rPr lang="ko-KR" altLang="en-US" dirty="0" smtClean="0"/>
              <a:t>조회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DataFrame</a:t>
            </a:r>
            <a:r>
              <a:rPr lang="ko-KR" altLang="en-US" dirty="0" smtClean="0"/>
              <a:t>은 </a:t>
            </a:r>
            <a:r>
              <a:rPr lang="en-US" altLang="ko-KR" dirty="0" smtClean="0"/>
              <a:t>column </a:t>
            </a:r>
            <a:r>
              <a:rPr lang="ko-KR" altLang="en-US" dirty="0" smtClean="0"/>
              <a:t>구조에 따라 구분해서 접근해서 조회함</a:t>
            </a:r>
            <a:endParaRPr lang="en-US" altLang="ko-KR" dirty="0" smtClean="0"/>
          </a:p>
        </p:txBody>
      </p:sp>
      <p:pic>
        <p:nvPicPr>
          <p:cNvPr id="143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3050" y="2924944"/>
            <a:ext cx="6057900" cy="316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7048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DataFrame</a:t>
            </a:r>
            <a:r>
              <a:rPr lang="ko-KR" altLang="en-US" dirty="0" smtClean="0"/>
              <a:t> 조회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하위 칼럼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DataFrame</a:t>
            </a:r>
            <a:r>
              <a:rPr lang="ko-KR" altLang="en-US" dirty="0" smtClean="0"/>
              <a:t>은 </a:t>
            </a:r>
            <a:r>
              <a:rPr lang="en-US" altLang="ko-KR" dirty="0" smtClean="0"/>
              <a:t>column </a:t>
            </a:r>
            <a:r>
              <a:rPr lang="ko-KR" altLang="en-US" dirty="0" smtClean="0"/>
              <a:t>구조에 따라 순차적 접근해서 조회함</a:t>
            </a:r>
            <a:endParaRPr lang="en-US" altLang="ko-KR" dirty="0" smtClean="0"/>
          </a:p>
        </p:txBody>
      </p:sp>
      <p:pic>
        <p:nvPicPr>
          <p:cNvPr id="145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852936"/>
            <a:ext cx="6096000" cy="35113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3233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827584" y="764704"/>
            <a:ext cx="7579568" cy="4968552"/>
          </a:xfrm>
        </p:spPr>
        <p:txBody>
          <a:bodyPr>
            <a:normAutofit/>
          </a:bodyPr>
          <a:lstStyle/>
          <a:p>
            <a:pPr algn="ctr"/>
            <a:r>
              <a:rPr lang="en-US" altLang="ko-KR" sz="8800" dirty="0" smtClean="0"/>
              <a:t>10. Pandas</a:t>
            </a:r>
            <a:r>
              <a:rPr lang="en-US" altLang="ko-KR" sz="8800" dirty="0"/>
              <a:t/>
            </a:r>
            <a:br>
              <a:rPr lang="en-US" altLang="ko-KR" sz="8800" dirty="0"/>
            </a:br>
            <a:r>
              <a:rPr lang="en-US" altLang="ko-KR" sz="8800" dirty="0" err="1" smtClean="0"/>
              <a:t>groupby</a:t>
            </a:r>
            <a:r>
              <a:rPr lang="en-US" altLang="ko-KR" sz="8800" dirty="0" smtClean="0"/>
              <a:t/>
            </a:r>
            <a:br>
              <a:rPr lang="en-US" altLang="ko-KR" sz="8800" dirty="0" smtClean="0"/>
            </a:br>
            <a:r>
              <a:rPr lang="ko-KR" altLang="en-US" sz="8800" dirty="0" smtClean="0"/>
              <a:t>처</a:t>
            </a:r>
            <a:r>
              <a:rPr lang="ko-KR" altLang="en-US" sz="8800" dirty="0"/>
              <a:t>리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784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4177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827584" y="908720"/>
            <a:ext cx="7579568" cy="4454624"/>
          </a:xfrm>
        </p:spPr>
        <p:txBody>
          <a:bodyPr>
            <a:normAutofit/>
          </a:bodyPr>
          <a:lstStyle/>
          <a:p>
            <a:pPr algn="r"/>
            <a:r>
              <a:rPr lang="en-US" altLang="ko-KR" sz="6000" dirty="0" err="1" smtClean="0"/>
              <a:t>Dataframe</a:t>
            </a:r>
            <a:r>
              <a:rPr lang="en-US" altLang="ko-KR" sz="6000" dirty="0" smtClean="0"/>
              <a:t> </a:t>
            </a:r>
            <a:r>
              <a:rPr lang="en-US" altLang="ko-KR" sz="6000" dirty="0"/>
              <a:t/>
            </a:r>
            <a:br>
              <a:rPr lang="en-US" altLang="ko-KR" sz="6000" dirty="0"/>
            </a:br>
            <a:r>
              <a:rPr lang="ko-KR" altLang="en-US" sz="6000" dirty="0" err="1" smtClean="0"/>
              <a:t>메소드</a:t>
            </a:r>
            <a:endParaRPr lang="ko-KR" altLang="en-US" sz="60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785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0739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err="1" smtClean="0"/>
              <a:t>groupby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786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4075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Groupby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DataFrame</a:t>
            </a:r>
            <a:r>
              <a:rPr lang="ko-KR" altLang="en-US" dirty="0" smtClean="0"/>
              <a:t>에 대해 </a:t>
            </a:r>
            <a:r>
              <a:rPr lang="en-US" altLang="ko-KR" dirty="0" smtClean="0"/>
              <a:t>group</a:t>
            </a:r>
            <a:r>
              <a:rPr lang="ko-KR" altLang="en-US" dirty="0" smtClean="0"/>
              <a:t>화해서 칼럼들에 대한 연산 처리</a:t>
            </a:r>
            <a:endParaRPr lang="en-US" altLang="ko-KR" dirty="0" smtClean="0"/>
          </a:p>
        </p:txBody>
      </p:sp>
      <p:pic>
        <p:nvPicPr>
          <p:cNvPr id="1720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913" y="2924944"/>
            <a:ext cx="8258175" cy="35109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787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0196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Groupby</a:t>
            </a:r>
            <a:r>
              <a:rPr lang="en-US" altLang="ko-KR" dirty="0" smtClean="0"/>
              <a:t> : 1</a:t>
            </a:r>
            <a:r>
              <a:rPr lang="ko-KR" altLang="en-US" dirty="0" smtClean="0"/>
              <a:t>칼럼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하나의 칼럼을 기준으로 </a:t>
            </a:r>
            <a:r>
              <a:rPr lang="en-US" altLang="ko-KR" dirty="0" smtClean="0"/>
              <a:t>group</a:t>
            </a:r>
            <a:r>
              <a:rPr lang="ko-KR" altLang="en-US" dirty="0" smtClean="0"/>
              <a:t>화해서 칼럼들에 대한 연산 처리</a:t>
            </a:r>
            <a:endParaRPr lang="en-US" altLang="ko-KR" dirty="0" smtClean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2967162"/>
              </p:ext>
            </p:extLst>
          </p:nvPr>
        </p:nvGraphicFramePr>
        <p:xfrm>
          <a:off x="6228184" y="2780928"/>
          <a:ext cx="1584176" cy="1097280"/>
        </p:xfrm>
        <a:graphic>
          <a:graphicData uri="http://schemas.openxmlformats.org/drawingml/2006/table">
            <a:tbl>
              <a:tblPr/>
              <a:tblGrid>
                <a:gridCol w="396044"/>
                <a:gridCol w="396044"/>
                <a:gridCol w="396044"/>
                <a:gridCol w="396044"/>
              </a:tblGrid>
              <a:tr h="0"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1" dirty="0">
                        <a:effectLst/>
                      </a:endParaRP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dirty="0">
                          <a:effectLst/>
                        </a:rPr>
                        <a:t>letter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dirty="0">
                          <a:effectLst/>
                        </a:rPr>
                        <a:t>one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>
                          <a:effectLst/>
                        </a:rPr>
                        <a:t>two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>
                          <a:effectLst/>
                        </a:rPr>
                        <a:t>0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>
                          <a:effectLst/>
                        </a:rPr>
                        <a:t>a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dirty="0">
                          <a:effectLst/>
                        </a:rPr>
                        <a:t>1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>
                          <a:effectLst/>
                        </a:rPr>
                        <a:t>2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>
                          <a:effectLst/>
                        </a:rPr>
                        <a:t>1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>
                          <a:effectLst/>
                        </a:rPr>
                        <a:t>a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dirty="0">
                          <a:effectLst/>
                        </a:rPr>
                        <a:t>1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dirty="0">
                          <a:effectLst/>
                        </a:rPr>
                        <a:t>2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>
                          <a:effectLst/>
                        </a:rPr>
                        <a:t>2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>
                          <a:effectLst/>
                        </a:rPr>
                        <a:t>b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>
                          <a:effectLst/>
                        </a:rPr>
                        <a:t>1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dirty="0">
                          <a:effectLst/>
                        </a:rPr>
                        <a:t>2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>
                          <a:effectLst/>
                        </a:rPr>
                        <a:t>3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>
                          <a:effectLst/>
                        </a:rPr>
                        <a:t>b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>
                          <a:effectLst/>
                        </a:rPr>
                        <a:t>1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dirty="0">
                          <a:effectLst/>
                        </a:rPr>
                        <a:t>2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>
                          <a:effectLst/>
                        </a:rPr>
                        <a:t>4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>
                          <a:effectLst/>
                        </a:rPr>
                        <a:t>c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>
                          <a:effectLst/>
                        </a:rPr>
                        <a:t>1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dirty="0">
                          <a:effectLst/>
                        </a:rPr>
                        <a:t>2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9403408"/>
              </p:ext>
            </p:extLst>
          </p:nvPr>
        </p:nvGraphicFramePr>
        <p:xfrm>
          <a:off x="6228184" y="4757519"/>
          <a:ext cx="1584176" cy="1080169"/>
        </p:xfrm>
        <a:graphic>
          <a:graphicData uri="http://schemas.openxmlformats.org/drawingml/2006/table">
            <a:tbl>
              <a:tblPr/>
              <a:tblGrid>
                <a:gridCol w="576064"/>
                <a:gridCol w="504056"/>
                <a:gridCol w="504056"/>
              </a:tblGrid>
              <a:tr h="3176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dirty="0">
                          <a:effectLst/>
                        </a:rPr>
                        <a:t/>
                      </a:r>
                      <a:br>
                        <a:rPr lang="en-US" sz="800" b="1" dirty="0">
                          <a:effectLst/>
                        </a:rPr>
                      </a:br>
                      <a:endParaRPr lang="en-US" sz="800" b="1" dirty="0">
                        <a:effectLst/>
                      </a:endParaRP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dirty="0" smtClean="0">
                          <a:effectLst/>
                        </a:rPr>
                        <a:t>one</a:t>
                      </a:r>
                      <a:endParaRPr lang="en-US" sz="800" b="1" dirty="0">
                        <a:effectLst/>
                      </a:endParaRP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dirty="0">
                          <a:effectLst/>
                        </a:rPr>
                        <a:t>two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61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>
                          <a:effectLst/>
                        </a:rPr>
                        <a:t>letter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1">
                        <a:effectLst/>
                      </a:endParaRP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1" dirty="0">
                        <a:effectLst/>
                      </a:endParaRP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9061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>
                          <a:effectLst/>
                        </a:rPr>
                        <a:t>a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>
                          <a:effectLst/>
                        </a:rPr>
                        <a:t>2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dirty="0">
                          <a:effectLst/>
                        </a:rPr>
                        <a:t>4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9061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>
                          <a:effectLst/>
                        </a:rPr>
                        <a:t>b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>
                          <a:effectLst/>
                        </a:rPr>
                        <a:t>2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dirty="0">
                          <a:effectLst/>
                        </a:rPr>
                        <a:t>4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9061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>
                          <a:effectLst/>
                        </a:rPr>
                        <a:t>c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>
                          <a:effectLst/>
                        </a:rPr>
                        <a:t>1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dirty="0">
                          <a:effectLst/>
                        </a:rPr>
                        <a:t>2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6" name="아래쪽 화살표 5"/>
          <p:cNvSpPr/>
          <p:nvPr/>
        </p:nvSpPr>
        <p:spPr>
          <a:xfrm>
            <a:off x="6705948" y="4077072"/>
            <a:ext cx="484632" cy="489204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30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2780928"/>
            <a:ext cx="3672408" cy="39239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788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96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Groupby</a:t>
            </a:r>
            <a:r>
              <a:rPr lang="en-US" altLang="ko-KR" dirty="0" smtClean="0"/>
              <a:t> : </a:t>
            </a:r>
            <a:r>
              <a:rPr lang="ko-KR" altLang="en-US" dirty="0" smtClean="0"/>
              <a:t>여러 칼럼 </a:t>
            </a:r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칼럼기준을 그룹을 연계해서 서비스 진행하지만 인덱스가 </a:t>
            </a:r>
            <a:r>
              <a:rPr lang="en-US" altLang="ko-KR" dirty="0" smtClean="0"/>
              <a:t>multi index</a:t>
            </a:r>
            <a:r>
              <a:rPr lang="ko-KR" altLang="en-US" dirty="0" smtClean="0"/>
              <a:t>로 변함</a:t>
            </a:r>
            <a:endParaRPr lang="en-US" altLang="ko-KR" dirty="0" smtClean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9224436"/>
              </p:ext>
            </p:extLst>
          </p:nvPr>
        </p:nvGraphicFramePr>
        <p:xfrm>
          <a:off x="5994513" y="3271736"/>
          <a:ext cx="1584176" cy="1097280"/>
        </p:xfrm>
        <a:graphic>
          <a:graphicData uri="http://schemas.openxmlformats.org/drawingml/2006/table">
            <a:tbl>
              <a:tblPr/>
              <a:tblGrid>
                <a:gridCol w="396044"/>
                <a:gridCol w="396044"/>
                <a:gridCol w="396044"/>
                <a:gridCol w="396044"/>
              </a:tblGrid>
              <a:tr h="0"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1" dirty="0">
                        <a:effectLst/>
                      </a:endParaRP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dirty="0">
                          <a:effectLst/>
                        </a:rPr>
                        <a:t>letter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dirty="0">
                          <a:effectLst/>
                        </a:rPr>
                        <a:t>one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>
                          <a:effectLst/>
                        </a:rPr>
                        <a:t>two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>
                          <a:effectLst/>
                        </a:rPr>
                        <a:t>0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>
                          <a:effectLst/>
                        </a:rPr>
                        <a:t>a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dirty="0">
                          <a:effectLst/>
                        </a:rPr>
                        <a:t>1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>
                          <a:effectLst/>
                        </a:rPr>
                        <a:t>2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>
                          <a:effectLst/>
                        </a:rPr>
                        <a:t>1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>
                          <a:effectLst/>
                        </a:rPr>
                        <a:t>a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dirty="0">
                          <a:effectLst/>
                        </a:rPr>
                        <a:t>1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dirty="0">
                          <a:effectLst/>
                        </a:rPr>
                        <a:t>2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>
                          <a:effectLst/>
                        </a:rPr>
                        <a:t>2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>
                          <a:effectLst/>
                        </a:rPr>
                        <a:t>b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>
                          <a:effectLst/>
                        </a:rPr>
                        <a:t>1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dirty="0">
                          <a:effectLst/>
                        </a:rPr>
                        <a:t>2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>
                          <a:effectLst/>
                        </a:rPr>
                        <a:t>3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>
                          <a:effectLst/>
                        </a:rPr>
                        <a:t>b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>
                          <a:effectLst/>
                        </a:rPr>
                        <a:t>1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dirty="0">
                          <a:effectLst/>
                        </a:rPr>
                        <a:t>2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>
                          <a:effectLst/>
                        </a:rPr>
                        <a:t>4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>
                          <a:effectLst/>
                        </a:rPr>
                        <a:t>c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>
                          <a:effectLst/>
                        </a:rPr>
                        <a:t>1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dirty="0">
                          <a:effectLst/>
                        </a:rPr>
                        <a:t>2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6" name="아래쪽 화살표 5"/>
          <p:cNvSpPr/>
          <p:nvPr/>
        </p:nvSpPr>
        <p:spPr>
          <a:xfrm>
            <a:off x="6472277" y="4567880"/>
            <a:ext cx="484632" cy="489204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6604349"/>
              </p:ext>
            </p:extLst>
          </p:nvPr>
        </p:nvGraphicFramePr>
        <p:xfrm>
          <a:off x="5994513" y="5336996"/>
          <a:ext cx="1656186" cy="914400"/>
        </p:xfrm>
        <a:graphic>
          <a:graphicData uri="http://schemas.openxmlformats.org/drawingml/2006/table">
            <a:tbl>
              <a:tblPr/>
              <a:tblGrid>
                <a:gridCol w="552062"/>
                <a:gridCol w="552062"/>
                <a:gridCol w="552062"/>
              </a:tblGrid>
              <a:tr h="0">
                <a:tc>
                  <a:txBody>
                    <a:bodyPr/>
                    <a:lstStyle/>
                    <a:p>
                      <a:pPr algn="l" fontAlgn="ctr"/>
                      <a:endParaRPr lang="ko-KR" altLang="en-US" sz="800" b="1" dirty="0">
                        <a:effectLst/>
                      </a:endParaRP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1" dirty="0">
                        <a:effectLst/>
                      </a:endParaRP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dirty="0">
                          <a:effectLst/>
                        </a:rPr>
                        <a:t>two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>
                          <a:effectLst/>
                        </a:rPr>
                        <a:t>letter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>
                          <a:effectLst/>
                        </a:rPr>
                        <a:t>one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1" dirty="0">
                        <a:effectLst/>
                      </a:endParaRP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>
                          <a:effectLst/>
                        </a:rPr>
                        <a:t>a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1">
                          <a:effectLst/>
                        </a:rPr>
                        <a:t>1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dirty="0">
                          <a:effectLst/>
                        </a:rPr>
                        <a:t>4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>
                          <a:effectLst/>
                        </a:rPr>
                        <a:t>b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1">
                          <a:effectLst/>
                        </a:rPr>
                        <a:t>1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dirty="0">
                          <a:effectLst/>
                        </a:rPr>
                        <a:t>4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>
                          <a:effectLst/>
                        </a:rPr>
                        <a:t>c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1">
                          <a:effectLst/>
                        </a:rPr>
                        <a:t>1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dirty="0">
                          <a:effectLst/>
                        </a:rPr>
                        <a:t>2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1740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2924944"/>
            <a:ext cx="3733800" cy="35577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789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7788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표현식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비교 연산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배열에 </a:t>
            </a:r>
            <a:r>
              <a:rPr lang="ko-KR" altLang="en-US" dirty="0" err="1" smtClean="0"/>
              <a:t>직적</a:t>
            </a:r>
            <a:r>
              <a:rPr lang="ko-KR" altLang="en-US" dirty="0" smtClean="0"/>
              <a:t> 비교연산 수식을 제공해서 원소 추출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79</a:t>
            </a:fld>
            <a:endParaRPr lang="ko-KR" altLang="en-US"/>
          </a:p>
        </p:txBody>
      </p:sp>
      <p:pic>
        <p:nvPicPr>
          <p:cNvPr id="257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3356992"/>
            <a:ext cx="2857500" cy="24989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83963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Groupby</a:t>
            </a:r>
            <a:r>
              <a:rPr lang="en-US" altLang="ko-KR" dirty="0" smtClean="0"/>
              <a:t> : </a:t>
            </a:r>
            <a:r>
              <a:rPr lang="ko-KR" altLang="en-US" dirty="0" smtClean="0"/>
              <a:t>여러 칼럼 </a:t>
            </a:r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as_index</a:t>
            </a:r>
            <a:r>
              <a:rPr lang="en-US" altLang="ko-KR" dirty="0" smtClean="0"/>
              <a:t>=False</a:t>
            </a:r>
            <a:r>
              <a:rPr lang="ko-KR" altLang="en-US" dirty="0" smtClean="0"/>
              <a:t>로 처리해서 </a:t>
            </a:r>
            <a:r>
              <a:rPr lang="en-US" altLang="ko-KR" dirty="0" err="1" smtClean="0"/>
              <a:t>grouby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이후에도 </a:t>
            </a:r>
            <a:r>
              <a:rPr lang="en-US" altLang="ko-KR" dirty="0" smtClean="0"/>
              <a:t>index</a:t>
            </a:r>
            <a:r>
              <a:rPr lang="ko-KR" altLang="en-US" dirty="0" smtClean="0"/>
              <a:t>구성이 변하지 않도록 처리</a:t>
            </a:r>
            <a:endParaRPr lang="en-US" altLang="ko-KR" dirty="0" smtClean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016040"/>
              </p:ext>
            </p:extLst>
          </p:nvPr>
        </p:nvGraphicFramePr>
        <p:xfrm>
          <a:off x="5885791" y="3284984"/>
          <a:ext cx="1584176" cy="1097280"/>
        </p:xfrm>
        <a:graphic>
          <a:graphicData uri="http://schemas.openxmlformats.org/drawingml/2006/table">
            <a:tbl>
              <a:tblPr/>
              <a:tblGrid>
                <a:gridCol w="396044"/>
                <a:gridCol w="396044"/>
                <a:gridCol w="396044"/>
                <a:gridCol w="396044"/>
              </a:tblGrid>
              <a:tr h="0"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1" dirty="0">
                        <a:effectLst/>
                      </a:endParaRP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dirty="0">
                          <a:effectLst/>
                        </a:rPr>
                        <a:t>letter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dirty="0">
                          <a:effectLst/>
                        </a:rPr>
                        <a:t>one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>
                          <a:effectLst/>
                        </a:rPr>
                        <a:t>two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>
                          <a:effectLst/>
                        </a:rPr>
                        <a:t>0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>
                          <a:effectLst/>
                        </a:rPr>
                        <a:t>a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dirty="0">
                          <a:effectLst/>
                        </a:rPr>
                        <a:t>1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>
                          <a:effectLst/>
                        </a:rPr>
                        <a:t>2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>
                          <a:effectLst/>
                        </a:rPr>
                        <a:t>1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>
                          <a:effectLst/>
                        </a:rPr>
                        <a:t>a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dirty="0">
                          <a:effectLst/>
                        </a:rPr>
                        <a:t>1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dirty="0">
                          <a:effectLst/>
                        </a:rPr>
                        <a:t>2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>
                          <a:effectLst/>
                        </a:rPr>
                        <a:t>2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>
                          <a:effectLst/>
                        </a:rPr>
                        <a:t>b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>
                          <a:effectLst/>
                        </a:rPr>
                        <a:t>1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dirty="0">
                          <a:effectLst/>
                        </a:rPr>
                        <a:t>2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>
                          <a:effectLst/>
                        </a:rPr>
                        <a:t>3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>
                          <a:effectLst/>
                        </a:rPr>
                        <a:t>b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>
                          <a:effectLst/>
                        </a:rPr>
                        <a:t>1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dirty="0">
                          <a:effectLst/>
                        </a:rPr>
                        <a:t>2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>
                          <a:effectLst/>
                        </a:rPr>
                        <a:t>4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>
                          <a:effectLst/>
                        </a:rPr>
                        <a:t>c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>
                          <a:effectLst/>
                        </a:rPr>
                        <a:t>1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dirty="0">
                          <a:effectLst/>
                        </a:rPr>
                        <a:t>2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6" name="아래쪽 화살표 5"/>
          <p:cNvSpPr/>
          <p:nvPr/>
        </p:nvSpPr>
        <p:spPr>
          <a:xfrm>
            <a:off x="6363555" y="4581128"/>
            <a:ext cx="484632" cy="489204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8264942"/>
              </p:ext>
            </p:extLst>
          </p:nvPr>
        </p:nvGraphicFramePr>
        <p:xfrm>
          <a:off x="5813783" y="5294505"/>
          <a:ext cx="1854561" cy="1025877"/>
        </p:xfrm>
        <a:graphic>
          <a:graphicData uri="http://schemas.openxmlformats.org/drawingml/2006/table">
            <a:tbl>
              <a:tblPr/>
              <a:tblGrid>
                <a:gridCol w="301507"/>
                <a:gridCol w="482410"/>
                <a:gridCol w="482410"/>
                <a:gridCol w="588234"/>
              </a:tblGrid>
              <a:tr h="38712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dirty="0">
                          <a:effectLst/>
                        </a:rPr>
                        <a:t/>
                      </a:r>
                      <a:br>
                        <a:rPr lang="en-US" sz="900" b="1" dirty="0">
                          <a:effectLst/>
                        </a:rPr>
                      </a:br>
                      <a:endParaRPr lang="en-US" sz="900" b="1" dirty="0">
                        <a:effectLst/>
                      </a:endParaRP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dirty="0" smtClean="0">
                          <a:effectLst/>
                        </a:rPr>
                        <a:t>letter</a:t>
                      </a:r>
                      <a:endParaRPr lang="en-US" sz="900" b="1" dirty="0">
                        <a:effectLst/>
                      </a:endParaRP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dirty="0">
                          <a:effectLst/>
                        </a:rPr>
                        <a:t>one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dirty="0">
                          <a:effectLst/>
                        </a:rPr>
                        <a:t>two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291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>
                          <a:effectLst/>
                        </a:rPr>
                        <a:t>0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>
                          <a:effectLst/>
                        </a:rPr>
                        <a:t>a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>
                          <a:effectLst/>
                        </a:rPr>
                        <a:t>1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dirty="0">
                          <a:effectLst/>
                        </a:rPr>
                        <a:t>4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1291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>
                          <a:effectLst/>
                        </a:rPr>
                        <a:t>1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>
                          <a:effectLst/>
                        </a:rPr>
                        <a:t>b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>
                          <a:effectLst/>
                        </a:rPr>
                        <a:t>1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dirty="0">
                          <a:effectLst/>
                        </a:rPr>
                        <a:t>4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1291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>
                          <a:effectLst/>
                        </a:rPr>
                        <a:t>2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>
                          <a:effectLst/>
                        </a:rPr>
                        <a:t>c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>
                          <a:effectLst/>
                        </a:rPr>
                        <a:t>1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dirty="0">
                          <a:effectLst/>
                        </a:rPr>
                        <a:t>2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1751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3068960"/>
            <a:ext cx="3672408" cy="3343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790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8930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827584" y="908720"/>
            <a:ext cx="7579568" cy="4454624"/>
          </a:xfrm>
        </p:spPr>
        <p:txBody>
          <a:bodyPr>
            <a:normAutofit/>
          </a:bodyPr>
          <a:lstStyle/>
          <a:p>
            <a:pPr algn="r"/>
            <a:r>
              <a:rPr lang="en-US" altLang="ko-KR" sz="6000" dirty="0" err="1" smtClean="0"/>
              <a:t>GroupBy</a:t>
            </a:r>
            <a:r>
              <a:rPr lang="en-US" altLang="ko-KR" sz="6000" dirty="0" smtClean="0"/>
              <a:t> </a:t>
            </a:r>
            <a:r>
              <a:rPr lang="ko-KR" altLang="en-US" sz="6000" dirty="0" smtClean="0"/>
              <a:t>생성</a:t>
            </a:r>
            <a:r>
              <a:rPr lang="en-US" altLang="ko-KR" sz="6000" dirty="0"/>
              <a:t/>
            </a:r>
            <a:br>
              <a:rPr lang="en-US" altLang="ko-KR" sz="6000" dirty="0"/>
            </a:br>
            <a:r>
              <a:rPr lang="en-US" altLang="ko-KR" sz="6000" dirty="0" smtClean="0"/>
              <a:t>class</a:t>
            </a:r>
            <a:endParaRPr lang="ko-KR" altLang="en-US" sz="54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791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3794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구조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792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1177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err="1" smtClean="0"/>
              <a:t>Groupby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메소드로</a:t>
            </a:r>
            <a:r>
              <a:rPr lang="ko-KR" altLang="en-US" dirty="0" smtClean="0"/>
              <a:t> 생성된 </a:t>
            </a:r>
            <a:r>
              <a:rPr lang="en-US" altLang="ko-KR" dirty="0" smtClean="0"/>
              <a:t>class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Groupby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메소드로</a:t>
            </a:r>
            <a:r>
              <a:rPr lang="ko-KR" altLang="en-US" dirty="0" smtClean="0"/>
              <a:t> 묶으면 별도의 클래스의 </a:t>
            </a:r>
            <a:r>
              <a:rPr lang="ko-KR" altLang="en-US" dirty="0" err="1" smtClean="0"/>
              <a:t>인스턴스가</a:t>
            </a:r>
            <a:r>
              <a:rPr lang="ko-KR" altLang="en-US" dirty="0" smtClean="0"/>
              <a:t> 생성 됨</a:t>
            </a:r>
            <a:endParaRPr lang="en-US" altLang="ko-KR" dirty="0" smtClean="0"/>
          </a:p>
        </p:txBody>
      </p:sp>
      <p:grpSp>
        <p:nvGrpSpPr>
          <p:cNvPr id="6" name="그룹 5"/>
          <p:cNvGrpSpPr/>
          <p:nvPr/>
        </p:nvGrpSpPr>
        <p:grpSpPr>
          <a:xfrm>
            <a:off x="4955886" y="3501373"/>
            <a:ext cx="3000490" cy="2384905"/>
            <a:chOff x="4198004" y="3369454"/>
            <a:chExt cx="3936594" cy="2945896"/>
          </a:xfrm>
        </p:grpSpPr>
        <p:sp>
          <p:nvSpPr>
            <p:cNvPr id="7" name="직사각형 6"/>
            <p:cNvSpPr/>
            <p:nvPr/>
          </p:nvSpPr>
          <p:spPr>
            <a:xfrm>
              <a:off x="6087386" y="4344317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6799652" y="4344317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6087386" y="5016624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6799652" y="5016624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6087386" y="5691182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6799652" y="5691182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198004" y="5193422"/>
              <a:ext cx="145411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/>
                <a:t>Index(</a:t>
              </a:r>
              <a:r>
                <a:rPr lang="ko-KR" altLang="en-US" sz="1000" dirty="0" smtClean="0"/>
                <a:t>행</a:t>
              </a:r>
              <a:r>
                <a:rPr lang="en-US" altLang="ko-KR" sz="1000" dirty="0" smtClean="0"/>
                <a:t>)</a:t>
              </a:r>
              <a:endParaRPr lang="ko-KR" altLang="en-US" sz="10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372200" y="3369454"/>
              <a:ext cx="173278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 smtClean="0"/>
                <a:t>Column(</a:t>
              </a:r>
              <a:r>
                <a:rPr lang="ko-KR" altLang="en-US" sz="1000" dirty="0" smtClean="0"/>
                <a:t>열</a:t>
              </a:r>
              <a:r>
                <a:rPr lang="en-US" altLang="ko-KR" sz="1000" dirty="0" smtClean="0"/>
                <a:t>)</a:t>
              </a:r>
              <a:endParaRPr lang="ko-KR" altLang="en-US" sz="1000" dirty="0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7519458" y="4344317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7519458" y="5016624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7519458" y="5691182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20" name="오른쪽 중괄호 19"/>
            <p:cNvSpPr/>
            <p:nvPr/>
          </p:nvSpPr>
          <p:spPr>
            <a:xfrm rot="10800000">
              <a:off x="5310367" y="4557299"/>
              <a:ext cx="323758" cy="1650442"/>
            </a:xfrm>
            <a:prstGeom prst="rightBrace">
              <a:avLst>
                <a:gd name="adj1" fmla="val 54981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21" name="오른쪽 중괄호 20"/>
            <p:cNvSpPr/>
            <p:nvPr/>
          </p:nvSpPr>
          <p:spPr>
            <a:xfrm rot="16200000">
              <a:off x="6939331" y="3091696"/>
              <a:ext cx="303406" cy="1761150"/>
            </a:xfrm>
            <a:prstGeom prst="rightBrace">
              <a:avLst>
                <a:gd name="adj1" fmla="val 54981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6022634" y="4119782"/>
              <a:ext cx="647515" cy="3041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/>
                <a:t>col1</a:t>
              </a:r>
              <a:endParaRPr lang="ko-KR" altLang="en-US" sz="1000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6767277" y="4119782"/>
              <a:ext cx="647515" cy="3041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/>
                <a:t>col2</a:t>
              </a:r>
              <a:endParaRPr lang="ko-KR" altLang="en-US" sz="1000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7487083" y="4119782"/>
              <a:ext cx="647515" cy="3041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/>
                <a:t>col3</a:t>
              </a:r>
              <a:endParaRPr lang="ko-KR" altLang="en-US" sz="1000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5612568" y="4359022"/>
              <a:ext cx="444177" cy="500166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000" dirty="0" smtClean="0"/>
                <a:t>row1</a:t>
              </a:r>
              <a:endParaRPr lang="ko-KR" altLang="en-US" sz="1000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5612568" y="5093410"/>
              <a:ext cx="444177" cy="500166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000" dirty="0" smtClean="0"/>
                <a:t>row2</a:t>
              </a:r>
              <a:endParaRPr lang="ko-KR" altLang="en-US" sz="1000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5583553" y="5815184"/>
              <a:ext cx="444177" cy="500166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000" dirty="0" smtClean="0"/>
                <a:t>row3</a:t>
              </a:r>
              <a:endParaRPr lang="ko-KR" altLang="en-US" sz="1000" dirty="0"/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1432382" y="3833109"/>
            <a:ext cx="2354791" cy="2211989"/>
            <a:chOff x="1115616" y="3727570"/>
            <a:chExt cx="2354791" cy="2211989"/>
          </a:xfrm>
        </p:grpSpPr>
        <p:sp>
          <p:nvSpPr>
            <p:cNvPr id="29" name="직사각형 28"/>
            <p:cNvSpPr/>
            <p:nvPr/>
          </p:nvSpPr>
          <p:spPr>
            <a:xfrm>
              <a:off x="2555712" y="4343873"/>
              <a:ext cx="444185" cy="442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2555712" y="4888151"/>
              <a:ext cx="444185" cy="442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2555712" y="5434252"/>
              <a:ext cx="444185" cy="442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115616" y="5031281"/>
              <a:ext cx="1108334" cy="2491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/>
                <a:t>Index(</a:t>
              </a:r>
              <a:r>
                <a:rPr lang="ko-KR" altLang="en-US" sz="1000" dirty="0" smtClean="0"/>
                <a:t>행</a:t>
              </a:r>
              <a:r>
                <a:rPr lang="en-US" altLang="ko-KR" sz="1000" dirty="0" smtClean="0"/>
                <a:t>)</a:t>
              </a:r>
              <a:endParaRPr lang="ko-KR" altLang="en-US" sz="1000" dirty="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2149668" y="3727570"/>
              <a:ext cx="1320739" cy="2491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 smtClean="0"/>
                <a:t>Column(</a:t>
              </a:r>
              <a:r>
                <a:rPr lang="ko-KR" altLang="en-US" sz="1000" dirty="0" smtClean="0"/>
                <a:t>열</a:t>
              </a:r>
              <a:r>
                <a:rPr lang="en-US" altLang="ko-KR" sz="1000" dirty="0" smtClean="0"/>
                <a:t>)</a:t>
              </a:r>
              <a:endParaRPr lang="ko-KR" altLang="en-US" sz="1000" dirty="0"/>
            </a:p>
          </p:txBody>
        </p:sp>
        <p:sp>
          <p:nvSpPr>
            <p:cNvPr id="40" name="오른쪽 중괄호 39"/>
            <p:cNvSpPr/>
            <p:nvPr/>
          </p:nvSpPr>
          <p:spPr>
            <a:xfrm rot="10800000">
              <a:off x="1963464" y="4516296"/>
              <a:ext cx="246770" cy="1336146"/>
            </a:xfrm>
            <a:prstGeom prst="rightBrace">
              <a:avLst>
                <a:gd name="adj1" fmla="val 54981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2506357" y="4162096"/>
              <a:ext cx="4935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/>
                <a:t>col1</a:t>
              </a:r>
              <a:endParaRPr lang="ko-KR" altLang="en-US" sz="1000" dirty="0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2193803" y="4355777"/>
              <a:ext cx="338554" cy="404919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000" dirty="0" smtClean="0"/>
                <a:t>row1</a:t>
              </a:r>
              <a:endParaRPr lang="ko-KR" altLang="en-US" sz="1000" dirty="0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2193803" y="4950315"/>
              <a:ext cx="338554" cy="404919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000" dirty="0" smtClean="0"/>
                <a:t>row2</a:t>
              </a:r>
              <a:endParaRPr lang="ko-KR" altLang="en-US" sz="1000" dirty="0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2171688" y="5534640"/>
              <a:ext cx="338554" cy="404919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000" dirty="0" smtClean="0"/>
                <a:t>row3</a:t>
              </a:r>
              <a:endParaRPr lang="ko-KR" altLang="en-US" sz="1000" dirty="0"/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1187624" y="2871232"/>
            <a:ext cx="2557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SeriesGroupBy</a:t>
            </a:r>
            <a:r>
              <a:rPr lang="en-US" altLang="ko-KR" dirty="0" smtClean="0"/>
              <a:t>(1</a:t>
            </a:r>
            <a:r>
              <a:rPr lang="ko-KR" altLang="en-US" dirty="0" smtClean="0"/>
              <a:t>차원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5249479" y="2871232"/>
            <a:ext cx="3354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DataFrameGroupBy</a:t>
            </a:r>
            <a:r>
              <a:rPr lang="en-US" altLang="ko-KR" dirty="0" smtClean="0"/>
              <a:t>(2</a:t>
            </a:r>
            <a:r>
              <a:rPr lang="ko-KR" altLang="en-US" dirty="0" smtClean="0"/>
              <a:t>차원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793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6130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SeriesGroupBy</a:t>
            </a:r>
            <a:r>
              <a:rPr lang="en-US" altLang="ko-KR" dirty="0" smtClean="0"/>
              <a:t> </a:t>
            </a:r>
            <a:r>
              <a:rPr lang="ko-KR" altLang="en-US" dirty="0" smtClean="0"/>
              <a:t>구조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내부 구조는 </a:t>
            </a:r>
            <a:r>
              <a:rPr lang="en-US" altLang="ko-KR" dirty="0" err="1" smtClean="0"/>
              <a:t>obj</a:t>
            </a:r>
            <a:r>
              <a:rPr lang="ko-KR" altLang="en-US" dirty="0" smtClean="0"/>
              <a:t>에 값</a:t>
            </a:r>
            <a:r>
              <a:rPr lang="en-US" altLang="ko-KR" dirty="0" smtClean="0"/>
              <a:t>, Name</a:t>
            </a:r>
            <a:r>
              <a:rPr lang="ko-KR" altLang="en-US" dirty="0" smtClean="0"/>
              <a:t>에는 </a:t>
            </a:r>
            <a:r>
              <a:rPr lang="en-US" altLang="ko-KR" dirty="0" smtClean="0"/>
              <a:t>label </a:t>
            </a:r>
            <a:r>
              <a:rPr lang="ko-KR" altLang="en-US" dirty="0" smtClean="0"/>
              <a:t>등으로 구성</a:t>
            </a:r>
            <a:endParaRPr lang="en-US" altLang="ko-KR" dirty="0" smtClean="0"/>
          </a:p>
        </p:txBody>
      </p:sp>
      <p:pic>
        <p:nvPicPr>
          <p:cNvPr id="2048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8425" y="2708920"/>
            <a:ext cx="6407150" cy="36724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794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282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DataFrameGroupBy</a:t>
            </a:r>
            <a:r>
              <a:rPr lang="en-US" altLang="ko-KR" dirty="0" smtClean="0"/>
              <a:t> </a:t>
            </a:r>
            <a:r>
              <a:rPr lang="ko-KR" altLang="en-US" dirty="0" smtClean="0"/>
              <a:t>구조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내부 구조는 </a:t>
            </a:r>
            <a:r>
              <a:rPr lang="en-US" altLang="ko-KR" dirty="0" err="1" smtClean="0"/>
              <a:t>obj</a:t>
            </a:r>
            <a:r>
              <a:rPr lang="ko-KR" altLang="en-US" dirty="0" smtClean="0"/>
              <a:t>에 값</a:t>
            </a:r>
            <a:r>
              <a:rPr lang="en-US" altLang="ko-KR" dirty="0"/>
              <a:t> </a:t>
            </a:r>
            <a:r>
              <a:rPr lang="ko-KR" altLang="en-US" dirty="0" smtClean="0"/>
              <a:t>등으로 구성</a:t>
            </a:r>
            <a:endParaRPr lang="en-US" altLang="ko-KR" dirty="0" smtClean="0"/>
          </a:p>
        </p:txBody>
      </p:sp>
      <p:pic>
        <p:nvPicPr>
          <p:cNvPr id="2058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2075" y="2780928"/>
            <a:ext cx="6419850" cy="3671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795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9602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err="1" smtClean="0"/>
              <a:t>Series</a:t>
            </a:r>
            <a:r>
              <a:rPr lang="en-US" altLang="ko-KR" dirty="0" err="1"/>
              <a:t>G</a:t>
            </a:r>
            <a:r>
              <a:rPr lang="en-US" altLang="ko-KR" dirty="0" err="1" smtClean="0"/>
              <a:t>roupby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796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7316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</a:t>
            </a:r>
            <a:r>
              <a:rPr lang="en-US" altLang="ko-KR" dirty="0" err="1" smtClean="0"/>
              <a:t>seriesGroupby</a:t>
            </a:r>
            <a:r>
              <a:rPr lang="en-US" altLang="ko-KR" dirty="0" smtClean="0"/>
              <a:t> : </a:t>
            </a:r>
            <a:r>
              <a:rPr lang="en-US" altLang="ko-KR" dirty="0" err="1" smtClean="0"/>
              <a:t>iterable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6317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SeriesGroupby</a:t>
            </a:r>
            <a:r>
              <a:rPr lang="en-US" altLang="ko-KR" dirty="0" smtClean="0"/>
              <a:t> </a:t>
            </a:r>
            <a:r>
              <a:rPr lang="ko-KR" altLang="en-US" dirty="0" smtClean="0"/>
              <a:t>객체도 </a:t>
            </a:r>
            <a:r>
              <a:rPr lang="en-US" altLang="ko-KR" dirty="0" err="1" smtClean="0"/>
              <a:t>iterable</a:t>
            </a:r>
            <a:r>
              <a:rPr lang="en-US" altLang="ko-KR" dirty="0" smtClean="0"/>
              <a:t> </a:t>
            </a:r>
            <a:r>
              <a:rPr lang="ko-KR" altLang="en-US" dirty="0" smtClean="0"/>
              <a:t>이므로 행이 </a:t>
            </a:r>
            <a:r>
              <a:rPr lang="en-US" altLang="ko-KR" dirty="0" smtClean="0"/>
              <a:t>name, </a:t>
            </a:r>
            <a:r>
              <a:rPr lang="ko-KR" altLang="en-US" dirty="0" smtClean="0"/>
              <a:t>데이터가 </a:t>
            </a:r>
            <a:r>
              <a:rPr lang="en-US" altLang="ko-KR" dirty="0" smtClean="0"/>
              <a:t>group</a:t>
            </a:r>
            <a:r>
              <a:rPr lang="ko-KR" altLang="en-US" dirty="0" smtClean="0"/>
              <a:t>으로 출력됨</a:t>
            </a:r>
            <a:endParaRPr lang="en-US" altLang="ko-KR" dirty="0"/>
          </a:p>
        </p:txBody>
      </p:sp>
      <p:pic>
        <p:nvPicPr>
          <p:cNvPr id="2017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636912"/>
            <a:ext cx="5256584" cy="38241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797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9853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/>
              <a:t> </a:t>
            </a:r>
            <a:r>
              <a:rPr lang="en-US" altLang="ko-KR" dirty="0" smtClean="0"/>
              <a:t>mean/size </a:t>
            </a:r>
            <a:r>
              <a:rPr lang="ko-KR" altLang="en-US" dirty="0" smtClean="0"/>
              <a:t>조회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201304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특정 열을 기준을 가지고 특정 열에 대한 값을 처리</a:t>
            </a:r>
            <a:endParaRPr lang="en-US" altLang="ko-KR" dirty="0" smtClean="0"/>
          </a:p>
        </p:txBody>
      </p:sp>
      <p:pic>
        <p:nvPicPr>
          <p:cNvPr id="2007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2585594"/>
            <a:ext cx="5472608" cy="3757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798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0436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err="1"/>
              <a:t>DataFrameGroupby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799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6790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ndarray</a:t>
            </a:r>
            <a:r>
              <a:rPr lang="en-US" altLang="ko-KR" dirty="0" smtClean="0"/>
              <a:t> </a:t>
            </a:r>
            <a:r>
              <a:rPr lang="ko-KR" altLang="en-US" dirty="0" smtClean="0"/>
              <a:t>구조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Ndarray</a:t>
            </a:r>
            <a:r>
              <a:rPr lang="ko-KR" altLang="en-US" dirty="0" smtClean="0"/>
              <a:t>는</a:t>
            </a:r>
            <a:r>
              <a:rPr lang="en-US" altLang="ko-KR" dirty="0" smtClean="0"/>
              <a:t> </a:t>
            </a:r>
            <a:r>
              <a:rPr lang="ko-KR" altLang="en-US" dirty="0" smtClean="0"/>
              <a:t>데이터를 관리하고 </a:t>
            </a:r>
            <a:r>
              <a:rPr lang="en-US" altLang="ko-KR" dirty="0" smtClean="0"/>
              <a:t>data-type</a:t>
            </a:r>
            <a:r>
              <a:rPr lang="ko-KR" altLang="en-US" dirty="0" smtClean="0"/>
              <a:t>은 실제 데이터들의 값을 관리하며</a:t>
            </a:r>
            <a:r>
              <a:rPr lang="en-US" altLang="ko-KR" dirty="0" smtClean="0"/>
              <a:t>, array scalar</a:t>
            </a:r>
            <a:r>
              <a:rPr lang="ko-KR" altLang="en-US" dirty="0" smtClean="0"/>
              <a:t>는 위치를 관리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8</a:t>
            </a:fld>
            <a:endParaRPr lang="ko-KR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3647458"/>
            <a:ext cx="3960440" cy="2016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0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2881486"/>
            <a:ext cx="3888432" cy="3543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8971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표현식</a:t>
            </a:r>
            <a:r>
              <a:rPr lang="ko-KR" altLang="en-US" dirty="0" smtClean="0"/>
              <a:t> 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산출 </a:t>
            </a:r>
            <a:r>
              <a:rPr lang="en-US" altLang="ko-KR" dirty="0" smtClean="0"/>
              <a:t>+ </a:t>
            </a:r>
            <a:r>
              <a:rPr lang="ko-KR" altLang="en-US" dirty="0" smtClean="0"/>
              <a:t>비교 연산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배열의 각 원소가 </a:t>
            </a:r>
            <a:r>
              <a:rPr lang="en-US" altLang="ko-KR" dirty="0" smtClean="0"/>
              <a:t>3</a:t>
            </a:r>
            <a:r>
              <a:rPr lang="ko-KR" altLang="en-US" dirty="0" smtClean="0"/>
              <a:t>으로 </a:t>
            </a:r>
            <a:r>
              <a:rPr lang="ko-KR" altLang="en-US" dirty="0" err="1" smtClean="0"/>
              <a:t>나누었을때</a:t>
            </a:r>
            <a:r>
              <a:rPr lang="ko-KR" altLang="en-US" dirty="0" smtClean="0"/>
              <a:t> 나머지가 </a:t>
            </a:r>
            <a:r>
              <a:rPr lang="en-US" altLang="ko-KR" dirty="0" smtClean="0"/>
              <a:t>0</a:t>
            </a:r>
            <a:r>
              <a:rPr lang="ko-KR" altLang="en-US" dirty="0" smtClean="0"/>
              <a:t>이</a:t>
            </a:r>
            <a:r>
              <a:rPr lang="en-US" altLang="ko-KR" dirty="0" smtClean="0"/>
              <a:t> </a:t>
            </a:r>
            <a:r>
              <a:rPr lang="ko-KR" altLang="en-US" dirty="0" smtClean="0"/>
              <a:t>아닌 경우 원소 추출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80</a:t>
            </a:fld>
            <a:endParaRPr lang="ko-KR" altLang="en-US"/>
          </a:p>
        </p:txBody>
      </p:sp>
      <p:pic>
        <p:nvPicPr>
          <p:cNvPr id="258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2300" y="3789040"/>
            <a:ext cx="2819400" cy="192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14117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DataFrameGroupby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6317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DF</a:t>
            </a:r>
            <a:r>
              <a:rPr lang="ko-KR" altLang="en-US" dirty="0" smtClean="0"/>
              <a:t>클래스와 </a:t>
            </a:r>
            <a:r>
              <a:rPr lang="en-US" altLang="ko-KR" dirty="0" err="1"/>
              <a:t>groupby</a:t>
            </a:r>
            <a:r>
              <a:rPr lang="en-US" altLang="ko-KR" dirty="0"/>
              <a:t> </a:t>
            </a:r>
            <a:r>
              <a:rPr lang="ko-KR" altLang="en-US" dirty="0"/>
              <a:t>내의 </a:t>
            </a:r>
            <a:r>
              <a:rPr lang="ko-KR" altLang="en-US" dirty="0" err="1" smtClean="0"/>
              <a:t>파라미터도</a:t>
            </a:r>
            <a:r>
              <a:rPr lang="ko-KR" altLang="en-US" dirty="0" smtClean="0"/>
              <a:t> </a:t>
            </a:r>
            <a:r>
              <a:rPr lang="en-US" altLang="ko-KR" dirty="0" smtClean="0"/>
              <a:t>DF</a:t>
            </a:r>
            <a:r>
              <a:rPr lang="ko-KR" altLang="en-US" dirty="0" smtClean="0"/>
              <a:t>클래스로 </a:t>
            </a:r>
            <a:r>
              <a:rPr lang="ko-KR" altLang="en-US" dirty="0"/>
              <a:t>처리해야 </a:t>
            </a:r>
            <a:r>
              <a:rPr lang="en-US" altLang="ko-KR" dirty="0" err="1" smtClean="0"/>
              <a:t>DataFrameGroupby</a:t>
            </a:r>
            <a:r>
              <a:rPr lang="en-US" altLang="ko-KR" dirty="0" smtClean="0"/>
              <a:t> </a:t>
            </a:r>
            <a:r>
              <a:rPr lang="ko-KR" altLang="en-US" dirty="0"/>
              <a:t>에 대한  정보 조회가 가능</a:t>
            </a:r>
            <a:endParaRPr lang="en-US" altLang="ko-KR" dirty="0"/>
          </a:p>
        </p:txBody>
      </p:sp>
      <p:pic>
        <p:nvPicPr>
          <p:cNvPr id="2027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2996951"/>
            <a:ext cx="6120680" cy="34563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800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0868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DataFrameGroupby</a:t>
            </a:r>
            <a:r>
              <a:rPr lang="en-US" altLang="ko-KR" dirty="0" smtClean="0"/>
              <a:t> : </a:t>
            </a:r>
            <a:r>
              <a:rPr lang="en-US" altLang="ko-KR" dirty="0" err="1" smtClean="0"/>
              <a:t>iterable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6317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DataFrameGroupby</a:t>
            </a:r>
            <a:r>
              <a:rPr lang="en-US" altLang="ko-KR" dirty="0" smtClean="0"/>
              <a:t> </a:t>
            </a:r>
            <a:r>
              <a:rPr lang="ko-KR" altLang="en-US" dirty="0" smtClean="0"/>
              <a:t>객체도 </a:t>
            </a:r>
            <a:r>
              <a:rPr lang="en-US" altLang="ko-KR" dirty="0" err="1" smtClean="0"/>
              <a:t>iterable</a:t>
            </a:r>
            <a:r>
              <a:rPr lang="en-US" altLang="ko-KR" dirty="0" smtClean="0"/>
              <a:t> </a:t>
            </a:r>
            <a:r>
              <a:rPr lang="ko-KR" altLang="en-US" dirty="0" smtClean="0"/>
              <a:t>이므로 행이 </a:t>
            </a:r>
            <a:r>
              <a:rPr lang="en-US" altLang="ko-KR" dirty="0" smtClean="0"/>
              <a:t>name, </a:t>
            </a:r>
            <a:r>
              <a:rPr lang="ko-KR" altLang="en-US" dirty="0" smtClean="0"/>
              <a:t>데이터가 </a:t>
            </a:r>
            <a:r>
              <a:rPr lang="en-US" altLang="ko-KR" dirty="0" smtClean="0"/>
              <a:t>group</a:t>
            </a:r>
            <a:r>
              <a:rPr lang="ko-KR" altLang="en-US" dirty="0" smtClean="0"/>
              <a:t>으로 출력됨</a:t>
            </a:r>
            <a:endParaRPr lang="en-US" altLang="ko-KR" dirty="0"/>
          </a:p>
        </p:txBody>
      </p:sp>
      <p:pic>
        <p:nvPicPr>
          <p:cNvPr id="2037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2708920"/>
            <a:ext cx="4114800" cy="37745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801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8438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Groupby</a:t>
            </a:r>
            <a:r>
              <a:rPr lang="ko-KR" altLang="en-US" dirty="0" smtClean="0"/>
              <a:t>에 대한 </a:t>
            </a:r>
            <a:r>
              <a:rPr lang="en-US" altLang="ko-KR" dirty="0" smtClean="0"/>
              <a:t>describe </a:t>
            </a:r>
            <a:r>
              <a:rPr lang="ko-KR" altLang="en-US" dirty="0" smtClean="0"/>
              <a:t>확인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Groupby</a:t>
            </a:r>
            <a:r>
              <a:rPr lang="ko-KR" altLang="en-US" dirty="0" smtClean="0"/>
              <a:t>에 대한 </a:t>
            </a:r>
            <a:r>
              <a:rPr lang="en-US" altLang="ko-KR" dirty="0" smtClean="0"/>
              <a:t>describe() </a:t>
            </a:r>
            <a:r>
              <a:rPr lang="ko-KR" altLang="en-US" dirty="0" smtClean="0"/>
              <a:t>처리</a:t>
            </a:r>
            <a:endParaRPr lang="en-US" altLang="ko-KR" dirty="0" smtClean="0"/>
          </a:p>
        </p:txBody>
      </p:sp>
      <p:pic>
        <p:nvPicPr>
          <p:cNvPr id="1986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6825" y="2204864"/>
            <a:ext cx="6610350" cy="43102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802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9702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Group by </a:t>
            </a:r>
            <a:r>
              <a:rPr lang="ko-KR" altLang="en-US" dirty="0" smtClean="0"/>
              <a:t>사용 계산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803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3511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Dataframe</a:t>
            </a:r>
            <a:r>
              <a:rPr lang="en-US" altLang="ko-KR" dirty="0" smtClean="0"/>
              <a:t> </a:t>
            </a:r>
            <a:r>
              <a:rPr lang="ko-KR" altLang="en-US" dirty="0" smtClean="0"/>
              <a:t>생성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Platoon, Casualties  </a:t>
            </a:r>
            <a:r>
              <a:rPr lang="ko-KR" altLang="en-US" dirty="0" smtClean="0"/>
              <a:t>칼럼을 가지는 </a:t>
            </a:r>
            <a:r>
              <a:rPr lang="en-US" altLang="ko-KR" dirty="0" err="1" smtClean="0"/>
              <a:t>df</a:t>
            </a:r>
            <a:r>
              <a:rPr lang="en-US" altLang="ko-KR" dirty="0" smtClean="0"/>
              <a:t> </a:t>
            </a:r>
            <a:r>
              <a:rPr lang="ko-KR" altLang="en-US" dirty="0" smtClean="0"/>
              <a:t>생성</a:t>
            </a:r>
            <a:endParaRPr lang="en-US" altLang="ko-KR" dirty="0" smtClean="0"/>
          </a:p>
        </p:txBody>
      </p:sp>
      <p:pic>
        <p:nvPicPr>
          <p:cNvPr id="2068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2203" y="2276872"/>
            <a:ext cx="6524625" cy="40424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804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8487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groupby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파라미</a:t>
            </a:r>
            <a:r>
              <a:rPr lang="ko-KR" altLang="en-US" dirty="0" err="1"/>
              <a:t>터</a:t>
            </a:r>
            <a:r>
              <a:rPr lang="en-US" altLang="ko-KR" dirty="0" smtClean="0"/>
              <a:t>:</a:t>
            </a:r>
            <a:r>
              <a:rPr lang="ko-KR" altLang="en-US" dirty="0"/>
              <a:t> </a:t>
            </a:r>
            <a:r>
              <a:rPr lang="ko-KR" altLang="en-US" dirty="0" smtClean="0"/>
              <a:t>문자열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Platoon </a:t>
            </a:r>
            <a:r>
              <a:rPr lang="ko-KR" altLang="en-US" dirty="0" smtClean="0"/>
              <a:t>칼럼 내의 값을 가지고 </a:t>
            </a:r>
            <a:r>
              <a:rPr lang="en-US" altLang="ko-KR" dirty="0" err="1" smtClean="0"/>
              <a:t>groupby</a:t>
            </a:r>
            <a:r>
              <a:rPr lang="en-US" altLang="ko-KR" dirty="0" smtClean="0"/>
              <a:t> </a:t>
            </a:r>
            <a:r>
              <a:rPr lang="ko-KR" altLang="en-US" dirty="0" smtClean="0"/>
              <a:t>처리시 </a:t>
            </a:r>
            <a:r>
              <a:rPr lang="en-US" altLang="ko-KR" dirty="0" err="1" smtClean="0"/>
              <a:t>groupby</a:t>
            </a:r>
            <a:r>
              <a:rPr lang="ko-KR" altLang="en-US" dirty="0" smtClean="0"/>
              <a:t>에 해당되는 객체가 생</a:t>
            </a:r>
            <a:r>
              <a:rPr lang="ko-KR" altLang="en-US" dirty="0"/>
              <a:t>성</a:t>
            </a:r>
            <a:endParaRPr lang="en-US" altLang="ko-KR" dirty="0" smtClean="0"/>
          </a:p>
        </p:txBody>
      </p:sp>
      <p:pic>
        <p:nvPicPr>
          <p:cNvPr id="2078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7775" y="2924944"/>
            <a:ext cx="6648450" cy="3240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805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4906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groupby</a:t>
            </a:r>
            <a:r>
              <a:rPr lang="en-US" altLang="ko-KR" dirty="0" smtClean="0"/>
              <a:t> </a:t>
            </a:r>
            <a:r>
              <a:rPr lang="ko-KR" altLang="en-US" dirty="0" smtClean="0"/>
              <a:t>처리 예시 </a:t>
            </a:r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특정 칼럼을 가진 후에 </a:t>
            </a:r>
            <a:r>
              <a:rPr lang="en-US" altLang="ko-KR" dirty="0" err="1" smtClean="0"/>
              <a:t>groupby</a:t>
            </a:r>
            <a:r>
              <a:rPr lang="en-US" altLang="ko-KR" dirty="0" smtClean="0"/>
              <a:t> </a:t>
            </a:r>
            <a:r>
              <a:rPr lang="ko-KR" altLang="en-US" dirty="0" smtClean="0"/>
              <a:t>처리시에는 </a:t>
            </a:r>
            <a:r>
              <a:rPr lang="ko-KR" altLang="en-US" dirty="0" err="1" smtClean="0"/>
              <a:t>파라미터로</a:t>
            </a:r>
            <a:r>
              <a:rPr lang="ko-KR" altLang="en-US" dirty="0" smtClean="0"/>
              <a:t> 명확한 칼럼을 정의해야 함</a:t>
            </a:r>
            <a:endParaRPr lang="en-US" altLang="ko-KR" dirty="0" smtClean="0"/>
          </a:p>
        </p:txBody>
      </p:sp>
      <p:pic>
        <p:nvPicPr>
          <p:cNvPr id="2088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2420888"/>
            <a:ext cx="6264696" cy="4173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806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2033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groupby</a:t>
            </a:r>
            <a:r>
              <a:rPr lang="en-US" altLang="ko-KR" dirty="0" smtClean="0"/>
              <a:t> </a:t>
            </a:r>
            <a:r>
              <a:rPr lang="ko-KR" altLang="en-US" dirty="0" smtClean="0"/>
              <a:t>처리 예시 </a:t>
            </a:r>
            <a:r>
              <a:rPr lang="en-US" altLang="ko-KR" dirty="0" smtClean="0"/>
              <a:t>: 2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특정 칼럼을 가진 후에 </a:t>
            </a:r>
            <a:r>
              <a:rPr lang="en-US" altLang="ko-KR" dirty="0" err="1" smtClean="0"/>
              <a:t>groupby</a:t>
            </a:r>
            <a:r>
              <a:rPr lang="en-US" altLang="ko-KR" dirty="0" smtClean="0"/>
              <a:t> </a:t>
            </a:r>
            <a:r>
              <a:rPr lang="ko-KR" altLang="en-US" dirty="0" smtClean="0"/>
              <a:t>처리시에는 </a:t>
            </a:r>
            <a:r>
              <a:rPr lang="ko-KR" altLang="en-US" dirty="0" err="1" smtClean="0"/>
              <a:t>파라미터로</a:t>
            </a:r>
            <a:r>
              <a:rPr lang="ko-KR" altLang="en-US" dirty="0" smtClean="0"/>
              <a:t> 명확한 칼럼을 정의해야 함</a:t>
            </a:r>
            <a:endParaRPr lang="en-US" altLang="ko-KR" dirty="0" smtClean="0"/>
          </a:p>
        </p:txBody>
      </p:sp>
      <p:pic>
        <p:nvPicPr>
          <p:cNvPr id="2099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8725" y="2708919"/>
            <a:ext cx="6686550" cy="40633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807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5288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List</a:t>
            </a:r>
            <a:r>
              <a:rPr lang="ko-KR" altLang="en-US" dirty="0" smtClean="0"/>
              <a:t>로 전환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808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0517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Groupby</a:t>
            </a:r>
            <a:r>
              <a:rPr lang="ko-KR" altLang="en-US" dirty="0"/>
              <a:t> </a:t>
            </a:r>
            <a:r>
              <a:rPr lang="ko-KR" altLang="en-US" dirty="0" smtClean="0"/>
              <a:t>값을 </a:t>
            </a:r>
            <a:r>
              <a:rPr lang="en-US" altLang="ko-KR" dirty="0" smtClean="0"/>
              <a:t>list</a:t>
            </a:r>
            <a:r>
              <a:rPr lang="ko-KR" altLang="en-US" dirty="0" smtClean="0"/>
              <a:t>로 변환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Groupby</a:t>
            </a:r>
            <a:r>
              <a:rPr lang="ko-KR" altLang="en-US" dirty="0" smtClean="0"/>
              <a:t>에서 생성된 </a:t>
            </a:r>
            <a:r>
              <a:rPr lang="en-US" altLang="ko-KR" dirty="0" err="1" smtClean="0"/>
              <a:t>S</a:t>
            </a:r>
            <a:r>
              <a:rPr lang="en-US" altLang="ko-KR" sz="2800" dirty="0" err="1" smtClean="0"/>
              <a:t>eriesGroupBy</a:t>
            </a:r>
            <a:r>
              <a:rPr lang="en-US" altLang="ko-KR" sz="2800" dirty="0" smtClean="0"/>
              <a:t> object</a:t>
            </a:r>
            <a:r>
              <a:rPr lang="ko-KR" altLang="en-US" sz="2800" dirty="0" smtClean="0"/>
              <a:t>를 </a:t>
            </a:r>
            <a:r>
              <a:rPr lang="en-US" altLang="ko-KR" sz="2800" dirty="0" smtClean="0"/>
              <a:t>list</a:t>
            </a:r>
            <a:r>
              <a:rPr lang="ko-KR" altLang="en-US" sz="2800" dirty="0" smtClean="0"/>
              <a:t>로 전환</a:t>
            </a:r>
            <a:r>
              <a:rPr lang="en-US" altLang="ko-KR" sz="2800" dirty="0" smtClean="0"/>
              <a:t> </a:t>
            </a:r>
            <a:endParaRPr lang="en-US" altLang="ko-KR" dirty="0" smtClean="0"/>
          </a:p>
        </p:txBody>
      </p:sp>
      <p:pic>
        <p:nvPicPr>
          <p:cNvPr id="2109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0792" y="2564904"/>
            <a:ext cx="4810125" cy="37932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809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261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메소드</a:t>
            </a:r>
            <a:r>
              <a:rPr lang="ko-KR" altLang="en-US" dirty="0" smtClean="0"/>
              <a:t> 사용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배열 내의 원소가 </a:t>
            </a:r>
            <a:r>
              <a:rPr lang="en-US" altLang="ko-KR" dirty="0" smtClean="0"/>
              <a:t>nonzero</a:t>
            </a:r>
            <a:r>
              <a:rPr lang="ko-KR" altLang="en-US" dirty="0" smtClean="0"/>
              <a:t>인 것을 식별하기 위해 </a:t>
            </a:r>
            <a:r>
              <a:rPr lang="en-US" altLang="ko-KR" dirty="0" smtClean="0"/>
              <a:t>nonzero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사용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81</a:t>
            </a:fld>
            <a:endParaRPr lang="ko-KR" altLang="en-US"/>
          </a:p>
        </p:txBody>
      </p:sp>
      <p:pic>
        <p:nvPicPr>
          <p:cNvPr id="259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4005064"/>
            <a:ext cx="3305175" cy="204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84557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err="1" smtClean="0"/>
              <a:t>Groupby</a:t>
            </a:r>
            <a:r>
              <a:rPr lang="en-US" altLang="ko-KR" dirty="0" smtClean="0"/>
              <a:t>+ mean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810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9642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Groupby</a:t>
            </a:r>
            <a:r>
              <a:rPr lang="ko-KR" altLang="en-US" dirty="0"/>
              <a:t> </a:t>
            </a:r>
            <a:r>
              <a:rPr lang="en-US" altLang="ko-KR" dirty="0" smtClean="0"/>
              <a:t>+ mean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Groupby</a:t>
            </a:r>
            <a:r>
              <a:rPr lang="ko-KR" altLang="en-US" dirty="0"/>
              <a:t> </a:t>
            </a:r>
            <a:r>
              <a:rPr lang="en-US" altLang="ko-KR" dirty="0" smtClean="0"/>
              <a:t>+ mean </a:t>
            </a:r>
            <a:r>
              <a:rPr lang="ko-KR" altLang="en-US" dirty="0" err="1" smtClean="0"/>
              <a:t>메소드를</a:t>
            </a:r>
            <a:r>
              <a:rPr lang="ko-KR" altLang="en-US" dirty="0" smtClean="0"/>
              <a:t> 사용해서 평균값을 계산 </a:t>
            </a:r>
            <a:r>
              <a:rPr lang="en-US" altLang="ko-KR" sz="2800" dirty="0" smtClean="0"/>
              <a:t> </a:t>
            </a:r>
            <a:endParaRPr lang="en-US" altLang="ko-KR" dirty="0" smtClean="0"/>
          </a:p>
        </p:txBody>
      </p:sp>
      <p:pic>
        <p:nvPicPr>
          <p:cNvPr id="2119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1287" y="2492896"/>
            <a:ext cx="3781425" cy="3714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811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9371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Groupby</a:t>
            </a:r>
            <a:r>
              <a:rPr lang="ko-KR" altLang="en-US" dirty="0"/>
              <a:t> </a:t>
            </a:r>
            <a:r>
              <a:rPr lang="en-US" altLang="ko-KR" dirty="0" smtClean="0"/>
              <a:t>+ mean: 2</a:t>
            </a:r>
            <a:r>
              <a:rPr lang="ko-KR" altLang="en-US" dirty="0" smtClean="0"/>
              <a:t>개 그룹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6317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Groupby</a:t>
            </a:r>
            <a:r>
              <a:rPr lang="ko-KR" altLang="en-US" dirty="0"/>
              <a:t> </a:t>
            </a:r>
            <a:r>
              <a:rPr lang="en-US" altLang="ko-KR" dirty="0" smtClean="0"/>
              <a:t>+ mean </a:t>
            </a:r>
            <a:r>
              <a:rPr lang="ko-KR" altLang="en-US" dirty="0" err="1" smtClean="0"/>
              <a:t>메소드를</a:t>
            </a:r>
            <a:r>
              <a:rPr lang="ko-KR" altLang="en-US" dirty="0" smtClean="0"/>
              <a:t> 사용해서 </a:t>
            </a:r>
            <a:r>
              <a:rPr lang="en-US" altLang="ko-KR" dirty="0" smtClean="0"/>
              <a:t>2</a:t>
            </a:r>
            <a:r>
              <a:rPr lang="ko-KR" altLang="en-US" dirty="0" smtClean="0"/>
              <a:t>개 그룹에 대한 평균값을 계산 </a:t>
            </a:r>
            <a:r>
              <a:rPr lang="en-US" altLang="ko-KR" sz="2800" dirty="0" smtClean="0"/>
              <a:t> </a:t>
            </a:r>
            <a:r>
              <a:rPr lang="en-US" altLang="ko-KR" sz="2800" dirty="0" err="1" smtClean="0"/>
              <a:t>groupby</a:t>
            </a:r>
            <a:r>
              <a:rPr lang="en-US" altLang="ko-KR" sz="2800" dirty="0" smtClean="0"/>
              <a:t> </a:t>
            </a:r>
            <a:r>
              <a:rPr lang="ko-KR" altLang="en-US" sz="2800" dirty="0" smtClean="0"/>
              <a:t>내의 </a:t>
            </a:r>
            <a:r>
              <a:rPr lang="ko-KR" altLang="en-US" sz="2800" dirty="0" err="1" smtClean="0"/>
              <a:t>파라미터를</a:t>
            </a:r>
            <a:r>
              <a:rPr lang="ko-KR" altLang="en-US" sz="2800" dirty="0" smtClean="0"/>
              <a:t> 칼럼구분</a:t>
            </a:r>
            <a:r>
              <a:rPr lang="en-US" altLang="ko-KR" sz="2800" dirty="0" smtClean="0"/>
              <a:t>([ , ]) </a:t>
            </a:r>
            <a:r>
              <a:rPr lang="ko-KR" altLang="en-US" sz="2800" dirty="0" smtClean="0"/>
              <a:t>처리</a:t>
            </a:r>
            <a:endParaRPr lang="en-US" altLang="ko-KR" dirty="0" smtClean="0"/>
          </a:p>
        </p:txBody>
      </p:sp>
      <p:pic>
        <p:nvPicPr>
          <p:cNvPr id="2129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3212976"/>
            <a:ext cx="3981450" cy="289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812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3920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827584" y="764704"/>
            <a:ext cx="7579568" cy="4968552"/>
          </a:xfrm>
        </p:spPr>
        <p:txBody>
          <a:bodyPr>
            <a:normAutofit/>
          </a:bodyPr>
          <a:lstStyle/>
          <a:p>
            <a:pPr algn="ctr"/>
            <a:r>
              <a:rPr lang="en-US" altLang="ko-KR" sz="8800" dirty="0" smtClean="0"/>
              <a:t>11. Pandas</a:t>
            </a:r>
            <a:r>
              <a:rPr lang="en-US" altLang="ko-KR" sz="8800" dirty="0"/>
              <a:t/>
            </a:r>
            <a:br>
              <a:rPr lang="en-US" altLang="ko-KR" sz="8800" dirty="0"/>
            </a:br>
            <a:r>
              <a:rPr lang="en-US" altLang="ko-KR" sz="8800" dirty="0" smtClean="0"/>
              <a:t>Panel</a:t>
            </a:r>
            <a:br>
              <a:rPr lang="en-US" altLang="ko-KR" sz="8800" dirty="0" smtClean="0"/>
            </a:br>
            <a:r>
              <a:rPr lang="en-US" altLang="ko-KR" sz="8800" dirty="0" smtClean="0"/>
              <a:t>(3</a:t>
            </a:r>
            <a:r>
              <a:rPr lang="ko-KR" altLang="en-US" sz="8800" dirty="0" smtClean="0"/>
              <a:t>차원</a:t>
            </a:r>
            <a:r>
              <a:rPr lang="en-US" altLang="ko-KR" sz="8800" dirty="0" smtClean="0"/>
              <a:t>)</a:t>
            </a:r>
            <a:endParaRPr lang="ko-KR" altLang="en-US" sz="88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813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4903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827584" y="908720"/>
            <a:ext cx="7579568" cy="4454624"/>
          </a:xfrm>
        </p:spPr>
        <p:txBody>
          <a:bodyPr>
            <a:normAutofit/>
          </a:bodyPr>
          <a:lstStyle/>
          <a:p>
            <a:pPr algn="r"/>
            <a:r>
              <a:rPr lang="en-US" altLang="ko-KR" sz="6000" dirty="0" smtClean="0"/>
              <a:t>Panel</a:t>
            </a:r>
            <a:br>
              <a:rPr lang="en-US" altLang="ko-KR" sz="6000" dirty="0" smtClean="0"/>
            </a:br>
            <a:r>
              <a:rPr lang="en-US" altLang="ko-KR" sz="6000" dirty="0" smtClean="0"/>
              <a:t>class</a:t>
            </a:r>
            <a:endParaRPr lang="ko-KR" altLang="en-US" sz="60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814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2222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Panel </a:t>
            </a:r>
            <a:r>
              <a:rPr lang="ko-KR" altLang="en-US" dirty="0" smtClean="0"/>
              <a:t>구조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815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4821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P</a:t>
            </a:r>
            <a:r>
              <a:rPr lang="en-US" altLang="ko-KR" dirty="0" smtClean="0"/>
              <a:t>anel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 fontScale="70000" lnSpcReduction="20000"/>
          </a:bodyPr>
          <a:lstStyle/>
          <a:p>
            <a:pPr marL="457200" lvl="1" indent="0" fontAlgn="base">
              <a:buNone/>
            </a:pPr>
            <a:r>
              <a:rPr lang="en-US" altLang="ko-KR" dirty="0"/>
              <a:t>items: axis 0, </a:t>
            </a:r>
            <a:r>
              <a:rPr lang="en-US" altLang="ko-KR" dirty="0" smtClean="0"/>
              <a:t>item</a:t>
            </a:r>
            <a:r>
              <a:rPr lang="ko-KR" altLang="en-US" dirty="0" smtClean="0"/>
              <a:t>은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dataframe</a:t>
            </a:r>
            <a:r>
              <a:rPr lang="ko-KR" altLang="en-US" dirty="0" smtClean="0"/>
              <a:t>과 </a:t>
            </a:r>
            <a:r>
              <a:rPr lang="ko-KR" altLang="en-US" dirty="0" err="1" smtClean="0"/>
              <a:t>매핑</a:t>
            </a:r>
            <a:endParaRPr lang="en-US" altLang="ko-KR" dirty="0"/>
          </a:p>
          <a:p>
            <a:pPr marL="457200" lvl="1" indent="0" fontAlgn="base">
              <a:buNone/>
            </a:pPr>
            <a:r>
              <a:rPr lang="en-US" altLang="ko-KR" dirty="0" err="1"/>
              <a:t>major_axis</a:t>
            </a:r>
            <a:r>
              <a:rPr lang="en-US" altLang="ko-KR" dirty="0"/>
              <a:t>: axis 1, </a:t>
            </a:r>
            <a:r>
              <a:rPr lang="ko-KR" altLang="en-US" dirty="0" smtClean="0"/>
              <a:t>행으로 구성된 </a:t>
            </a:r>
            <a:r>
              <a:rPr lang="en-US" altLang="ko-KR" dirty="0" err="1" smtClean="0"/>
              <a:t>dataframe</a:t>
            </a:r>
            <a:endParaRPr lang="en-US" altLang="ko-KR" dirty="0"/>
          </a:p>
          <a:p>
            <a:pPr marL="457200" lvl="1" indent="0" fontAlgn="base">
              <a:buNone/>
            </a:pPr>
            <a:r>
              <a:rPr lang="en-US" altLang="ko-KR" dirty="0" err="1"/>
              <a:t>minor_axis</a:t>
            </a:r>
            <a:r>
              <a:rPr lang="en-US" altLang="ko-KR" dirty="0"/>
              <a:t>: axis 2, </a:t>
            </a:r>
            <a:r>
              <a:rPr lang="ko-KR" altLang="en-US" dirty="0" smtClean="0"/>
              <a:t>열로 </a:t>
            </a:r>
            <a:r>
              <a:rPr lang="ko-KR" altLang="en-US" dirty="0"/>
              <a:t>구성된 </a:t>
            </a:r>
            <a:r>
              <a:rPr lang="en-US" altLang="ko-KR" dirty="0" err="1"/>
              <a:t>dataframe</a:t>
            </a:r>
            <a:endParaRPr lang="en-US" altLang="ko-KR" dirty="0"/>
          </a:p>
        </p:txBody>
      </p:sp>
      <p:sp>
        <p:nvSpPr>
          <p:cNvPr id="10" name="직사각형 9"/>
          <p:cNvSpPr/>
          <p:nvPr/>
        </p:nvSpPr>
        <p:spPr>
          <a:xfrm>
            <a:off x="1187624" y="2924944"/>
            <a:ext cx="6912768" cy="34563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/>
              <a:t>class Panel(</a:t>
            </a:r>
            <a:r>
              <a:rPr lang="en-US" altLang="ko-KR" sz="1200" dirty="0" err="1"/>
              <a:t>pandas.core.generic.NDFrame</a:t>
            </a:r>
            <a:r>
              <a:rPr lang="en-US" altLang="ko-KR" sz="1200" dirty="0"/>
              <a:t>)</a:t>
            </a:r>
            <a:br>
              <a:rPr lang="en-US" altLang="ko-KR" sz="1200" dirty="0"/>
            </a:br>
            <a:r>
              <a:rPr lang="en-US" altLang="ko-KR" sz="1200" dirty="0"/>
              <a:t> |  Represents wide format panel data, stored as 3-dimensional array</a:t>
            </a:r>
            <a:br>
              <a:rPr lang="en-US" altLang="ko-KR" sz="1200" dirty="0"/>
            </a:br>
            <a:r>
              <a:rPr lang="en-US" altLang="ko-KR" sz="1200" dirty="0"/>
              <a:t> |</a:t>
            </a:r>
            <a:br>
              <a:rPr lang="en-US" altLang="ko-KR" sz="1200" dirty="0"/>
            </a:br>
            <a:r>
              <a:rPr lang="en-US" altLang="ko-KR" sz="1200" dirty="0"/>
              <a:t> |  Parameters</a:t>
            </a:r>
            <a:br>
              <a:rPr lang="en-US" altLang="ko-KR" sz="1200" dirty="0"/>
            </a:br>
            <a:r>
              <a:rPr lang="en-US" altLang="ko-KR" sz="1200" dirty="0"/>
              <a:t> |  ----------</a:t>
            </a:r>
            <a:br>
              <a:rPr lang="en-US" altLang="ko-KR" sz="1200" dirty="0"/>
            </a:br>
            <a:r>
              <a:rPr lang="en-US" altLang="ko-KR" sz="1200" dirty="0"/>
              <a:t> |  data : </a:t>
            </a:r>
            <a:r>
              <a:rPr lang="en-US" altLang="ko-KR" sz="1200" dirty="0" err="1"/>
              <a:t>ndarray</a:t>
            </a:r>
            <a:r>
              <a:rPr lang="en-US" altLang="ko-KR" sz="1200" dirty="0"/>
              <a:t> (items x major x minor), or </a:t>
            </a:r>
            <a:r>
              <a:rPr lang="en-US" altLang="ko-KR" sz="1200" dirty="0" err="1"/>
              <a:t>dict</a:t>
            </a:r>
            <a:r>
              <a:rPr lang="en-US" altLang="ko-KR" sz="1200" dirty="0"/>
              <a:t> of </a:t>
            </a:r>
            <a:r>
              <a:rPr lang="en-US" altLang="ko-KR" sz="1200" dirty="0" err="1"/>
              <a:t>DataFrames</a:t>
            </a:r>
            <a:r>
              <a:rPr lang="en-US" altLang="ko-KR" sz="1200" dirty="0"/>
              <a:t/>
            </a:r>
            <a:br>
              <a:rPr lang="en-US" altLang="ko-KR" sz="1200" dirty="0"/>
            </a:br>
            <a:r>
              <a:rPr lang="en-US" altLang="ko-KR" sz="1200" dirty="0"/>
              <a:t> |  items : Index or array-like</a:t>
            </a:r>
            <a:br>
              <a:rPr lang="en-US" altLang="ko-KR" sz="1200" dirty="0"/>
            </a:br>
            <a:r>
              <a:rPr lang="en-US" altLang="ko-KR" sz="1200" dirty="0"/>
              <a:t> |      axis=0</a:t>
            </a:r>
            <a:br>
              <a:rPr lang="en-US" altLang="ko-KR" sz="1200" dirty="0"/>
            </a:br>
            <a:r>
              <a:rPr lang="en-US" altLang="ko-KR" sz="1200" dirty="0"/>
              <a:t> |  </a:t>
            </a:r>
            <a:r>
              <a:rPr lang="en-US" altLang="ko-KR" sz="1200" dirty="0" err="1"/>
              <a:t>major_axis</a:t>
            </a:r>
            <a:r>
              <a:rPr lang="en-US" altLang="ko-KR" sz="1200" dirty="0"/>
              <a:t> : Index or array-like</a:t>
            </a:r>
            <a:br>
              <a:rPr lang="en-US" altLang="ko-KR" sz="1200" dirty="0"/>
            </a:br>
            <a:r>
              <a:rPr lang="en-US" altLang="ko-KR" sz="1200" dirty="0"/>
              <a:t> |      axis=1</a:t>
            </a:r>
            <a:br>
              <a:rPr lang="en-US" altLang="ko-KR" sz="1200" dirty="0"/>
            </a:br>
            <a:r>
              <a:rPr lang="en-US" altLang="ko-KR" sz="1200" dirty="0"/>
              <a:t> |  </a:t>
            </a:r>
            <a:r>
              <a:rPr lang="en-US" altLang="ko-KR" sz="1200" dirty="0" err="1"/>
              <a:t>minor_axis</a:t>
            </a:r>
            <a:r>
              <a:rPr lang="en-US" altLang="ko-KR" sz="1200" dirty="0"/>
              <a:t> : Index or array-like</a:t>
            </a:r>
            <a:br>
              <a:rPr lang="en-US" altLang="ko-KR" sz="1200" dirty="0"/>
            </a:br>
            <a:r>
              <a:rPr lang="en-US" altLang="ko-KR" sz="1200" dirty="0"/>
              <a:t> |      axis=2</a:t>
            </a:r>
            <a:br>
              <a:rPr lang="en-US" altLang="ko-KR" sz="1200" dirty="0"/>
            </a:br>
            <a:r>
              <a:rPr lang="en-US" altLang="ko-KR" sz="1200" dirty="0"/>
              <a:t> |  </a:t>
            </a:r>
            <a:r>
              <a:rPr lang="en-US" altLang="ko-KR" sz="1200" dirty="0" err="1"/>
              <a:t>dtype</a:t>
            </a:r>
            <a:r>
              <a:rPr lang="en-US" altLang="ko-KR" sz="1200" dirty="0"/>
              <a:t> : </a:t>
            </a:r>
            <a:r>
              <a:rPr lang="en-US" altLang="ko-KR" sz="1200" dirty="0" err="1"/>
              <a:t>dtype</a:t>
            </a:r>
            <a:r>
              <a:rPr lang="en-US" altLang="ko-KR" sz="1200" dirty="0"/>
              <a:t>, default None</a:t>
            </a:r>
            <a:br>
              <a:rPr lang="en-US" altLang="ko-KR" sz="1200" dirty="0"/>
            </a:br>
            <a:r>
              <a:rPr lang="en-US" altLang="ko-KR" sz="1200" dirty="0"/>
              <a:t> |      Data type to force, otherwise infer</a:t>
            </a:r>
            <a:br>
              <a:rPr lang="en-US" altLang="ko-KR" sz="1200" dirty="0"/>
            </a:br>
            <a:r>
              <a:rPr lang="en-US" altLang="ko-KR" sz="1200" dirty="0"/>
              <a:t> |  copy : </a:t>
            </a:r>
            <a:r>
              <a:rPr lang="en-US" altLang="ko-KR" sz="1200" dirty="0" err="1"/>
              <a:t>boolean</a:t>
            </a:r>
            <a:r>
              <a:rPr lang="en-US" altLang="ko-KR" sz="1200" dirty="0"/>
              <a:t>, default False</a:t>
            </a:r>
            <a:br>
              <a:rPr lang="en-US" altLang="ko-KR" sz="1200" dirty="0"/>
            </a:br>
            <a:r>
              <a:rPr lang="en-US" altLang="ko-KR" sz="1200" dirty="0"/>
              <a:t> |      Copy data from inputs. Only affects </a:t>
            </a:r>
            <a:r>
              <a:rPr lang="en-US" altLang="ko-KR" sz="1200" dirty="0" err="1"/>
              <a:t>DataFrame</a:t>
            </a:r>
            <a:r>
              <a:rPr lang="en-US" altLang="ko-KR" sz="1200" dirty="0"/>
              <a:t> / 2d </a:t>
            </a:r>
            <a:r>
              <a:rPr lang="en-US" altLang="ko-KR" sz="1200" dirty="0" err="1"/>
              <a:t>ndarray</a:t>
            </a:r>
            <a:r>
              <a:rPr lang="en-US" altLang="ko-KR" sz="1200" dirty="0"/>
              <a:t> input</a:t>
            </a:r>
            <a:endParaRPr lang="ko-KR" altLang="en-US" sz="12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816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7316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Panel </a:t>
            </a:r>
            <a:r>
              <a:rPr lang="ko-KR" altLang="en-US" dirty="0" smtClean="0"/>
              <a:t>형태 조회 속성</a:t>
            </a:r>
            <a:endParaRPr lang="ko-KR" altLang="en-US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3446324"/>
              </p:ext>
            </p:extLst>
          </p:nvPr>
        </p:nvGraphicFramePr>
        <p:xfrm>
          <a:off x="755576" y="1844825"/>
          <a:ext cx="7776864" cy="2054426"/>
        </p:xfrm>
        <a:graphic>
          <a:graphicData uri="http://schemas.openxmlformats.org/drawingml/2006/table">
            <a:tbl>
              <a:tblPr/>
              <a:tblGrid>
                <a:gridCol w="1413975"/>
                <a:gridCol w="6362889"/>
              </a:tblGrid>
              <a:tr h="266563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1" dirty="0" smtClean="0">
                          <a:effectLst/>
                        </a:rPr>
                        <a:t>변수</a:t>
                      </a:r>
                      <a:endParaRPr lang="en-US" sz="1100" b="1" dirty="0">
                        <a:effectLst/>
                      </a:endParaRPr>
                    </a:p>
                  </a:txBody>
                  <a:tcPr marL="24229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1" dirty="0" smtClean="0">
                          <a:effectLst/>
                        </a:rPr>
                        <a:t>설명</a:t>
                      </a:r>
                      <a:endParaRPr lang="en-US" sz="1100" b="1" dirty="0">
                        <a:effectLst/>
                      </a:endParaRPr>
                    </a:p>
                  </a:txBody>
                  <a:tcPr marL="24229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55409">
                <a:tc>
                  <a:txBody>
                    <a:bodyPr/>
                    <a:lstStyle/>
                    <a:p>
                      <a:pPr algn="ctr"/>
                      <a:r>
                        <a:rPr lang="en-US" sz="1100" u="none" strike="noStrike" dirty="0">
                          <a:solidFill>
                            <a:schemeClr val="tx1"/>
                          </a:solidFill>
                          <a:effectLst/>
                        </a:rPr>
                        <a:t>shape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4229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 err="1" smtClean="0">
                          <a:effectLst/>
                        </a:rPr>
                        <a:t>DataFrame</a:t>
                      </a:r>
                      <a:r>
                        <a:rPr lang="ko-KR" altLang="en-US" sz="1100" dirty="0" smtClean="0">
                          <a:effectLst/>
                        </a:rPr>
                        <a:t>의 행렬 형태를 표시</a:t>
                      </a:r>
                      <a:endParaRPr lang="en-US" sz="1100" dirty="0">
                        <a:effectLst/>
                      </a:endParaRPr>
                    </a:p>
                  </a:txBody>
                  <a:tcPr marL="108000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55409">
                <a:tc>
                  <a:txBody>
                    <a:bodyPr/>
                    <a:lstStyle/>
                    <a:p>
                      <a:pPr algn="ctr"/>
                      <a:r>
                        <a:rPr lang="en-US" sz="1100" u="none" strike="noStrike" dirty="0">
                          <a:solidFill>
                            <a:schemeClr val="tx1"/>
                          </a:solidFill>
                          <a:effectLst/>
                        </a:rPr>
                        <a:t>size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4229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100" dirty="0" smtClean="0">
                          <a:effectLst/>
                        </a:rPr>
                        <a:t>원소들의 </a:t>
                      </a:r>
                      <a:r>
                        <a:rPr lang="ko-KR" altLang="en-US" sz="1100" dirty="0" err="1" smtClean="0">
                          <a:effectLst/>
                        </a:rPr>
                        <a:t>갯수</a:t>
                      </a:r>
                      <a:endParaRPr lang="en-US" sz="1100" dirty="0">
                        <a:effectLst/>
                      </a:endParaRPr>
                    </a:p>
                  </a:txBody>
                  <a:tcPr marL="108000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55409">
                <a:tc>
                  <a:txBody>
                    <a:bodyPr/>
                    <a:lstStyle/>
                    <a:p>
                      <a:pPr algn="ctr"/>
                      <a:r>
                        <a:rPr lang="en-US" sz="11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ndim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4229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100" dirty="0" smtClean="0">
                          <a:effectLst/>
                        </a:rPr>
                        <a:t>차원에 대한 정보 표시</a:t>
                      </a:r>
                      <a:endParaRPr lang="en-US" sz="1100" dirty="0">
                        <a:effectLst/>
                      </a:endParaRPr>
                    </a:p>
                  </a:txBody>
                  <a:tcPr marL="108000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55409">
                <a:tc>
                  <a:txBody>
                    <a:bodyPr/>
                    <a:lstStyle/>
                    <a:p>
                      <a:pPr algn="ctr"/>
                      <a:r>
                        <a:rPr lang="en-US" sz="11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dtypes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4229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100" dirty="0" smtClean="0">
                          <a:effectLst/>
                        </a:rPr>
                        <a:t>행과 열에 대한 데이터 타입을 표시</a:t>
                      </a:r>
                      <a:endParaRPr lang="en-US" sz="1100" dirty="0">
                        <a:effectLst/>
                      </a:endParaRPr>
                    </a:p>
                  </a:txBody>
                  <a:tcPr marL="108000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55409">
                <a:tc>
                  <a:txBody>
                    <a:bodyPr/>
                    <a:lstStyle/>
                    <a:p>
                      <a:pPr algn="ctr"/>
                      <a:r>
                        <a:rPr lang="en-US" sz="11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ftypes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4229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effectLst/>
                        </a:rPr>
                        <a:t>Return the </a:t>
                      </a:r>
                      <a:r>
                        <a:rPr lang="en-US" sz="1100" dirty="0" err="1">
                          <a:effectLst/>
                        </a:rPr>
                        <a:t>ftypes</a:t>
                      </a:r>
                      <a:r>
                        <a:rPr lang="en-US" sz="1100" dirty="0">
                          <a:effectLst/>
                        </a:rPr>
                        <a:t> (indication of sparse/dense and </a:t>
                      </a:r>
                      <a:r>
                        <a:rPr lang="en-US" sz="1100" dirty="0" err="1">
                          <a:effectLst/>
                        </a:rPr>
                        <a:t>dtype</a:t>
                      </a:r>
                      <a:r>
                        <a:rPr lang="en-US" sz="1100" dirty="0">
                          <a:effectLst/>
                        </a:rPr>
                        <a:t>) in this object.</a:t>
                      </a:r>
                    </a:p>
                  </a:txBody>
                  <a:tcPr marL="108000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55409">
                <a:tc>
                  <a:txBody>
                    <a:bodyPr/>
                    <a:lstStyle/>
                    <a:p>
                      <a:pPr algn="ctr"/>
                      <a:r>
                        <a:rPr lang="en-US" sz="1100" u="none" strike="noStrike" dirty="0">
                          <a:solidFill>
                            <a:schemeClr val="tx1"/>
                          </a:solidFill>
                          <a:effectLst/>
                        </a:rPr>
                        <a:t>axes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4229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100" dirty="0" smtClean="0">
                          <a:effectLst/>
                        </a:rPr>
                        <a:t>행과 열에 대한 축을 접근 표시</a:t>
                      </a:r>
                      <a:endParaRPr lang="en-US" sz="1100" dirty="0">
                        <a:effectLst/>
                      </a:endParaRPr>
                    </a:p>
                  </a:txBody>
                  <a:tcPr marL="108000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55409">
                <a:tc>
                  <a:txBody>
                    <a:bodyPr/>
                    <a:lstStyle/>
                    <a:p>
                      <a:pPr algn="ctr"/>
                      <a:r>
                        <a:rPr lang="en-US" sz="1100" u="none" strike="noStrike" dirty="0">
                          <a:solidFill>
                            <a:schemeClr val="tx1"/>
                          </a:solidFill>
                          <a:effectLst/>
                        </a:rPr>
                        <a:t>empty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4229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 err="1" smtClean="0">
                          <a:effectLst/>
                        </a:rPr>
                        <a:t>DataFrame</a:t>
                      </a:r>
                      <a:r>
                        <a:rPr lang="en-US" sz="1100" dirty="0" smtClean="0">
                          <a:effectLst/>
                        </a:rPr>
                        <a:t> </a:t>
                      </a:r>
                      <a:r>
                        <a:rPr lang="ko-KR" altLang="en-US" sz="1100" dirty="0" smtClean="0">
                          <a:effectLst/>
                        </a:rPr>
                        <a:t>내부가 없으면 </a:t>
                      </a:r>
                      <a:r>
                        <a:rPr lang="en-US" altLang="ko-KR" sz="1100" dirty="0" smtClean="0">
                          <a:effectLst/>
                        </a:rPr>
                        <a:t>True  </a:t>
                      </a:r>
                      <a:r>
                        <a:rPr lang="ko-KR" altLang="en-US" sz="1100" dirty="0" smtClean="0">
                          <a:effectLst/>
                        </a:rPr>
                        <a:t>원소가 있으면 </a:t>
                      </a:r>
                      <a:r>
                        <a:rPr lang="en-US" altLang="ko-KR" sz="1100" dirty="0" smtClean="0">
                          <a:effectLst/>
                        </a:rPr>
                        <a:t>False</a:t>
                      </a:r>
                      <a:endParaRPr lang="en-US" sz="1100" dirty="0">
                        <a:effectLst/>
                      </a:endParaRPr>
                    </a:p>
                  </a:txBody>
                  <a:tcPr marL="108000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817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5657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Panel </a:t>
            </a:r>
            <a:r>
              <a:rPr lang="ko-KR" altLang="en-US" dirty="0" smtClean="0"/>
              <a:t>내부 값 접근 속성</a:t>
            </a:r>
            <a:endParaRPr lang="ko-KR" altLang="en-US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8139865"/>
              </p:ext>
            </p:extLst>
          </p:nvPr>
        </p:nvGraphicFramePr>
        <p:xfrm>
          <a:off x="755576" y="1844825"/>
          <a:ext cx="7776864" cy="2054426"/>
        </p:xfrm>
        <a:graphic>
          <a:graphicData uri="http://schemas.openxmlformats.org/drawingml/2006/table">
            <a:tbl>
              <a:tblPr/>
              <a:tblGrid>
                <a:gridCol w="1413975"/>
                <a:gridCol w="6362889"/>
              </a:tblGrid>
              <a:tr h="266563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1" dirty="0" smtClean="0">
                          <a:effectLst/>
                        </a:rPr>
                        <a:t>변수</a:t>
                      </a:r>
                      <a:endParaRPr lang="en-US" sz="1100" b="1" dirty="0">
                        <a:effectLst/>
                      </a:endParaRPr>
                    </a:p>
                  </a:txBody>
                  <a:tcPr marL="24229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1" dirty="0" smtClean="0">
                          <a:effectLst/>
                        </a:rPr>
                        <a:t>설명</a:t>
                      </a:r>
                      <a:endParaRPr lang="en-US" sz="1100" b="1" dirty="0">
                        <a:effectLst/>
                      </a:endParaRPr>
                    </a:p>
                  </a:txBody>
                  <a:tcPr marL="24229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55409">
                <a:tc>
                  <a:txBody>
                    <a:bodyPr/>
                    <a:lstStyle/>
                    <a:p>
                      <a:pPr algn="ctr"/>
                      <a:r>
                        <a:rPr lang="en-US" sz="1100" u="none" strike="noStrike" dirty="0">
                          <a:solidFill>
                            <a:schemeClr val="tx1"/>
                          </a:solidFill>
                          <a:effectLst/>
                        </a:rPr>
                        <a:t>at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4229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effectLst/>
                        </a:rPr>
                        <a:t>Fast label-based scalar </a:t>
                      </a:r>
                      <a:r>
                        <a:rPr lang="en-US" sz="1100" dirty="0" err="1">
                          <a:effectLst/>
                        </a:rPr>
                        <a:t>accessor</a:t>
                      </a:r>
                      <a:endParaRPr lang="en-US" sz="1100" dirty="0">
                        <a:effectLst/>
                      </a:endParaRPr>
                    </a:p>
                  </a:txBody>
                  <a:tcPr marL="108000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55409">
                <a:tc>
                  <a:txBody>
                    <a:bodyPr/>
                    <a:lstStyle/>
                    <a:p>
                      <a:pPr algn="ctr"/>
                      <a:r>
                        <a:rPr lang="en-US" sz="1100" u="none" strike="noStrike" dirty="0">
                          <a:solidFill>
                            <a:schemeClr val="tx1"/>
                          </a:solidFill>
                          <a:effectLst/>
                        </a:rPr>
                        <a:t>blocks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4229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effectLst/>
                        </a:rPr>
                        <a:t>Internal property, property synonym for </a:t>
                      </a:r>
                      <a:r>
                        <a:rPr lang="en-US" sz="1100" dirty="0" err="1">
                          <a:effectLst/>
                        </a:rPr>
                        <a:t>as_blocks</a:t>
                      </a:r>
                      <a:r>
                        <a:rPr lang="en-US" sz="1100" dirty="0">
                          <a:effectLst/>
                        </a:rPr>
                        <a:t>()</a:t>
                      </a:r>
                    </a:p>
                  </a:txBody>
                  <a:tcPr marL="108000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55409">
                <a:tc>
                  <a:txBody>
                    <a:bodyPr/>
                    <a:lstStyle/>
                    <a:p>
                      <a:pPr algn="ctr"/>
                      <a:r>
                        <a:rPr lang="en-US" sz="11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iat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4229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effectLst/>
                        </a:rPr>
                        <a:t>Fast integer location scalar </a:t>
                      </a:r>
                      <a:r>
                        <a:rPr lang="en-US" sz="1100" dirty="0" err="1">
                          <a:effectLst/>
                        </a:rPr>
                        <a:t>accessor</a:t>
                      </a:r>
                      <a:r>
                        <a:rPr lang="en-US" sz="1100" dirty="0">
                          <a:effectLst/>
                        </a:rPr>
                        <a:t>.</a:t>
                      </a:r>
                    </a:p>
                  </a:txBody>
                  <a:tcPr marL="108000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55409">
                <a:tc>
                  <a:txBody>
                    <a:bodyPr/>
                    <a:lstStyle/>
                    <a:p>
                      <a:pPr algn="ctr"/>
                      <a:r>
                        <a:rPr lang="en-US" sz="11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iloc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4229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effectLst/>
                        </a:rPr>
                        <a:t>Purely integer-location based indexing for selection by position.</a:t>
                      </a:r>
                    </a:p>
                  </a:txBody>
                  <a:tcPr marL="108000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55409">
                <a:tc>
                  <a:txBody>
                    <a:bodyPr/>
                    <a:lstStyle/>
                    <a:p>
                      <a:pPr algn="ctr"/>
                      <a:r>
                        <a:rPr lang="en-US" sz="1100" u="none" strike="noStrike" dirty="0">
                          <a:solidFill>
                            <a:schemeClr val="tx1"/>
                          </a:solidFill>
                          <a:effectLst/>
                        </a:rPr>
                        <a:t>ix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4229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effectLst/>
                        </a:rPr>
                        <a:t>A primarily label-location based indexer, with integer position fallback.</a:t>
                      </a:r>
                    </a:p>
                  </a:txBody>
                  <a:tcPr marL="108000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55409">
                <a:tc>
                  <a:txBody>
                    <a:bodyPr/>
                    <a:lstStyle/>
                    <a:p>
                      <a:pPr algn="ctr"/>
                      <a:r>
                        <a:rPr lang="en-US" sz="11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loc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4229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effectLst/>
                        </a:rPr>
                        <a:t>Purely label-location based indexer for selection by label.</a:t>
                      </a:r>
                    </a:p>
                  </a:txBody>
                  <a:tcPr marL="108000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55409">
                <a:tc>
                  <a:txBody>
                    <a:bodyPr/>
                    <a:lstStyle/>
                    <a:p>
                      <a:pPr algn="ctr"/>
                      <a:r>
                        <a:rPr lang="en-US" sz="1100" u="none" strike="noStrike" dirty="0">
                          <a:solidFill>
                            <a:schemeClr val="tx1"/>
                          </a:solidFill>
                          <a:effectLst/>
                        </a:rPr>
                        <a:t>values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4229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 err="1" smtClean="0">
                          <a:effectLst/>
                        </a:rPr>
                        <a:t>Numpy</a:t>
                      </a:r>
                      <a:r>
                        <a:rPr lang="en-US" sz="1100" dirty="0" smtClean="0">
                          <a:effectLst/>
                        </a:rPr>
                        <a:t> </a:t>
                      </a:r>
                      <a:r>
                        <a:rPr lang="ko-KR" altLang="en-US" sz="1100" dirty="0" smtClean="0">
                          <a:effectLst/>
                        </a:rPr>
                        <a:t>로 변환</a:t>
                      </a:r>
                      <a:endParaRPr lang="en-US" sz="1100" dirty="0">
                        <a:effectLst/>
                      </a:endParaRPr>
                    </a:p>
                  </a:txBody>
                  <a:tcPr marL="108000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818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8631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Panel </a:t>
            </a:r>
            <a:r>
              <a:rPr lang="ko-KR" altLang="en-US" dirty="0" smtClean="0"/>
              <a:t>생성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819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2128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827584" y="908720"/>
            <a:ext cx="7579568" cy="4454624"/>
          </a:xfrm>
        </p:spPr>
        <p:txBody>
          <a:bodyPr>
            <a:normAutofit/>
          </a:bodyPr>
          <a:lstStyle/>
          <a:p>
            <a:pPr algn="r"/>
            <a:r>
              <a:rPr lang="ko-KR" altLang="en-US" sz="9600" dirty="0" smtClean="0"/>
              <a:t> </a:t>
            </a:r>
            <a:r>
              <a:rPr lang="en-US" altLang="ko-KR" sz="9600" dirty="0" smtClean="0"/>
              <a:t/>
            </a:r>
            <a:br>
              <a:rPr lang="en-US" altLang="ko-KR" sz="9600" dirty="0" smtClean="0"/>
            </a:br>
            <a:r>
              <a:rPr lang="en-US" altLang="ko-KR" sz="6700" dirty="0" smtClean="0"/>
              <a:t>matrix</a:t>
            </a:r>
            <a:br>
              <a:rPr lang="en-US" altLang="ko-KR" sz="6700" dirty="0" smtClean="0"/>
            </a:br>
            <a:r>
              <a:rPr lang="en-US" altLang="ko-KR" sz="6700" dirty="0" smtClean="0"/>
              <a:t>class </a:t>
            </a:r>
            <a:endParaRPr lang="ko-KR" altLang="en-US" sz="67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2259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Data</a:t>
            </a:r>
            <a:r>
              <a:rPr lang="ko-KR" altLang="en-US" dirty="0" smtClean="0"/>
              <a:t>만 넣고 생성하기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129296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3</a:t>
            </a:r>
            <a:r>
              <a:rPr lang="ko-KR" altLang="en-US" dirty="0" smtClean="0"/>
              <a:t>차원 데이터를 넣고 생성</a:t>
            </a:r>
            <a:endParaRPr lang="en-US" altLang="ko-KR" dirty="0" smtClean="0"/>
          </a:p>
        </p:txBody>
      </p:sp>
      <p:pic>
        <p:nvPicPr>
          <p:cNvPr id="280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3212976"/>
            <a:ext cx="4680520" cy="2664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820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9255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Dict</a:t>
            </a:r>
            <a:r>
              <a:rPr lang="ko-KR" altLang="en-US" dirty="0" smtClean="0"/>
              <a:t>를 이용해서 생성하기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129296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Dict</a:t>
            </a:r>
            <a:r>
              <a:rPr lang="en-US" altLang="ko-KR" dirty="0" smtClean="0"/>
              <a:t> </a:t>
            </a:r>
            <a:r>
              <a:rPr lang="ko-KR" altLang="en-US" dirty="0" smtClean="0"/>
              <a:t>타입으로 데이터 만들어서 생성하기</a:t>
            </a:r>
            <a:endParaRPr lang="en-US" altLang="ko-KR" dirty="0" smtClean="0"/>
          </a:p>
        </p:txBody>
      </p:sp>
      <p:pic>
        <p:nvPicPr>
          <p:cNvPr id="281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2996952"/>
            <a:ext cx="5616624" cy="3096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821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7915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파라미터</a:t>
            </a:r>
            <a:r>
              <a:rPr lang="ko-KR" altLang="en-US" dirty="0" smtClean="0"/>
              <a:t> 넣고 생성하기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129296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3</a:t>
            </a:r>
            <a:r>
              <a:rPr lang="ko-KR" altLang="en-US" dirty="0" smtClean="0"/>
              <a:t>차원 데이터를 넣고 </a:t>
            </a:r>
            <a:r>
              <a:rPr lang="ko-KR" altLang="en-US" dirty="0" err="1" smtClean="0"/>
              <a:t>차원별</a:t>
            </a:r>
            <a:r>
              <a:rPr lang="ko-KR" altLang="en-US" dirty="0" smtClean="0"/>
              <a:t> 이름 붙이기</a:t>
            </a:r>
            <a:endParaRPr lang="en-US" altLang="ko-KR" dirty="0" smtClean="0"/>
          </a:p>
        </p:txBody>
      </p:sp>
      <p:pic>
        <p:nvPicPr>
          <p:cNvPr id="282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3573016"/>
            <a:ext cx="6115050" cy="2343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822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8533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Panel </a:t>
            </a:r>
            <a:r>
              <a:rPr lang="ko-KR" altLang="en-US" dirty="0" smtClean="0"/>
              <a:t>접근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823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9298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데이터 접근</a:t>
            </a:r>
            <a:r>
              <a:rPr lang="en-US" altLang="ko-KR" dirty="0" smtClean="0"/>
              <a:t> </a:t>
            </a:r>
            <a:r>
              <a:rPr lang="ko-KR" altLang="en-US" dirty="0" smtClean="0"/>
              <a:t>방법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129296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Panel </a:t>
            </a:r>
            <a:r>
              <a:rPr lang="ko-KR" altLang="en-US" dirty="0" smtClean="0"/>
              <a:t>클래스에서 데이터 접근법은</a:t>
            </a:r>
            <a:r>
              <a:rPr lang="en-US" altLang="ko-KR" dirty="0" smtClean="0"/>
              <a:t>[ ]</a:t>
            </a:r>
            <a:r>
              <a:rPr lang="ko-KR" altLang="en-US" dirty="0" smtClean="0"/>
              <a:t>연산자와 </a:t>
            </a:r>
            <a:r>
              <a:rPr lang="ko-KR" altLang="en-US" dirty="0" err="1" smtClean="0"/>
              <a:t>메소드를</a:t>
            </a:r>
            <a:r>
              <a:rPr lang="ko-KR" altLang="en-US" dirty="0" smtClean="0"/>
              <a:t> 이용해서 처리</a:t>
            </a:r>
            <a:endParaRPr lang="en-US" altLang="ko-KR" dirty="0" smtClean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664733"/>
              </p:ext>
            </p:extLst>
          </p:nvPr>
        </p:nvGraphicFramePr>
        <p:xfrm>
          <a:off x="971600" y="3501008"/>
          <a:ext cx="7074495" cy="2016224"/>
        </p:xfrm>
        <a:graphic>
          <a:graphicData uri="http://schemas.openxmlformats.org/drawingml/2006/table">
            <a:tbl>
              <a:tblPr/>
              <a:tblGrid>
                <a:gridCol w="2520280"/>
                <a:gridCol w="2448272"/>
                <a:gridCol w="2105943"/>
              </a:tblGrid>
              <a:tr h="50405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Operation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Syntax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Result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50405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effectLst/>
                        </a:rPr>
                        <a:t>item</a:t>
                      </a:r>
                      <a:endParaRPr lang="en-US" sz="1400" dirty="0">
                        <a:effectLst/>
                      </a:endParaRP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effectLst/>
                        </a:rPr>
                        <a:t>wp</a:t>
                      </a:r>
                      <a:r>
                        <a:rPr lang="en-US" sz="1400" dirty="0">
                          <a:effectLst/>
                        </a:rPr>
                        <a:t>[item]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effectLst/>
                        </a:rPr>
                        <a:t>DataFrame</a:t>
                      </a:r>
                      <a:endParaRPr lang="en-US" sz="1400" dirty="0">
                        <a:effectLst/>
                      </a:endParaRP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0405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 smtClean="0">
                          <a:effectLst/>
                        </a:rPr>
                        <a:t>major_axis</a:t>
                      </a:r>
                      <a:r>
                        <a:rPr lang="en-US" sz="1400" dirty="0" smtClean="0">
                          <a:effectLst/>
                        </a:rPr>
                        <a:t> </a:t>
                      </a:r>
                      <a:r>
                        <a:rPr lang="en-US" sz="1400" dirty="0">
                          <a:effectLst/>
                        </a:rPr>
                        <a:t>label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effectLst/>
                        </a:rPr>
                        <a:t>wp.major_xs</a:t>
                      </a:r>
                      <a:r>
                        <a:rPr lang="en-US" sz="1400" dirty="0">
                          <a:effectLst/>
                        </a:rPr>
                        <a:t>(</a:t>
                      </a:r>
                      <a:r>
                        <a:rPr lang="en-US" sz="1400" dirty="0" err="1">
                          <a:effectLst/>
                        </a:rPr>
                        <a:t>val</a:t>
                      </a:r>
                      <a:r>
                        <a:rPr lang="en-US" sz="1400" dirty="0">
                          <a:effectLst/>
                        </a:rPr>
                        <a:t>)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effectLst/>
                        </a:rPr>
                        <a:t>DataFrame</a:t>
                      </a:r>
                      <a:endParaRPr lang="en-US" sz="1400" dirty="0">
                        <a:effectLst/>
                      </a:endParaRP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0405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 smtClean="0">
                          <a:effectLst/>
                        </a:rPr>
                        <a:t>minor_axis</a:t>
                      </a:r>
                      <a:r>
                        <a:rPr lang="en-US" sz="1400" dirty="0" smtClean="0">
                          <a:effectLst/>
                        </a:rPr>
                        <a:t> label</a:t>
                      </a:r>
                      <a:endParaRPr lang="en-US" sz="1400" dirty="0">
                        <a:effectLst/>
                      </a:endParaRP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effectLst/>
                        </a:rPr>
                        <a:t>wp.minor_xs</a:t>
                      </a:r>
                      <a:r>
                        <a:rPr lang="en-US" sz="1400" dirty="0">
                          <a:effectLst/>
                        </a:rPr>
                        <a:t>(</a:t>
                      </a:r>
                      <a:r>
                        <a:rPr lang="en-US" sz="1400" dirty="0" err="1">
                          <a:effectLst/>
                        </a:rPr>
                        <a:t>val</a:t>
                      </a:r>
                      <a:r>
                        <a:rPr lang="en-US" sz="1400" dirty="0">
                          <a:effectLst/>
                        </a:rPr>
                        <a:t>)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effectLst/>
                        </a:rPr>
                        <a:t>DataFrame</a:t>
                      </a:r>
                      <a:endParaRPr lang="en-US" sz="1400" dirty="0">
                        <a:effectLst/>
                      </a:endParaRP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612775" y="32845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굴림" charset="-127"/>
                <a:ea typeface="굴림" charset="-127"/>
                <a:cs typeface="굴림" charset="-127"/>
              </a:rPr>
              <a:t/>
            </a:r>
            <a:br>
              <a:rPr kumimoji="1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굴림" charset="-127"/>
                <a:ea typeface="굴림" charset="-127"/>
                <a:cs typeface="굴림" charset="-127"/>
              </a:rPr>
            </a:b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charset="-127"/>
              <a:ea typeface="굴림" charset="-127"/>
              <a:cs typeface="굴림" charset="-127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824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453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데이터 접근</a:t>
            </a:r>
            <a:r>
              <a:rPr lang="en-US" altLang="ko-KR" dirty="0" smtClean="0"/>
              <a:t>: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129296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Panel 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items</a:t>
            </a:r>
            <a:r>
              <a:rPr lang="ko-KR" altLang="en-US" dirty="0" smtClean="0"/>
              <a:t>를 기준으로 접근</a:t>
            </a:r>
            <a:endParaRPr lang="en-US" altLang="ko-KR" dirty="0" smtClean="0"/>
          </a:p>
        </p:txBody>
      </p:sp>
      <p:pic>
        <p:nvPicPr>
          <p:cNvPr id="283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2204864"/>
            <a:ext cx="6768752" cy="42363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825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3539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err="1" smtClean="0"/>
              <a:t>ndarray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matrix </a:t>
            </a:r>
            <a:r>
              <a:rPr lang="ko-KR" altLang="en-US" dirty="0" smtClean="0"/>
              <a:t>구분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4729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ndarray</a:t>
            </a:r>
            <a:r>
              <a:rPr lang="ko-KR" altLang="en-US" dirty="0"/>
              <a:t>와 </a:t>
            </a:r>
            <a:r>
              <a:rPr lang="en-US" altLang="ko-KR" dirty="0"/>
              <a:t>matrix </a:t>
            </a:r>
            <a:r>
              <a:rPr lang="ko-KR" altLang="en-US" dirty="0"/>
              <a:t>구분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057288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다차원 배열을 생성하지만 </a:t>
            </a:r>
            <a:r>
              <a:rPr lang="en-US" altLang="ko-KR" dirty="0" smtClean="0"/>
              <a:t>matrix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MATLAB </a:t>
            </a:r>
            <a:r>
              <a:rPr lang="ko-KR" altLang="en-US" dirty="0" smtClean="0"/>
              <a:t>기능을 지원</a:t>
            </a:r>
            <a:endParaRPr lang="en-US" altLang="ko-KR" dirty="0"/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7938469"/>
              </p:ext>
            </p:extLst>
          </p:nvPr>
        </p:nvGraphicFramePr>
        <p:xfrm>
          <a:off x="899592" y="3068960"/>
          <a:ext cx="7416825" cy="29494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72275"/>
                <a:gridCol w="2472275"/>
                <a:gridCol w="2472275"/>
              </a:tblGrid>
              <a:tr h="5990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</a:rPr>
                        <a:t>구분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 smtClean="0">
                          <a:solidFill>
                            <a:schemeClr val="tx1"/>
                          </a:solidFill>
                        </a:rPr>
                        <a:t>ndarray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matrix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5530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차원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다차원 가능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</a:t>
                      </a:r>
                      <a:r>
                        <a:rPr lang="ko-KR" altLang="en-US" dirty="0" smtClean="0"/>
                        <a:t> 차원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990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* </a:t>
                      </a:r>
                      <a:r>
                        <a:rPr lang="ko-KR" altLang="en-US" dirty="0" smtClean="0"/>
                        <a:t>연산자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요소간 곱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행렬곱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99096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numpy.multiply</a:t>
                      </a:r>
                      <a:r>
                        <a:rPr kumimoji="0" lang="en-US" altLang="ko-KR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요소간 곱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요소간 곱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9909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numpy.dot() </a:t>
                      </a:r>
                      <a:endParaRPr lang="ko-KR" altLang="en-US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행렬곱</a:t>
                      </a:r>
                      <a:endParaRPr lang="ko-KR" altLang="en-US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행렬곱</a:t>
                      </a:r>
                      <a:endParaRPr lang="ko-KR" altLang="en-US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7551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ndarray</a:t>
            </a:r>
            <a:r>
              <a:rPr lang="ko-KR" altLang="en-US" dirty="0"/>
              <a:t>와 </a:t>
            </a:r>
            <a:r>
              <a:rPr lang="en-US" altLang="ko-KR" dirty="0" smtClean="0"/>
              <a:t>matrix </a:t>
            </a:r>
            <a:r>
              <a:rPr lang="ko-KR" altLang="en-US" dirty="0" smtClean="0"/>
              <a:t>연산 비교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Matrix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dot/* </a:t>
            </a:r>
            <a:r>
              <a:rPr lang="ko-KR" altLang="en-US" dirty="0" smtClean="0"/>
              <a:t>처리가 동일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ndarry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*/multiply</a:t>
            </a:r>
            <a:r>
              <a:rPr lang="ko-KR" altLang="en-US" dirty="0" smtClean="0"/>
              <a:t>가 동일</a:t>
            </a:r>
            <a:endParaRPr lang="en-US" altLang="ko-KR" dirty="0" smtClean="0"/>
          </a:p>
          <a:p>
            <a:pPr marL="457200" lvl="1" indent="0" fontAlgn="base">
              <a:buNone/>
            </a:pPr>
            <a:endParaRPr lang="en-US" altLang="ko-KR" dirty="0"/>
          </a:p>
        </p:txBody>
      </p:sp>
      <p:pic>
        <p:nvPicPr>
          <p:cNvPr id="593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2636912"/>
            <a:ext cx="4176464" cy="3562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6268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Matrix </a:t>
            </a:r>
            <a:r>
              <a:rPr lang="ko-KR" altLang="en-US" dirty="0" smtClean="0"/>
              <a:t>덧셈</a:t>
            </a:r>
            <a:r>
              <a:rPr lang="en-US" altLang="ko-KR" dirty="0" smtClean="0"/>
              <a:t>/</a:t>
            </a:r>
            <a:r>
              <a:rPr lang="ko-KR" altLang="en-US" dirty="0" smtClean="0"/>
              <a:t>뺄셈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86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3662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Matrix </a:t>
            </a:r>
            <a:r>
              <a:rPr lang="ko-KR" altLang="en-US" dirty="0" smtClean="0"/>
              <a:t>덧셈</a:t>
            </a:r>
            <a:r>
              <a:rPr lang="en-US" altLang="ko-KR" dirty="0" smtClean="0"/>
              <a:t>/</a:t>
            </a:r>
            <a:r>
              <a:rPr lang="ko-KR" altLang="en-US" dirty="0" smtClean="0"/>
              <a:t>뺄셈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8528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행렬 덧셈은 </a:t>
            </a:r>
            <a:r>
              <a:rPr lang="en-US" altLang="ko-KR" dirty="0" smtClean="0"/>
              <a:t>A </a:t>
            </a:r>
            <a:r>
              <a:rPr lang="ko-KR" altLang="en-US" dirty="0" smtClean="0"/>
              <a:t>열과 </a:t>
            </a:r>
            <a:r>
              <a:rPr lang="en-US" altLang="ko-KR" dirty="0" smtClean="0"/>
              <a:t>B</a:t>
            </a:r>
            <a:r>
              <a:rPr lang="ko-KR" altLang="en-US" dirty="0" smtClean="0"/>
              <a:t>의 행과 열이 같으면 덧셈과 뺄셈을 처리 </a:t>
            </a:r>
            <a:endParaRPr lang="en-US" altLang="ko-KR" dirty="0" smtClean="0"/>
          </a:p>
        </p:txBody>
      </p:sp>
      <p:sp>
        <p:nvSpPr>
          <p:cNvPr id="6" name="직사각형 5"/>
          <p:cNvSpPr/>
          <p:nvPr/>
        </p:nvSpPr>
        <p:spPr>
          <a:xfrm>
            <a:off x="1259632" y="2959338"/>
            <a:ext cx="3384376" cy="32059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74" name="Picture 2" descr="A=\begin{pmatrix} a_{11} &amp; a_{12} \\ a_{21} &amp; a_{22} \end{pmatrix},\ B=\begin{pmatrix} b_{11} &amp; b_{12} \\ b_{21} &amp; b_{22} \end{pmatrix}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7525" y="3573531"/>
            <a:ext cx="2695575" cy="487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A+B=\begin{pmatrix} a_{11}+b_{11} &amp; a_{12}+b_{12} \\ a_{21}+b_{21} &amp; a_{22}+b_{22} \end{pmatrix}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8962" y="4718287"/>
            <a:ext cx="2552700" cy="487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87</a:t>
            </a:fld>
            <a:endParaRPr lang="ko-KR" altLang="en-US"/>
          </a:p>
        </p:txBody>
      </p:sp>
      <p:pic>
        <p:nvPicPr>
          <p:cNvPr id="9" name="Picture 3" descr="A-B=\begin{pmatrix} a_{11}-b_{11} &amp; a_{12}-b_{12} \\ a_{21}-b_{21} &amp; a_{22}-b_{22} \end{pmatrix}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9555" y="5366359"/>
            <a:ext cx="2562225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425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2852936"/>
            <a:ext cx="2628900" cy="3209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17579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Matrix </a:t>
            </a:r>
            <a:r>
              <a:rPr lang="ko-KR" altLang="en-US" dirty="0" smtClean="0"/>
              <a:t>곱</a:t>
            </a:r>
            <a:r>
              <a:rPr lang="ko-KR" altLang="en-US" dirty="0"/>
              <a:t>셈</a:t>
            </a:r>
            <a:r>
              <a:rPr lang="en-US" altLang="ko-KR" dirty="0" smtClean="0"/>
              <a:t>/</a:t>
            </a:r>
            <a:r>
              <a:rPr lang="ko-KR" altLang="en-US" dirty="0" smtClean="0"/>
              <a:t>나눗</a:t>
            </a:r>
            <a:r>
              <a:rPr lang="ko-KR" altLang="en-US" dirty="0"/>
              <a:t>셈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Matrix</a:t>
            </a:r>
            <a:r>
              <a:rPr lang="ko-KR" altLang="en-US" dirty="0" smtClean="0"/>
              <a:t>에 대한 곱셈과 나눗셈도 각 </a:t>
            </a:r>
            <a:r>
              <a:rPr lang="ko-KR" altLang="en-US" dirty="0" err="1" smtClean="0"/>
              <a:t>원소별로</a:t>
            </a:r>
            <a:r>
              <a:rPr lang="ko-KR" altLang="en-US" dirty="0" smtClean="0"/>
              <a:t> 처리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88</a:t>
            </a:fld>
            <a:endParaRPr lang="ko-KR" altLang="en-US"/>
          </a:p>
        </p:txBody>
      </p:sp>
      <p:pic>
        <p:nvPicPr>
          <p:cNvPr id="2252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2780928"/>
            <a:ext cx="2476500" cy="323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00422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Matrix dot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89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7645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데이터 타입 부여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ndarray</a:t>
            </a:r>
            <a:r>
              <a:rPr lang="ko-KR" altLang="en-US" dirty="0" smtClean="0"/>
              <a:t>는 각 </a:t>
            </a:r>
            <a:r>
              <a:rPr lang="ko-KR" altLang="en-US" dirty="0" err="1" smtClean="0"/>
              <a:t>원소별로</a:t>
            </a:r>
            <a:r>
              <a:rPr lang="ko-KR" altLang="en-US" dirty="0" smtClean="0"/>
              <a:t> 동일한 데이터 타입으로 처리</a:t>
            </a:r>
            <a:endParaRPr lang="en-US" altLang="ko-KR" dirty="0"/>
          </a:p>
        </p:txBody>
      </p:sp>
      <p:sp>
        <p:nvSpPr>
          <p:cNvPr id="4" name="직사각형 3"/>
          <p:cNvSpPr/>
          <p:nvPr/>
        </p:nvSpPr>
        <p:spPr>
          <a:xfrm>
            <a:off x="2051720" y="2809946"/>
            <a:ext cx="914400" cy="576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원소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3275856" y="2809946"/>
            <a:ext cx="914400" cy="576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원소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4716016" y="2809946"/>
            <a:ext cx="914400" cy="576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원소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86408" y="2822044"/>
            <a:ext cx="17281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a</a:t>
            </a:r>
            <a:r>
              <a:rPr lang="en-US" altLang="ko-KR" sz="2800" dirty="0" smtClean="0"/>
              <a:t>rray( [</a:t>
            </a:r>
            <a:endParaRPr lang="ko-KR" altLang="en-US" sz="2800" dirty="0"/>
          </a:p>
        </p:txBody>
      </p:sp>
      <p:sp>
        <p:nvSpPr>
          <p:cNvPr id="12" name="TextBox 11"/>
          <p:cNvSpPr txBox="1"/>
          <p:nvPr/>
        </p:nvSpPr>
        <p:spPr>
          <a:xfrm>
            <a:off x="5940152" y="2810722"/>
            <a:ext cx="17281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/>
              <a:t>], </a:t>
            </a:r>
            <a:r>
              <a:rPr lang="en-US" altLang="ko-KR" sz="2800" dirty="0" err="1" smtClean="0"/>
              <a:t>dtype</a:t>
            </a:r>
            <a:r>
              <a:rPr lang="en-US" altLang="ko-KR" sz="2800" dirty="0" smtClean="0"/>
              <a:t> )</a:t>
            </a:r>
            <a:endParaRPr lang="ko-KR" altLang="en-US" sz="2800" dirty="0"/>
          </a:p>
        </p:txBody>
      </p:sp>
      <p:sp>
        <p:nvSpPr>
          <p:cNvPr id="13" name="TextBox 12"/>
          <p:cNvSpPr txBox="1"/>
          <p:nvPr/>
        </p:nvSpPr>
        <p:spPr>
          <a:xfrm>
            <a:off x="2987824" y="2935379"/>
            <a:ext cx="4320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/>
              <a:t>,</a:t>
            </a:r>
            <a:endParaRPr lang="ko-KR" altLang="en-US" sz="2800" dirty="0"/>
          </a:p>
        </p:txBody>
      </p:sp>
      <p:sp>
        <p:nvSpPr>
          <p:cNvPr id="14" name="TextBox 13"/>
          <p:cNvSpPr txBox="1"/>
          <p:nvPr/>
        </p:nvSpPr>
        <p:spPr>
          <a:xfrm>
            <a:off x="4355976" y="2862790"/>
            <a:ext cx="4320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/>
              <a:t>,</a:t>
            </a:r>
            <a:endParaRPr lang="ko-KR" altLang="en-US" sz="280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9</a:t>
            </a:fld>
            <a:endParaRPr lang="ko-KR" altLang="en-US"/>
          </a:p>
        </p:txBody>
      </p:sp>
      <p:pic>
        <p:nvPicPr>
          <p:cNvPr id="2211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3645024"/>
            <a:ext cx="2473424" cy="277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13895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Matrix dot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8528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행렬 곱셈은 </a:t>
            </a:r>
            <a:r>
              <a:rPr lang="en-US" altLang="ko-KR" dirty="0" smtClean="0"/>
              <a:t>A </a:t>
            </a:r>
            <a:r>
              <a:rPr lang="ko-KR" altLang="en-US" dirty="0" smtClean="0"/>
              <a:t>열과 </a:t>
            </a:r>
            <a:r>
              <a:rPr lang="en-US" altLang="ko-KR" dirty="0" smtClean="0"/>
              <a:t>B</a:t>
            </a:r>
            <a:r>
              <a:rPr lang="ko-KR" altLang="en-US" dirty="0" smtClean="0"/>
              <a:t>의 행이 같으면 </a:t>
            </a:r>
            <a:r>
              <a:rPr lang="en-US" altLang="ko-KR" dirty="0" smtClean="0"/>
              <a:t>A </a:t>
            </a:r>
            <a:r>
              <a:rPr lang="ko-KR" altLang="en-US" dirty="0" smtClean="0"/>
              <a:t>행과 </a:t>
            </a:r>
            <a:r>
              <a:rPr lang="en-US" altLang="ko-KR" dirty="0" smtClean="0"/>
              <a:t>B</a:t>
            </a:r>
            <a:r>
              <a:rPr lang="ko-KR" altLang="en-US" dirty="0" smtClean="0"/>
              <a:t>의 열로 계산처리 됨</a:t>
            </a:r>
            <a:endParaRPr lang="en-US" altLang="ko-KR" dirty="0" smtClean="0"/>
          </a:p>
        </p:txBody>
      </p:sp>
      <p:sp>
        <p:nvSpPr>
          <p:cNvPr id="5" name="직사각형 4"/>
          <p:cNvSpPr/>
          <p:nvPr/>
        </p:nvSpPr>
        <p:spPr>
          <a:xfrm>
            <a:off x="1547664" y="4469320"/>
            <a:ext cx="1584176" cy="11521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200" dirty="0"/>
          </a:p>
        </p:txBody>
      </p:sp>
      <p:sp>
        <p:nvSpPr>
          <p:cNvPr id="7" name="TextBox 6"/>
          <p:cNvSpPr txBox="1"/>
          <p:nvPr/>
        </p:nvSpPr>
        <p:spPr>
          <a:xfrm>
            <a:off x="1439652" y="6074997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A(m*k)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995936" y="6084004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B(k*n)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4103948" y="4181288"/>
            <a:ext cx="972108" cy="15925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200" dirty="0"/>
          </a:p>
        </p:txBody>
      </p:sp>
      <p:sp>
        <p:nvSpPr>
          <p:cNvPr id="11" name="직사각형 10"/>
          <p:cNvSpPr/>
          <p:nvPr/>
        </p:nvSpPr>
        <p:spPr>
          <a:xfrm>
            <a:off x="6228184" y="4401504"/>
            <a:ext cx="936104" cy="11521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200" dirty="0"/>
          </a:p>
        </p:txBody>
      </p:sp>
      <p:sp>
        <p:nvSpPr>
          <p:cNvPr id="12" name="TextBox 11"/>
          <p:cNvSpPr txBox="1"/>
          <p:nvPr/>
        </p:nvSpPr>
        <p:spPr>
          <a:xfrm>
            <a:off x="5976156" y="6051738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C(m*n)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347864" y="4757352"/>
            <a:ext cx="576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220072" y="4829360"/>
            <a:ext cx="864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=</a:t>
            </a:r>
            <a:endParaRPr lang="ko-KR" altLang="en-US" dirty="0"/>
          </a:p>
        </p:txBody>
      </p:sp>
      <p:pic>
        <p:nvPicPr>
          <p:cNvPr id="15" name="Picture 2" descr="http://www.mathteacher.pe.kr/mt_11/mt_11_04_g1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2796798"/>
            <a:ext cx="3675349" cy="1048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Matrix Produc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8063" y="2852936"/>
            <a:ext cx="1440160" cy="936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90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7109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Dot </a:t>
            </a:r>
            <a:r>
              <a:rPr lang="ko-KR" altLang="en-US" dirty="0" smtClean="0"/>
              <a:t>연산 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ndarray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행렬</a:t>
            </a:r>
            <a:r>
              <a:rPr lang="en-US" altLang="ko-KR" dirty="0" smtClean="0"/>
              <a:t>(2</a:t>
            </a:r>
            <a:r>
              <a:rPr lang="ko-KR" altLang="en-US" dirty="0" smtClean="0"/>
              <a:t>행 </a:t>
            </a:r>
            <a:r>
              <a:rPr lang="en-US" altLang="ko-KR" dirty="0" smtClean="0"/>
              <a:t>2</a:t>
            </a:r>
            <a:r>
              <a:rPr lang="ko-KR" altLang="en-US" dirty="0" smtClean="0"/>
              <a:t>열</a:t>
            </a:r>
            <a:r>
              <a:rPr lang="en-US" altLang="ko-KR" dirty="0" smtClean="0"/>
              <a:t>)</a:t>
            </a:r>
            <a:r>
              <a:rPr lang="ko-KR" altLang="en-US" dirty="0" smtClean="0"/>
              <a:t>과 행렬</a:t>
            </a:r>
            <a:r>
              <a:rPr lang="en-US" altLang="ko-KR" dirty="0" smtClean="0"/>
              <a:t>(2</a:t>
            </a:r>
            <a:r>
              <a:rPr lang="ko-KR" altLang="en-US" dirty="0" smtClean="0"/>
              <a:t>행 </a:t>
            </a:r>
            <a:r>
              <a:rPr lang="en-US" altLang="ko-KR" dirty="0" smtClean="0"/>
              <a:t>2</a:t>
            </a:r>
            <a:r>
              <a:rPr lang="ko-KR" altLang="en-US" dirty="0" smtClean="0"/>
              <a:t>열</a:t>
            </a:r>
            <a:r>
              <a:rPr lang="en-US" altLang="ko-KR" dirty="0" smtClean="0"/>
              <a:t>)</a:t>
            </a:r>
            <a:r>
              <a:rPr lang="ko-KR" altLang="en-US" dirty="0" smtClean="0"/>
              <a:t>을 곱하면 결과는 </a:t>
            </a:r>
            <a:r>
              <a:rPr lang="en-US" altLang="ko-KR" dirty="0" smtClean="0"/>
              <a:t>2</a:t>
            </a:r>
            <a:r>
              <a:rPr lang="ko-KR" altLang="en-US" dirty="0" smtClean="0"/>
              <a:t>행 </a:t>
            </a:r>
            <a:r>
              <a:rPr lang="en-US" altLang="ko-KR" dirty="0" smtClean="0"/>
              <a:t>2</a:t>
            </a:r>
            <a:r>
              <a:rPr lang="ko-KR" altLang="en-US" dirty="0" smtClean="0"/>
              <a:t>열의 행렬로 처리하고 </a:t>
            </a:r>
            <a:r>
              <a:rPr lang="en-US" altLang="ko-KR" dirty="0" err="1"/>
              <a:t>ndarray</a:t>
            </a:r>
            <a:r>
              <a:rPr lang="ko-KR" altLang="en-US" dirty="0" smtClean="0"/>
              <a:t>타입으로 리턴 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91</a:t>
            </a:fld>
            <a:endParaRPr lang="ko-KR" altLang="en-US"/>
          </a:p>
        </p:txBody>
      </p:sp>
      <p:pic>
        <p:nvPicPr>
          <p:cNvPr id="2263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3387012"/>
            <a:ext cx="2592288" cy="284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26247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Dot </a:t>
            </a:r>
            <a:r>
              <a:rPr lang="ko-KR" altLang="en-US" dirty="0"/>
              <a:t>연산 </a:t>
            </a:r>
            <a:r>
              <a:rPr lang="en-US" altLang="ko-KR" dirty="0"/>
              <a:t>: </a:t>
            </a:r>
            <a:r>
              <a:rPr lang="en-US" altLang="ko-KR" dirty="0" err="1" smtClean="0"/>
              <a:t>ndarray</a:t>
            </a:r>
            <a:r>
              <a:rPr lang="en-US" altLang="ko-KR" dirty="0" smtClean="0"/>
              <a:t> (4,3)*(3,1)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 </a:t>
            </a:r>
            <a:r>
              <a:rPr lang="en-US" altLang="ko-KR" dirty="0" err="1" smtClean="0"/>
              <a:t>ndarray</a:t>
            </a:r>
            <a:r>
              <a:rPr lang="en-US" altLang="ko-KR" dirty="0" smtClean="0"/>
              <a:t> </a:t>
            </a:r>
            <a:r>
              <a:rPr lang="ko-KR" altLang="en-US" dirty="0" smtClean="0"/>
              <a:t>를 행렬 연산하고 </a:t>
            </a:r>
            <a:r>
              <a:rPr lang="en-US" altLang="ko-KR" dirty="0" smtClean="0"/>
              <a:t>(4,1) </a:t>
            </a:r>
            <a:r>
              <a:rPr lang="ko-KR" altLang="en-US" dirty="0" smtClean="0"/>
              <a:t>배열로 만들고 </a:t>
            </a:r>
            <a:r>
              <a:rPr lang="en-US" altLang="ko-KR" dirty="0" smtClean="0"/>
              <a:t>100</a:t>
            </a:r>
            <a:r>
              <a:rPr lang="ko-KR" altLang="en-US" dirty="0" smtClean="0"/>
              <a:t>으로 나눠서 결과값 출력</a:t>
            </a:r>
            <a:endParaRPr lang="en-US" altLang="ko-KR" dirty="0" smtClean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2516" y="2924944"/>
            <a:ext cx="5905500" cy="280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92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0345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Matrix</a:t>
            </a:r>
            <a:r>
              <a:rPr lang="ko-KR" altLang="en-US" dirty="0" smtClean="0"/>
              <a:t>타입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연산</a:t>
            </a:r>
            <a:r>
              <a:rPr lang="en-US" altLang="ko-KR" dirty="0" smtClean="0"/>
              <a:t>(*)</a:t>
            </a:r>
            <a:r>
              <a:rPr lang="ko-KR" altLang="en-US" dirty="0" smtClean="0"/>
              <a:t>은 </a:t>
            </a:r>
            <a:r>
              <a:rPr lang="en-US" altLang="ko-KR" dirty="0" smtClean="0"/>
              <a:t>dot</a:t>
            </a:r>
            <a:r>
              <a:rPr lang="ko-KR" altLang="en-US" dirty="0" smtClean="0"/>
              <a:t>연산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Dot </a:t>
            </a:r>
            <a:r>
              <a:rPr lang="ko-KR" altLang="en-US" dirty="0" smtClean="0"/>
              <a:t>함수 호출과 동일하게 처리됨</a:t>
            </a:r>
            <a:endParaRPr lang="en-US" altLang="ko-KR" dirty="0" smtClean="0"/>
          </a:p>
        </p:txBody>
      </p:sp>
      <p:pic>
        <p:nvPicPr>
          <p:cNvPr id="2050" name="Picture 2" descr="http://www.mathteacher.pe.kr/mt_11/mt_11_04_g1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2996952"/>
            <a:ext cx="2880320" cy="1048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Matrix Produc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3034" y="2929408"/>
            <a:ext cx="1440160" cy="936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4293096"/>
            <a:ext cx="3476625" cy="2232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93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9891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Matrix </a:t>
            </a:r>
            <a:r>
              <a:rPr lang="ko-KR" altLang="en-US" dirty="0" smtClean="0"/>
              <a:t>연산</a:t>
            </a:r>
            <a:r>
              <a:rPr lang="en-US" altLang="ko-KR" dirty="0" smtClean="0"/>
              <a:t>(*) : </a:t>
            </a:r>
            <a:r>
              <a:rPr lang="en-US" altLang="ko-KR" dirty="0" err="1" smtClean="0"/>
              <a:t>asmatrix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Matrix </a:t>
            </a:r>
            <a:r>
              <a:rPr lang="ko-KR" altLang="en-US" dirty="0" smtClean="0"/>
              <a:t>타입과 </a:t>
            </a:r>
            <a:r>
              <a:rPr lang="en-US" altLang="ko-KR" dirty="0" err="1" smtClean="0"/>
              <a:t>ndarray</a:t>
            </a:r>
            <a:r>
              <a:rPr lang="ko-KR" altLang="en-US" dirty="0" smtClean="0"/>
              <a:t>간의 연산을 할 경우 </a:t>
            </a:r>
            <a:r>
              <a:rPr lang="en-US" altLang="ko-KR" dirty="0" err="1" smtClean="0"/>
              <a:t>ndarray</a:t>
            </a:r>
            <a:r>
              <a:rPr lang="en-US" altLang="ko-KR" dirty="0" smtClean="0"/>
              <a:t> </a:t>
            </a:r>
            <a:r>
              <a:rPr lang="ko-KR" altLang="en-US" dirty="0" smtClean="0"/>
              <a:t>타입을 </a:t>
            </a:r>
            <a:r>
              <a:rPr lang="en-US" altLang="ko-KR" dirty="0" smtClean="0"/>
              <a:t>matrix </a:t>
            </a:r>
            <a:r>
              <a:rPr lang="ko-KR" altLang="en-US" dirty="0" smtClean="0"/>
              <a:t>타입으로 전환 후 연산처리</a:t>
            </a:r>
            <a:endParaRPr lang="en-US" altLang="ko-KR" dirty="0" smtClean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162" y="3501008"/>
            <a:ext cx="3495675" cy="212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94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9158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827584" y="908720"/>
            <a:ext cx="7579568" cy="4454624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ko-KR" sz="9600" dirty="0"/>
              <a:t>2</a:t>
            </a:r>
            <a:r>
              <a:rPr lang="en-US" altLang="ko-KR" sz="9600" dirty="0" smtClean="0"/>
              <a:t>.Numpy</a:t>
            </a:r>
            <a:r>
              <a:rPr lang="ko-KR" altLang="en-US" sz="9600" dirty="0" smtClean="0"/>
              <a:t> </a:t>
            </a:r>
            <a:r>
              <a:rPr lang="en-US" altLang="ko-KR" sz="9600" dirty="0" smtClean="0"/>
              <a:t/>
            </a:r>
            <a:br>
              <a:rPr lang="en-US" altLang="ko-KR" sz="9600" dirty="0" smtClean="0"/>
            </a:br>
            <a:r>
              <a:rPr lang="en-US" altLang="ko-KR" sz="9600" dirty="0" err="1" smtClean="0"/>
              <a:t>Dtype</a:t>
            </a:r>
            <a:r>
              <a:rPr lang="en-US" altLang="ko-KR" sz="9600" dirty="0" smtClean="0"/>
              <a:t> class</a:t>
            </a:r>
            <a:br>
              <a:rPr lang="en-US" altLang="ko-KR" sz="9600" dirty="0" smtClean="0"/>
            </a:br>
            <a:endParaRPr lang="ko-KR" altLang="en-US" sz="36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95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9355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827584" y="908720"/>
            <a:ext cx="7579568" cy="4454624"/>
          </a:xfrm>
        </p:spPr>
        <p:txBody>
          <a:bodyPr>
            <a:normAutofit/>
          </a:bodyPr>
          <a:lstStyle/>
          <a:p>
            <a:pPr algn="r"/>
            <a:r>
              <a:rPr lang="en-US" altLang="ko-KR" sz="9600" dirty="0" smtClean="0"/>
              <a:t/>
            </a:r>
            <a:br>
              <a:rPr lang="en-US" altLang="ko-KR" sz="9600" dirty="0" smtClean="0"/>
            </a:br>
            <a:r>
              <a:rPr lang="en-US" altLang="ko-KR" sz="6700" dirty="0" err="1" smtClean="0"/>
              <a:t>dtype</a:t>
            </a:r>
            <a:r>
              <a:rPr lang="en-US" altLang="ko-KR" sz="6700" dirty="0"/>
              <a:t> </a:t>
            </a:r>
            <a:r>
              <a:rPr lang="en-US" altLang="ko-KR" sz="6700" dirty="0" smtClean="0"/>
              <a:t>class</a:t>
            </a:r>
            <a:br>
              <a:rPr lang="en-US" altLang="ko-KR" sz="6700" dirty="0" smtClean="0"/>
            </a:br>
            <a:r>
              <a:rPr lang="ko-KR" altLang="en-US" sz="6700" dirty="0" smtClean="0"/>
              <a:t>이해하</a:t>
            </a:r>
            <a:r>
              <a:rPr lang="ko-KR" altLang="en-US" sz="6700" dirty="0"/>
              <a:t>기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96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7022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 </a:t>
            </a:r>
            <a:r>
              <a:rPr lang="ko-KR" altLang="en-US" dirty="0" smtClean="0"/>
              <a:t>메모리 처리 방식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97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9925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Byte </a:t>
            </a:r>
            <a:r>
              <a:rPr lang="ko-KR" altLang="en-US" dirty="0" smtClean="0"/>
              <a:t>메모리 저장방식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576064"/>
          </a:xfrm>
        </p:spPr>
        <p:txBody>
          <a:bodyPr>
            <a:normAutofit fontScale="85000" lnSpcReduction="10000"/>
          </a:bodyPr>
          <a:lstStyle/>
          <a:p>
            <a:pPr marL="320040" lvl="1" indent="0">
              <a:buNone/>
            </a:pPr>
            <a:r>
              <a:rPr lang="en-US" altLang="ko-KR" sz="2800" dirty="0"/>
              <a:t> (&lt;: little-endian, &gt;: big-endian, |: not-relevant),</a:t>
            </a:r>
            <a:endParaRPr lang="en-US" altLang="ko-KR" sz="2800" dirty="0" smtClean="0"/>
          </a:p>
        </p:txBody>
      </p:sp>
      <p:sp>
        <p:nvSpPr>
          <p:cNvPr id="3" name="TextBox 2"/>
          <p:cNvSpPr txBox="1"/>
          <p:nvPr/>
        </p:nvSpPr>
        <p:spPr>
          <a:xfrm>
            <a:off x="3923928" y="5678374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1115616" y="3140968"/>
            <a:ext cx="2376264" cy="93610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&lt;: </a:t>
            </a:r>
            <a:r>
              <a:rPr lang="en-US" altLang="ko-KR" dirty="0">
                <a:solidFill>
                  <a:schemeClr val="tx1"/>
                </a:solidFill>
              </a:rPr>
              <a:t>little-endian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115616" y="4293096"/>
            <a:ext cx="2376264" cy="93610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&gt;: big-endian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115616" y="5394988"/>
            <a:ext cx="2376264" cy="93610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|: not-relevant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923928" y="3284984"/>
            <a:ext cx="40324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/>
              <a:t>리틀</a:t>
            </a:r>
            <a:r>
              <a:rPr lang="ko-KR" altLang="en-US" sz="1200" dirty="0"/>
              <a:t> </a:t>
            </a:r>
            <a:r>
              <a:rPr lang="ko-KR" altLang="en-US" sz="1200" dirty="0" err="1"/>
              <a:t>엔디안은</a:t>
            </a:r>
            <a:r>
              <a:rPr lang="ko-KR" altLang="en-US" sz="1200" dirty="0"/>
              <a:t> 최하위 비트</a:t>
            </a:r>
            <a:r>
              <a:rPr lang="en-US" altLang="ko-KR" sz="1200" dirty="0"/>
              <a:t>(LSB)</a:t>
            </a:r>
            <a:r>
              <a:rPr lang="ko-KR" altLang="en-US" sz="1200" dirty="0"/>
              <a:t>부터 부호화되어 저장된다</a:t>
            </a:r>
            <a:r>
              <a:rPr lang="en-US" altLang="ko-KR" sz="1200" dirty="0"/>
              <a:t>. </a:t>
            </a:r>
            <a:r>
              <a:rPr lang="ko-KR" altLang="en-US" sz="1200" dirty="0"/>
              <a:t>예를 들면</a:t>
            </a:r>
            <a:r>
              <a:rPr lang="en-US" altLang="ko-KR" sz="1200" dirty="0"/>
              <a:t>, </a:t>
            </a:r>
            <a:r>
              <a:rPr lang="ko-KR" altLang="en-US" sz="1200" dirty="0"/>
              <a:t>숫자 </a:t>
            </a:r>
            <a:r>
              <a:rPr lang="en-US" altLang="ko-KR" sz="1200" dirty="0"/>
              <a:t>12</a:t>
            </a:r>
            <a:r>
              <a:rPr lang="ko-KR" altLang="en-US" sz="1200" dirty="0"/>
              <a:t>는 </a:t>
            </a:r>
            <a:r>
              <a:rPr lang="en-US" altLang="ko-KR" sz="1200" dirty="0"/>
              <a:t>2</a:t>
            </a:r>
            <a:r>
              <a:rPr lang="ko-KR" altLang="en-US" sz="1200" dirty="0"/>
              <a:t>진수로 나타내면 </a:t>
            </a:r>
            <a:r>
              <a:rPr lang="en-US" altLang="ko-KR" sz="1200" dirty="0"/>
              <a:t>1100</a:t>
            </a:r>
            <a:r>
              <a:rPr lang="ko-KR" altLang="en-US" sz="1200" dirty="0"/>
              <a:t>인데 </a:t>
            </a:r>
            <a:r>
              <a:rPr lang="ko-KR" altLang="en-US" sz="1200" dirty="0" err="1" smtClean="0"/>
              <a:t>리틀</a:t>
            </a:r>
            <a:r>
              <a:rPr lang="ko-KR" altLang="en-US" sz="1200" dirty="0" smtClean="0"/>
              <a:t> </a:t>
            </a:r>
            <a:r>
              <a:rPr lang="ko-KR" altLang="en-US" sz="1200" dirty="0" err="1"/>
              <a:t>엔디안은</a:t>
            </a:r>
            <a:r>
              <a:rPr lang="ko-KR" altLang="en-US" sz="1200" dirty="0"/>
              <a:t> </a:t>
            </a:r>
            <a:r>
              <a:rPr lang="en-US" altLang="ko-KR" sz="1200" dirty="0"/>
              <a:t>0011</a:t>
            </a:r>
            <a:r>
              <a:rPr lang="ko-KR" altLang="en-US" sz="1200" dirty="0"/>
              <a:t>로 각각 저장된다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10" name="TextBox 9"/>
          <p:cNvSpPr txBox="1"/>
          <p:nvPr/>
        </p:nvSpPr>
        <p:spPr>
          <a:xfrm>
            <a:off x="3923928" y="4393354"/>
            <a:ext cx="47165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이 방식은 데이터의 최상위 비트가 가장 높은 주소에 저장되므로 그냥 보기에는 역으로 보인다</a:t>
            </a:r>
            <a:r>
              <a:rPr lang="en-US" altLang="ko-KR" sz="1200" dirty="0"/>
              <a:t>. </a:t>
            </a:r>
            <a:r>
              <a:rPr lang="ko-KR" altLang="en-US" sz="1200" dirty="0" err="1"/>
              <a:t>빅</a:t>
            </a:r>
            <a:r>
              <a:rPr lang="ko-KR" altLang="en-US" sz="1200" dirty="0"/>
              <a:t> </a:t>
            </a:r>
            <a:r>
              <a:rPr lang="ko-KR" altLang="en-US" sz="1200" dirty="0" err="1"/>
              <a:t>엔디안은</a:t>
            </a:r>
            <a:r>
              <a:rPr lang="ko-KR" altLang="en-US" sz="1200" dirty="0"/>
              <a:t> 최상위 비트</a:t>
            </a:r>
            <a:r>
              <a:rPr lang="en-US" altLang="ko-KR" sz="1200" dirty="0"/>
              <a:t>(MSB)</a:t>
            </a:r>
            <a:r>
              <a:rPr lang="ko-KR" altLang="en-US" sz="1200" dirty="0"/>
              <a:t>부터 부호화되어 저장되며 </a:t>
            </a:r>
            <a:r>
              <a:rPr lang="ko-KR" altLang="en-US" sz="1200" dirty="0" smtClean="0"/>
              <a:t>예를 </a:t>
            </a:r>
            <a:r>
              <a:rPr lang="ko-KR" altLang="en-US" sz="1200" dirty="0"/>
              <a:t>들면</a:t>
            </a:r>
            <a:r>
              <a:rPr lang="en-US" altLang="ko-KR" sz="1200" dirty="0"/>
              <a:t>, </a:t>
            </a:r>
            <a:r>
              <a:rPr lang="ko-KR" altLang="en-US" sz="1200" dirty="0"/>
              <a:t>숫자 </a:t>
            </a:r>
            <a:r>
              <a:rPr lang="en-US" altLang="ko-KR" sz="1200" dirty="0"/>
              <a:t>12</a:t>
            </a:r>
            <a:r>
              <a:rPr lang="ko-KR" altLang="en-US" sz="1200" dirty="0"/>
              <a:t>는 </a:t>
            </a:r>
            <a:r>
              <a:rPr lang="en-US" altLang="ko-KR" sz="1200" dirty="0"/>
              <a:t>2</a:t>
            </a:r>
            <a:r>
              <a:rPr lang="ko-KR" altLang="en-US" sz="1200" dirty="0"/>
              <a:t>진수로 나타내면 </a:t>
            </a:r>
            <a:r>
              <a:rPr lang="en-US" altLang="ko-KR" sz="1200" dirty="0"/>
              <a:t>1100</a:t>
            </a:r>
            <a:r>
              <a:rPr lang="ko-KR" altLang="en-US" sz="1200" dirty="0"/>
              <a:t>인데 빅 엔디안은 </a:t>
            </a:r>
            <a:r>
              <a:rPr lang="en-US" altLang="ko-KR" sz="1200" dirty="0" smtClean="0"/>
              <a:t>1100</a:t>
            </a:r>
            <a:r>
              <a:rPr lang="ko-KR" altLang="en-US" sz="1200" dirty="0" smtClean="0"/>
              <a:t>으로  </a:t>
            </a:r>
            <a:r>
              <a:rPr lang="ko-KR" altLang="en-US" sz="1200" dirty="0"/>
              <a:t>저장된다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12" name="TextBox 11"/>
          <p:cNvSpPr txBox="1"/>
          <p:nvPr/>
        </p:nvSpPr>
        <p:spPr>
          <a:xfrm>
            <a:off x="3929035" y="5659820"/>
            <a:ext cx="47165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문자를 저장할 때 사용 </a:t>
            </a:r>
            <a:r>
              <a:rPr lang="en-US" altLang="ko-KR" sz="1200" dirty="0" smtClean="0"/>
              <a:t>endian</a:t>
            </a:r>
            <a:r>
              <a:rPr lang="ko-KR" altLang="en-US" sz="1200" dirty="0" smtClean="0"/>
              <a:t>가 상관없이 처리</a:t>
            </a:r>
            <a:endParaRPr lang="ko-KR" altLang="en-US" sz="120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98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0191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Little-endian/big-endian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296144"/>
          </a:xfrm>
        </p:spPr>
        <p:txBody>
          <a:bodyPr>
            <a:normAutofit lnSpcReduction="10000"/>
          </a:bodyPr>
          <a:lstStyle/>
          <a:p>
            <a:pPr marL="320040" lvl="1" indent="0">
              <a:buNone/>
            </a:pPr>
            <a:r>
              <a:rPr lang="en-US" altLang="ko-KR" sz="2800" dirty="0"/>
              <a:t> </a:t>
            </a:r>
            <a:r>
              <a:rPr lang="en-US" altLang="ko-KR" sz="2800" dirty="0" err="1" smtClean="0"/>
              <a:t>itemsize</a:t>
            </a:r>
            <a:r>
              <a:rPr lang="en-US" altLang="ko-KR" sz="2800" dirty="0" smtClean="0"/>
              <a:t> </a:t>
            </a:r>
            <a:r>
              <a:rPr lang="ko-KR" altLang="en-US" sz="2800" dirty="0" err="1" smtClean="0"/>
              <a:t>메소드는</a:t>
            </a:r>
            <a:r>
              <a:rPr lang="ko-KR" altLang="en-US" sz="2800" dirty="0" smtClean="0"/>
              <a:t> 저장되는 메모리의 크기이며 </a:t>
            </a:r>
            <a:r>
              <a:rPr lang="en-US" altLang="ko-KR" sz="2800" dirty="0" smtClean="0"/>
              <a:t>little-endian</a:t>
            </a:r>
            <a:r>
              <a:rPr lang="ko-KR" altLang="en-US" sz="2800" dirty="0" smtClean="0"/>
              <a:t>은 좌측</a:t>
            </a:r>
            <a:r>
              <a:rPr lang="en-US" altLang="ko-KR" sz="2800" dirty="0" smtClean="0"/>
              <a:t>, big-endian</a:t>
            </a:r>
            <a:r>
              <a:rPr lang="ko-KR" altLang="en-US" sz="2800" dirty="0" smtClean="0"/>
              <a:t>은 우측부터 저장</a:t>
            </a:r>
            <a:endParaRPr lang="en-US" altLang="ko-KR" sz="2800" dirty="0" smtClean="0"/>
          </a:p>
        </p:txBody>
      </p:sp>
      <p:sp>
        <p:nvSpPr>
          <p:cNvPr id="3" name="TextBox 2"/>
          <p:cNvSpPr txBox="1"/>
          <p:nvPr/>
        </p:nvSpPr>
        <p:spPr>
          <a:xfrm>
            <a:off x="3923928" y="5678374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99</a:t>
            </a:fld>
            <a:endParaRPr lang="ko-KR" altLang="en-US"/>
          </a:p>
        </p:txBody>
      </p:sp>
      <p:pic>
        <p:nvPicPr>
          <p:cNvPr id="24064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3438533"/>
            <a:ext cx="3744416" cy="2562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3675529"/>
            <a:ext cx="3302111" cy="2088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3630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가을">
  <a:themeElements>
    <a:clrScheme name="가을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광장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inorFont>
    </a:fontScheme>
    <a:fmtScheme name="가을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99247</TotalTime>
  <Words>14188</Words>
  <Application>Microsoft Office PowerPoint</Application>
  <PresentationFormat>화면 슬라이드 쇼(4:3)</PresentationFormat>
  <Paragraphs>4093</Paragraphs>
  <Slides>825</Slides>
  <Notes>0</Notes>
  <HiddenSlides>0</HiddenSlides>
  <MMClips>0</MMClips>
  <ScaleCrop>false</ScaleCrop>
  <HeadingPairs>
    <vt:vector size="6" baseType="variant">
      <vt:variant>
        <vt:lpstr>테마</vt:lpstr>
      </vt:variant>
      <vt:variant>
        <vt:i4>1</vt:i4>
      </vt:variant>
      <vt:variant>
        <vt:lpstr>포함된 OLE 서버</vt:lpstr>
      </vt:variant>
      <vt:variant>
        <vt:i4>2</vt:i4>
      </vt:variant>
      <vt:variant>
        <vt:lpstr>슬라이드 제목</vt:lpstr>
      </vt:variant>
      <vt:variant>
        <vt:i4>825</vt:i4>
      </vt:variant>
    </vt:vector>
  </HeadingPairs>
  <TitlesOfParts>
    <vt:vector size="828" baseType="lpstr">
      <vt:lpstr>가을</vt:lpstr>
      <vt:lpstr>Equation</vt:lpstr>
      <vt:lpstr>수식</vt:lpstr>
      <vt:lpstr>Python  numpy/matplotlib/pandas 기초</vt:lpstr>
      <vt:lpstr>1. Numpy  기초 2.Numpy dtype 클래스 3. Numpy 함수 4. 선형대수 기초 5.Matplotlib  기초 6. Pandas 모듈 기초   </vt:lpstr>
      <vt:lpstr> 7. Pandas Series/ DataFrame  기초 8.Pandas series/dataframe  공통메소드    9. Pandas index class 10.Pandas groupby 처리  11. Pandas panel(3차원)</vt:lpstr>
      <vt:lpstr>  1. Numpy 기초</vt:lpstr>
      <vt:lpstr>  NdArray 이해</vt:lpstr>
      <vt:lpstr> ndarray class</vt:lpstr>
      <vt:lpstr> ndarray vs. list 구조</vt:lpstr>
      <vt:lpstr> ndarray 구조</vt:lpstr>
      <vt:lpstr>데이터 타입 부여</vt:lpstr>
      <vt:lpstr>0차원</vt:lpstr>
      <vt:lpstr>1차원</vt:lpstr>
      <vt:lpstr> 2차원 배열</vt:lpstr>
      <vt:lpstr> 3차원</vt:lpstr>
      <vt:lpstr>할당은 참조만 전달</vt:lpstr>
      <vt:lpstr>벡터화 연산 : for문 미사용</vt:lpstr>
      <vt:lpstr>list와 ndarray 계산 성능</vt:lpstr>
      <vt:lpstr>Ndarray 속성 </vt:lpstr>
      <vt:lpstr> ndarray 생성 : 주요 변수 1</vt:lpstr>
      <vt:lpstr>ndarray 생성 : 주요 변수 2</vt:lpstr>
      <vt:lpstr>함수와 메소드가 이중 지원</vt:lpstr>
      <vt:lpstr>함수와 메소드 지원</vt:lpstr>
      <vt:lpstr>함수와 메소드를 동일하게 처리</vt:lpstr>
      <vt:lpstr>numpy.copy vs ndarray.copy</vt:lpstr>
      <vt:lpstr> ndarray</vt:lpstr>
      <vt:lpstr>ndarray 생성하기</vt:lpstr>
      <vt:lpstr>ndarray  데이터 변경</vt:lpstr>
      <vt:lpstr>  Ndarray 생성 함수 이해하기</vt:lpstr>
      <vt:lpstr>ones</vt:lpstr>
      <vt:lpstr> ones함수 </vt:lpstr>
      <vt:lpstr> zeros </vt:lpstr>
      <vt:lpstr> zeros함수 </vt:lpstr>
      <vt:lpstr> zeros함수 : 원소를 튜플로 생성 </vt:lpstr>
      <vt:lpstr>empty</vt:lpstr>
      <vt:lpstr>numpy.empty 생성</vt:lpstr>
      <vt:lpstr> ones/zeros/empty likes </vt:lpstr>
      <vt:lpstr> ones,zeros,empty likes</vt:lpstr>
      <vt:lpstr> eye </vt:lpstr>
      <vt:lpstr>numpy.eye 생성 예시</vt:lpstr>
      <vt:lpstr> identity </vt:lpstr>
      <vt:lpstr>numpy.identity 생성함수</vt:lpstr>
      <vt:lpstr> linspace </vt:lpstr>
      <vt:lpstr>numpy.linspace 생성함수</vt:lpstr>
      <vt:lpstr>linspace : 최종값 포함 유무</vt:lpstr>
      <vt:lpstr>arange</vt:lpstr>
      <vt:lpstr>range와 numpy.arange 비교</vt:lpstr>
      <vt:lpstr>asarray</vt:lpstr>
      <vt:lpstr>asarray</vt:lpstr>
      <vt:lpstr>벡터화 연산 </vt:lpstr>
      <vt:lpstr>스칼라와 연산</vt:lpstr>
      <vt:lpstr>수치계산</vt:lpstr>
      <vt:lpstr>  multiply 함수 :곱셈</vt:lpstr>
      <vt:lpstr> dot/cross</vt:lpstr>
      <vt:lpstr> dot 연산 : 1차원</vt:lpstr>
      <vt:lpstr>vector 곱셈</vt:lpstr>
      <vt:lpstr>cross 연산 : 1차원</vt:lpstr>
      <vt:lpstr>  Numpy 검색/갱신 하기</vt:lpstr>
      <vt:lpstr>내부 원소 접근 방식</vt:lpstr>
      <vt:lpstr>__getitem__ 비교</vt:lpstr>
      <vt:lpstr>__setitem__ </vt:lpstr>
      <vt:lpstr>2차원 : 행과 열 접근</vt:lpstr>
      <vt:lpstr>배열 접근하기 : 행과 열구분</vt:lpstr>
      <vt:lpstr>배열 접근하기 : 행렬로 구분 </vt:lpstr>
      <vt:lpstr>배열 접근하기 : 값 </vt:lpstr>
      <vt:lpstr>배열 값 바꾸기 : Broadcasting</vt:lpstr>
      <vt:lpstr>N차원 배열 처리</vt:lpstr>
      <vt:lpstr>다차원 배열 :  열 조회/ 변경</vt:lpstr>
      <vt:lpstr>비교연산 처리</vt:lpstr>
      <vt:lpstr>ndarray 와 비교연산 처리</vt:lpstr>
      <vt:lpstr>1차원 배열 :  조회</vt:lpstr>
      <vt:lpstr>다차원 배열 :  조회</vt:lpstr>
      <vt:lpstr>다차원 배열 :  변경</vt:lpstr>
      <vt:lpstr>  Numpy Fancy Indexing 이해하기</vt:lpstr>
      <vt:lpstr>원소추출</vt:lpstr>
      <vt:lpstr>행 검색</vt:lpstr>
      <vt:lpstr>순서쌍 처리후 원소만 추출</vt:lpstr>
      <vt:lpstr>배열추출</vt:lpstr>
      <vt:lpstr>행과 열로 구성된 배열 추출</vt:lpstr>
      <vt:lpstr>표현식 사용</vt:lpstr>
      <vt:lpstr>표현식 : 비교 연산</vt:lpstr>
      <vt:lpstr>표현식  : 산출 + 비교 연산</vt:lpstr>
      <vt:lpstr>메소드 사용</vt:lpstr>
      <vt:lpstr>  matrix class </vt:lpstr>
      <vt:lpstr>ndarray와 matrix 구분</vt:lpstr>
      <vt:lpstr>ndarray와 matrix 구분</vt:lpstr>
      <vt:lpstr>ndarray와 matrix 연산 비교</vt:lpstr>
      <vt:lpstr>Matrix 덧셈/뺄셈</vt:lpstr>
      <vt:lpstr>Matrix 덧셈/뺄셈</vt:lpstr>
      <vt:lpstr>Matrix 곱셈/나눗셈</vt:lpstr>
      <vt:lpstr>Matrix dot</vt:lpstr>
      <vt:lpstr>Matrix dot</vt:lpstr>
      <vt:lpstr>Dot 연산 : ndarray</vt:lpstr>
      <vt:lpstr>Dot 연산 : ndarray (4,3)*(3,1)</vt:lpstr>
      <vt:lpstr>Matrix타입 : 연산(*)은 dot연산</vt:lpstr>
      <vt:lpstr>Matrix 연산(*) : asmatrix</vt:lpstr>
      <vt:lpstr>2.Numpy  Dtype class </vt:lpstr>
      <vt:lpstr> dtype class 이해하기</vt:lpstr>
      <vt:lpstr> 메모리 처리 방식</vt:lpstr>
      <vt:lpstr>Byte 메모리 저장방식</vt:lpstr>
      <vt:lpstr>Little-endian/big-endian</vt:lpstr>
      <vt:lpstr>not-relevant</vt:lpstr>
      <vt:lpstr>데이터 타입 이해하기</vt:lpstr>
      <vt:lpstr>array-protocol type string</vt:lpstr>
      <vt:lpstr>Ndarray 타입과 매칭 1</vt:lpstr>
      <vt:lpstr>Ndarray 타입과 매칭2</vt:lpstr>
      <vt:lpstr>bool-&gt; int, float-&gt;int로 전환</vt:lpstr>
      <vt:lpstr>Int/float/ bool_ 생성</vt:lpstr>
      <vt:lpstr>numpy.dtype </vt:lpstr>
      <vt:lpstr>numpy.dtype 생성자</vt:lpstr>
      <vt:lpstr>numpy.dtype 생성 예시 </vt:lpstr>
      <vt:lpstr>numpy.dtype 변수 </vt:lpstr>
      <vt:lpstr>dtype 변수 - 1 </vt:lpstr>
      <vt:lpstr>dtype 변수 - 2 </vt:lpstr>
      <vt:lpstr>dtype 변수 - 3 </vt:lpstr>
      <vt:lpstr>dtype 변수 - 4 </vt:lpstr>
      <vt:lpstr>  dtype class 칼럼 이름 부여하기</vt:lpstr>
      <vt:lpstr> dtype 구조</vt:lpstr>
      <vt:lpstr> ndarray  내부 원소에 이름 부여</vt:lpstr>
      <vt:lpstr> dtype에 칼럼명 정의 : tuple</vt:lpstr>
      <vt:lpstr>dtype에 칼럼명 정의 : dict</vt:lpstr>
      <vt:lpstr>dtype에 칼럼명 정의 : 배열처리</vt:lpstr>
      <vt:lpstr>칼럼 필드명 변경</vt:lpstr>
      <vt:lpstr>칼럼명으로 접근/변경</vt:lpstr>
      <vt:lpstr>칼럼명 접근</vt:lpstr>
      <vt:lpstr>칼럼명 접근 : fancy</vt:lpstr>
      <vt:lpstr>칼럼명으로 변경</vt:lpstr>
      <vt:lpstr>  Numpy axis 이해하기</vt:lpstr>
      <vt:lpstr> 배열 축 이해 : 2차원</vt:lpstr>
      <vt:lpstr>axis 이해하기 : 2차원</vt:lpstr>
      <vt:lpstr>배열 전치</vt:lpstr>
      <vt:lpstr> 배열 축 이해: 3차원</vt:lpstr>
      <vt:lpstr>axis 이해하기 : 3차원</vt:lpstr>
      <vt:lpstr>축변경 : transpose</vt:lpstr>
      <vt:lpstr>3.Numpy  함수  </vt:lpstr>
      <vt:lpstr>Numpy   함수</vt:lpstr>
      <vt:lpstr>숫자처리 함수</vt:lpstr>
      <vt:lpstr>절대값/부호 처리</vt:lpstr>
      <vt:lpstr>지수와 로그</vt:lpstr>
      <vt:lpstr>거듭제곱/제곱근 </vt:lpstr>
      <vt:lpstr>절사/절상</vt:lpstr>
      <vt:lpstr>사칙연산</vt:lpstr>
      <vt:lpstr>Mod 연산</vt:lpstr>
      <vt:lpstr> 관계연산</vt:lpstr>
      <vt:lpstr> where 연산</vt:lpstr>
      <vt:lpstr>hypot 함수  </vt:lpstr>
      <vt:lpstr>집합 함수</vt:lpstr>
      <vt:lpstr>  unique/in1d</vt:lpstr>
      <vt:lpstr>  집합연산하기</vt:lpstr>
      <vt:lpstr>통계 함수</vt:lpstr>
      <vt:lpstr> 합/평균/분산/표준편차</vt:lpstr>
      <vt:lpstr>최대값/최소값</vt:lpstr>
      <vt:lpstr>Shape 조정 함수</vt:lpstr>
      <vt:lpstr>Flatten/ravel 메소드의 차이: </vt:lpstr>
      <vt:lpstr>Flatten/ravel 메소드: order </vt:lpstr>
      <vt:lpstr>reshape 함수</vt:lpstr>
      <vt:lpstr>concatenate 함수 : 1차원 </vt:lpstr>
      <vt:lpstr>concatenate 함수 : n차원 </vt:lpstr>
      <vt:lpstr>np.newaxis 변수</vt:lpstr>
      <vt:lpstr>tile</vt:lpstr>
      <vt:lpstr>Array_like를 ndarray로 변환</vt:lpstr>
      <vt:lpstr>row/column stack 함수 : 1</vt:lpstr>
      <vt:lpstr>row/column stack 함수 : 2</vt:lpstr>
      <vt:lpstr> nonzero 확인 함수 </vt:lpstr>
      <vt:lpstr>File 처리  함수</vt:lpstr>
      <vt:lpstr>save/load : 파일 처리</vt:lpstr>
      <vt:lpstr> numpy.random  array  생성하기</vt:lpstr>
      <vt:lpstr> 주요 생성 함수</vt:lpstr>
      <vt:lpstr> rand : uniform distribution</vt:lpstr>
      <vt:lpstr> randn : "standard normal"distribution </vt:lpstr>
      <vt:lpstr> randint</vt:lpstr>
      <vt:lpstr> random_sample</vt:lpstr>
      <vt:lpstr> ranf</vt:lpstr>
      <vt:lpstr> random</vt:lpstr>
      <vt:lpstr>Random generator</vt:lpstr>
      <vt:lpstr>RandomState : 생성</vt:lpstr>
      <vt:lpstr>RandomState :seed/get_state</vt:lpstr>
      <vt:lpstr> seed </vt:lpstr>
      <vt:lpstr>Distributions</vt:lpstr>
      <vt:lpstr>Binomial : 이항분포</vt:lpstr>
      <vt:lpstr>Uniform </vt:lpstr>
      <vt:lpstr>standard_normal </vt:lpstr>
      <vt:lpstr> 주요 순서처리 함수</vt:lpstr>
      <vt:lpstr> permutation</vt:lpstr>
      <vt:lpstr>choice : int</vt:lpstr>
      <vt:lpstr>choice : replace 속성 </vt:lpstr>
      <vt:lpstr>shuffle</vt:lpstr>
      <vt:lpstr>4.선형대수  기초 </vt:lpstr>
      <vt:lpstr>   벡터  이해하기</vt:lpstr>
      <vt:lpstr>벡터란 </vt:lpstr>
      <vt:lpstr>스칼라/벡터/행렬</vt:lpstr>
      <vt:lpstr>배열과 vertor 구분 </vt:lpstr>
      <vt:lpstr>스칼라/벡터/행렬 예시</vt:lpstr>
      <vt:lpstr>벡터 크기</vt:lpstr>
      <vt:lpstr>Vector 크기 계산</vt:lpstr>
      <vt:lpstr>단위벡터</vt:lpstr>
      <vt:lpstr>단위벡터  정규화</vt:lpstr>
      <vt:lpstr>산술연산 </vt:lpstr>
      <vt:lpstr>벡터: +</vt:lpstr>
      <vt:lpstr>Vector 연산: +</vt:lpstr>
      <vt:lpstr>벡터 : -</vt:lpstr>
      <vt:lpstr>벡터: 스칼라곱</vt:lpstr>
      <vt:lpstr>내적과 외적 비교 </vt:lpstr>
      <vt:lpstr>내적 vs 외적</vt:lpstr>
      <vt:lpstr>내적 산식</vt:lpstr>
      <vt:lpstr>내적 수학적 예시 : 2 차원</vt:lpstr>
      <vt:lpstr>3차원 내적 예시 1</vt:lpstr>
      <vt:lpstr>3차원 내적 예시 2</vt:lpstr>
      <vt:lpstr>내적(dot) 예시</vt:lpstr>
      <vt:lpstr>Vector product(외적) </vt:lpstr>
      <vt:lpstr> 외적</vt:lpstr>
      <vt:lpstr> 외적 산식 : 2차원</vt:lpstr>
      <vt:lpstr> 외적 산식 : 3차원</vt:lpstr>
      <vt:lpstr>외적 산식예시</vt:lpstr>
      <vt:lpstr>Inner/outer 함수 이해하기</vt:lpstr>
      <vt:lpstr>inner  계산 방식 </vt:lpstr>
      <vt:lpstr>Inner 예시</vt:lpstr>
      <vt:lpstr>outer </vt:lpstr>
      <vt:lpstr>outer 예시</vt:lpstr>
      <vt:lpstr>   행렬   이해하기</vt:lpstr>
      <vt:lpstr>행렬이란</vt:lpstr>
      <vt:lpstr>행렬</vt:lpstr>
      <vt:lpstr>Diagonal matrix</vt:lpstr>
      <vt:lpstr>대각행렬 : diag</vt:lpstr>
      <vt:lpstr>Identity matrix</vt:lpstr>
      <vt:lpstr>항등행렬: identity</vt:lpstr>
      <vt:lpstr>Triangular matrix</vt:lpstr>
      <vt:lpstr>삼각행렬 : tril/triu</vt:lpstr>
      <vt:lpstr>행렬 산술연산</vt:lpstr>
      <vt:lpstr>행렬 산술연산</vt:lpstr>
      <vt:lpstr>행렬 산술연산 예시</vt:lpstr>
      <vt:lpstr>행렬 전치 : T</vt:lpstr>
      <vt:lpstr>dot 연산</vt:lpstr>
      <vt:lpstr>dot 처리 기준 1*p, p*1</vt:lpstr>
      <vt:lpstr>dot 처리 기준</vt:lpstr>
      <vt:lpstr>dot : 2차원</vt:lpstr>
      <vt:lpstr>dot vs inner 차이점(2차원이상)</vt:lpstr>
      <vt:lpstr>행렬식</vt:lpstr>
      <vt:lpstr>행렬식(det)</vt:lpstr>
      <vt:lpstr>행렬식(det) : 3차원</vt:lpstr>
      <vt:lpstr>minor determinant</vt:lpstr>
      <vt:lpstr>소행렬식 2차원</vt:lpstr>
      <vt:lpstr>소행렬식 3차원</vt:lpstr>
      <vt:lpstr>소행렬식 예시</vt:lpstr>
      <vt:lpstr>역행렬</vt:lpstr>
      <vt:lpstr>여인수(cofactor)</vt:lpstr>
      <vt:lpstr>수반행렬(adj)  과 여인수행렬</vt:lpstr>
      <vt:lpstr>역행렬(inv) – 2차원</vt:lpstr>
      <vt:lpstr>역행렬(inv) – 3차원</vt:lpstr>
      <vt:lpstr>역행렬(inv) 예시</vt:lpstr>
      <vt:lpstr>cross product</vt:lpstr>
      <vt:lpstr>cross  계산 방식 </vt:lpstr>
      <vt:lpstr>Cross 행렬 </vt:lpstr>
      <vt:lpstr>Inner 연산</vt:lpstr>
      <vt:lpstr>inner  계산 방식 </vt:lpstr>
      <vt:lpstr>Inner 예시 : 2차원</vt:lpstr>
      <vt:lpstr>Inner 예시 : 3차원</vt:lpstr>
      <vt:lpstr>outer product</vt:lpstr>
      <vt:lpstr>outer </vt:lpstr>
      <vt:lpstr>outer: 1 </vt:lpstr>
      <vt:lpstr>outer: 2 </vt:lpstr>
      <vt:lpstr>outer: 3 </vt:lpstr>
      <vt:lpstr>tensordot</vt:lpstr>
      <vt:lpstr>tensordot</vt:lpstr>
      <vt:lpstr>tensordot</vt:lpstr>
      <vt:lpstr>tensordot: 예시 1</vt:lpstr>
      <vt:lpstr>tensordot: 예시 2</vt:lpstr>
      <vt:lpstr>대각행렬의 합</vt:lpstr>
      <vt:lpstr>Trace : 3차원 행렬</vt:lpstr>
      <vt:lpstr>5.Matplotlib  </vt:lpstr>
      <vt:lpstr>MatPLOTLIB pyplot 기초 </vt:lpstr>
      <vt:lpstr>데이터 시각화 </vt:lpstr>
      <vt:lpstr> 데이터 시각화</vt:lpstr>
      <vt:lpstr> jupyter 내에서 그래프 보기 </vt:lpstr>
      <vt:lpstr> inline 실행</vt:lpstr>
      <vt:lpstr>notebook 실행</vt:lpstr>
      <vt:lpstr>Seaborn 꾸미기 </vt:lpstr>
      <vt:lpstr>Seaborn 적용 꾸미기</vt:lpstr>
      <vt:lpstr>Seaborn install</vt:lpstr>
      <vt:lpstr>MatPLOTLIB pyplot 좌표 이해하기 </vt:lpstr>
      <vt:lpstr>좌표이해하기 </vt:lpstr>
      <vt:lpstr> 좌표</vt:lpstr>
      <vt:lpstr>좌표 기준 </vt:lpstr>
      <vt:lpstr> 좌표 기준</vt:lpstr>
      <vt:lpstr>MatPLOTLIB pyplot figure 이해 </vt:lpstr>
      <vt:lpstr>Figure 이해하기 </vt:lpstr>
      <vt:lpstr>Figure 객체 생성 및 파라미터</vt:lpstr>
      <vt:lpstr> figure 함수 실행 : plot </vt:lpstr>
      <vt:lpstr> figure 함수 실행 : add_subplot </vt:lpstr>
      <vt:lpstr> subplot로 여러 그래프 표시</vt:lpstr>
      <vt:lpstr>Subplot 파라미터 처리 :(1,2)</vt:lpstr>
      <vt:lpstr>subplot: 2행2열 중에 1개/2개</vt:lpstr>
      <vt:lpstr>Subplot 파라미터 처리 </vt:lpstr>
      <vt:lpstr>subplot: 2행2열 중에 1개/2개</vt:lpstr>
      <vt:lpstr> subplot : 2행 2열 중에 3개/4개 </vt:lpstr>
      <vt:lpstr> subplot : 행 통합</vt:lpstr>
      <vt:lpstr> subplot : 열 통합</vt:lpstr>
      <vt:lpstr> subplots로 여러 그래프 표시</vt:lpstr>
      <vt:lpstr> subplots </vt:lpstr>
      <vt:lpstr>MatPLOTLIB pyplot Axes 이해 </vt:lpstr>
      <vt:lpstr>Axes  </vt:lpstr>
      <vt:lpstr> Axes class란</vt:lpstr>
      <vt:lpstr> Figure 에서 Axes 만들기 </vt:lpstr>
      <vt:lpstr>Axes 객체 생성 : add_subplot</vt:lpstr>
      <vt:lpstr>Axes 객체 생성 : plt.subplot</vt:lpstr>
      <vt:lpstr>Axes 내부 꾸미기</vt:lpstr>
      <vt:lpstr>Axes로 타이틀 세팅</vt:lpstr>
      <vt:lpstr> Axes 내의 메소드 세팅</vt:lpstr>
      <vt:lpstr>Axes text 처리</vt:lpstr>
      <vt:lpstr>Axes 메소드 사용 </vt:lpstr>
      <vt:lpstr>Axes 메소드 사용: 결과 </vt:lpstr>
      <vt:lpstr>Subplot  처리 </vt:lpstr>
      <vt:lpstr>Subplot : (1,2)</vt:lpstr>
      <vt:lpstr>Subplot : (2,2)</vt:lpstr>
      <vt:lpstr> subplots_adjust : 간격 조정</vt:lpstr>
      <vt:lpstr>Subplots 함수(1행 2열) </vt:lpstr>
      <vt:lpstr>Subplots 함수</vt:lpstr>
      <vt:lpstr>2행2열 처리 및 간격 조절</vt:lpstr>
      <vt:lpstr>Axes.spines</vt:lpstr>
      <vt:lpstr>Axes spines 처리 전 좌표</vt:lpstr>
      <vt:lpstr>Axes spines 처리 후 좌표</vt:lpstr>
      <vt:lpstr>Spines : set_visible</vt:lpstr>
      <vt:lpstr>Spines : set_ticks_position</vt:lpstr>
      <vt:lpstr>MatPLOTLIB pyplot plot 함수 (선그래프)이해 </vt:lpstr>
      <vt:lpstr>Plot 함수 </vt:lpstr>
      <vt:lpstr>Plot 함수 </vt:lpstr>
      <vt:lpstr> sin/cos 함수 그래프</vt:lpstr>
      <vt:lpstr> figure와 그래프 변경</vt:lpstr>
      <vt:lpstr>Line2D class </vt:lpstr>
      <vt:lpstr>Line2D </vt:lpstr>
      <vt:lpstr>Line2D 생성자 </vt:lpstr>
      <vt:lpstr>Figure 에 Line2D 연결  </vt:lpstr>
      <vt:lpstr>Figure/Line2D 관계</vt:lpstr>
      <vt:lpstr> figure 함수 실행 : plot </vt:lpstr>
      <vt:lpstr> Figure 객체 : 2 개 생성하기 1</vt:lpstr>
      <vt:lpstr> Figure/Line2D 관계 : 주석처리</vt:lpstr>
      <vt:lpstr> x축과 y축 값 넣기</vt:lpstr>
      <vt:lpstr> plot 함수 : x축과 y축 1</vt:lpstr>
      <vt:lpstr> plot 함수  결과 확인하기</vt:lpstr>
      <vt:lpstr>Plot 연속 호출 방식 </vt:lpstr>
      <vt:lpstr>plot 2 번 호출  </vt:lpstr>
      <vt:lpstr> cos/sin 함수 그래프 그리기</vt:lpstr>
      <vt:lpstr>Plot 내 파라미터 처리방식 </vt:lpstr>
      <vt:lpstr> Line2D : plot함수 내 여러값 세팅 </vt:lpstr>
      <vt:lpstr>Line2D: linestyle </vt:lpstr>
      <vt:lpstr>Line2D :  linestyle </vt:lpstr>
      <vt:lpstr> 두 리스트를 매칭 : 로직</vt:lpstr>
      <vt:lpstr> 두 리스트를 매칭 : 그래프</vt:lpstr>
      <vt:lpstr>Line2D : line color </vt:lpstr>
      <vt:lpstr>Line2D :  line color -&gt; 문자 </vt:lpstr>
      <vt:lpstr>Line2D :  line color defaults</vt:lpstr>
      <vt:lpstr>Line2D :  line color -&gt; grey </vt:lpstr>
      <vt:lpstr>Line2D :  line color -&gt; RGB </vt:lpstr>
      <vt:lpstr>Line2D : marker </vt:lpstr>
      <vt:lpstr>Line2D :  marker </vt:lpstr>
      <vt:lpstr> marker 처리 예시</vt:lpstr>
      <vt:lpstr> marker 없이 표시할 경우</vt:lpstr>
      <vt:lpstr>marker keyword  </vt:lpstr>
      <vt:lpstr>Line 색과 스타일 조합하기</vt:lpstr>
      <vt:lpstr> color와 style 조합 표시하기</vt:lpstr>
      <vt:lpstr> 여러 선에 색과 스타일 조합</vt:lpstr>
      <vt:lpstr> plot 함수 :marker 넣기 1</vt:lpstr>
      <vt:lpstr> plot 함수: marker 넣기 2</vt:lpstr>
      <vt:lpstr> plot 함수 :marker 여러 개 넣기 </vt:lpstr>
      <vt:lpstr> linewidth</vt:lpstr>
      <vt:lpstr> plot 함수 : linewidth</vt:lpstr>
      <vt:lpstr>Label 파라미터 처리</vt:lpstr>
      <vt:lpstr> plot 함수 : label</vt:lpstr>
      <vt:lpstr>setp 함수</vt:lpstr>
      <vt:lpstr> setp 함수로 Line2D 세팅하기</vt:lpstr>
      <vt:lpstr>MaTPLOTLIB plt.axis 꾸미기 </vt:lpstr>
      <vt:lpstr> axis로 x,y축 조정 </vt:lpstr>
      <vt:lpstr> axis 함수  이해하기</vt:lpstr>
      <vt:lpstr> axis 함수  실행예시</vt:lpstr>
      <vt:lpstr>MaTPLOTLIB plt.ticks 꾸미기 </vt:lpstr>
      <vt:lpstr> ticks </vt:lpstr>
      <vt:lpstr> xticks 함수 : x축 넣기</vt:lpstr>
      <vt:lpstr> yticks 함수 : y축 넣기</vt:lpstr>
      <vt:lpstr> 좌표 축 범위 제한</vt:lpstr>
      <vt:lpstr> 좌표축 이동</vt:lpstr>
      <vt:lpstr> ticks 함수 : 축 넣기</vt:lpstr>
      <vt:lpstr>MaTPLOTLIB 개인화 처리 </vt:lpstr>
      <vt:lpstr>limit</vt:lpstr>
      <vt:lpstr> lim 함수 : 축 넣기</vt:lpstr>
      <vt:lpstr>scale</vt:lpstr>
      <vt:lpstr> scale 함수 : 축 자동 변환 1</vt:lpstr>
      <vt:lpstr> scale 함수 : 축 자동 변환 2</vt:lpstr>
      <vt:lpstr>legend</vt:lpstr>
      <vt:lpstr>기본 </vt:lpstr>
      <vt:lpstr>범주 붙이기 </vt:lpstr>
      <vt:lpstr>2개 범주 </vt:lpstr>
      <vt:lpstr>Legend 위치 조정</vt:lpstr>
      <vt:lpstr>범주 위치 지정</vt:lpstr>
      <vt:lpstr>Plot과 legend 혼용</vt:lpstr>
      <vt:lpstr>plot(label) 이용 : 1</vt:lpstr>
      <vt:lpstr> plot(label) 이용 : 2</vt:lpstr>
      <vt:lpstr>Basic text commands</vt:lpstr>
      <vt:lpstr> Basic text commands</vt:lpstr>
      <vt:lpstr>Text 구조 이해하기 </vt:lpstr>
      <vt:lpstr>Text class</vt:lpstr>
      <vt:lpstr>Text : label 생성</vt:lpstr>
      <vt:lpstr>Label 처리</vt:lpstr>
      <vt:lpstr>Xlable/ylabel</vt:lpstr>
      <vt:lpstr> Text: label</vt:lpstr>
      <vt:lpstr> label 함수: font/color</vt:lpstr>
      <vt:lpstr> xlabel 함수 :  font/color </vt:lpstr>
      <vt:lpstr>Text 함수</vt:lpstr>
      <vt:lpstr> text 함수 :  기초 </vt:lpstr>
      <vt:lpstr> text 함수 :  좌표에 따른 표시 </vt:lpstr>
      <vt:lpstr> text 함수 :  위치 지정 1</vt:lpstr>
      <vt:lpstr> text 함수 :  위치 지정 2</vt:lpstr>
      <vt:lpstr> text 함수 :latex로 기호 표시</vt:lpstr>
      <vt:lpstr> text 함수 :  text 붙이기 </vt:lpstr>
      <vt:lpstr> title 함수</vt:lpstr>
      <vt:lpstr> title 함수 :  제목 붙이기 </vt:lpstr>
      <vt:lpstr> title 함수 :  font/color 처리 </vt:lpstr>
      <vt:lpstr>annotate</vt:lpstr>
      <vt:lpstr> annotate 함수 : 기초</vt:lpstr>
      <vt:lpstr>  xycoords/textcoords :1</vt:lpstr>
      <vt:lpstr>xycoords/textcoords : 값 설명</vt:lpstr>
      <vt:lpstr> annotate 함수 : 실행</vt:lpstr>
      <vt:lpstr> annotate 함수 : arrowpros</vt:lpstr>
      <vt:lpstr>matplotlib.patches.Polygon, </vt:lpstr>
      <vt:lpstr>MatPLOTLIB pyplot  scatter  함수 </vt:lpstr>
      <vt:lpstr>점 그래프</vt:lpstr>
      <vt:lpstr> scatter 함수 : 분포점을 그리기</vt:lpstr>
      <vt:lpstr>모양과 색 바꾸기</vt:lpstr>
      <vt:lpstr> scatter 함수 : 모양과 색 입히기 </vt:lpstr>
      <vt:lpstr>MatPLOTLIB pyplot bar 함수 </vt:lpstr>
      <vt:lpstr>막대 그래프</vt:lpstr>
      <vt:lpstr>bar함수 : 기본 </vt:lpstr>
      <vt:lpstr>Bar : label</vt:lpstr>
      <vt:lpstr> ylabel 함수 :  label 붙이기 </vt:lpstr>
      <vt:lpstr> xlabel 함수 :  label 붙이기 </vt:lpstr>
      <vt:lpstr>폭 조정하기</vt:lpstr>
      <vt:lpstr>bar함수 : 폭 늘리기 </vt:lpstr>
      <vt:lpstr>bar함수 : 폭 줄이기 </vt:lpstr>
      <vt:lpstr>다중 막대그래프</vt:lpstr>
      <vt:lpstr>bar함수 : 다중 막대그래프</vt:lpstr>
      <vt:lpstr>MatPLOTLIB pyplot barh 함수 </vt:lpstr>
      <vt:lpstr>수평방향 막대 그래프</vt:lpstr>
      <vt:lpstr>barh함수 : 수평 막대그래프</vt:lpstr>
      <vt:lpstr>MatPLOTLIB pyplot Pie 함수 </vt:lpstr>
      <vt:lpstr>원 그래프</vt:lpstr>
      <vt:lpstr> pie함수 : </vt:lpstr>
      <vt:lpstr>Label 조정</vt:lpstr>
      <vt:lpstr> pie함수 : labels 붙이기 </vt:lpstr>
      <vt:lpstr>MatPLOTLIB pyplot histo 함수 </vt:lpstr>
      <vt:lpstr>히스토그램 그래프</vt:lpstr>
      <vt:lpstr> hist함수 : 기본</vt:lpstr>
      <vt:lpstr>범주 조정</vt:lpstr>
      <vt:lpstr> hist함수 : 범주 나누기 1 </vt:lpstr>
      <vt:lpstr> hist함수 : 범주 나누기 2 </vt:lpstr>
      <vt:lpstr>중첩 그리기</vt:lpstr>
      <vt:lpstr> hist함수 : 내부에 그리기</vt:lpstr>
      <vt:lpstr>파라미터 조정</vt:lpstr>
      <vt:lpstr> hist함수 :파라미터</vt:lpstr>
      <vt:lpstr> hist함수 : 색깔 바꾸기</vt:lpstr>
      <vt:lpstr> hist함수 : 투명도 조정</vt:lpstr>
      <vt:lpstr> hist함수 : 전체 비율값 1로 조정</vt:lpstr>
      <vt:lpstr> hist함수 : histtype</vt:lpstr>
      <vt:lpstr>Axes 객체 처리</vt:lpstr>
      <vt:lpstr> Axes.hist 메소드</vt:lpstr>
      <vt:lpstr>MatPLOTLIB pyplot boxplot함수 </vt:lpstr>
      <vt:lpstr>box 그래프</vt:lpstr>
      <vt:lpstr> Axes.boxplot 메소드</vt:lpstr>
      <vt:lpstr> boxplot 함수</vt:lpstr>
      <vt:lpstr>Axes 객체 처리</vt:lpstr>
      <vt:lpstr> Axes.boxplot 메소드</vt:lpstr>
      <vt:lpstr>MatPLOTLIB pyplot image plot함수 </vt:lpstr>
      <vt:lpstr>이미지 그래프</vt:lpstr>
      <vt:lpstr> isshow() 함수</vt:lpstr>
      <vt:lpstr> image.read 함수</vt:lpstr>
      <vt:lpstr> 이미지 처리시 좌표축 제거하기</vt:lpstr>
      <vt:lpstr>MatPLOTLIB pyplot logplot 함수 </vt:lpstr>
      <vt:lpstr>log 그래프</vt:lpstr>
      <vt:lpstr> subplot 사용시 2개 Axes 생성</vt:lpstr>
      <vt:lpstr> semilogy/loglog 함수</vt:lpstr>
      <vt:lpstr>MatPLOTLIB Two-dimensional plots 함수</vt:lpstr>
      <vt:lpstr>Contour plots</vt:lpstr>
      <vt:lpstr> 데이터 구조 이해하기</vt:lpstr>
      <vt:lpstr> Contour plots</vt:lpstr>
      <vt:lpstr>MaTPLOTLIB 파일처리 </vt:lpstr>
      <vt:lpstr>파일 처리 하기</vt:lpstr>
      <vt:lpstr> plot 함수 : file 읽고 처리</vt:lpstr>
      <vt:lpstr>결과를 PDF 처리하기</vt:lpstr>
      <vt:lpstr> savefig 함수</vt:lpstr>
      <vt:lpstr>6. Pandas 모듈 기초</vt:lpstr>
      <vt:lpstr>Pands 구조</vt:lpstr>
      <vt:lpstr>Pandas 데이터 타입 구조</vt:lpstr>
      <vt:lpstr>Series 구조 : 1차원</vt:lpstr>
      <vt:lpstr>Series 구조 생성</vt:lpstr>
      <vt:lpstr>DataFrame 구조: 2차원</vt:lpstr>
      <vt:lpstr>DataFrame 생성</vt:lpstr>
      <vt:lpstr>Panel 구조 : 3차원</vt:lpstr>
      <vt:lpstr>Index/slice 지원</vt:lpstr>
      <vt:lpstr>슬라이싱 처리시 숫자와 문자</vt:lpstr>
      <vt:lpstr>원소값, 일차원</vt:lpstr>
      <vt:lpstr> 2차원/3차원 </vt:lpstr>
      <vt:lpstr>Index 구조</vt:lpstr>
      <vt:lpstr>Index에 대한 객체화 </vt:lpstr>
      <vt:lpstr>multiIndex에 대한 객체화 </vt:lpstr>
      <vt:lpstr> Pandas  Series class </vt:lpstr>
      <vt:lpstr>Series 구조</vt:lpstr>
      <vt:lpstr>Series 구조</vt:lpstr>
      <vt:lpstr>class 생성</vt:lpstr>
      <vt:lpstr>Series생성 : list-like</vt:lpstr>
      <vt:lpstr>Series생성 : dict-like</vt:lpstr>
      <vt:lpstr>Series 내부 data type</vt:lpstr>
      <vt:lpstr>Index 대체하기</vt:lpstr>
      <vt:lpstr>Series생성 :index에 name 부여</vt:lpstr>
      <vt:lpstr>Series index/slice 검색</vt:lpstr>
      <vt:lpstr>Series 조회 : index</vt:lpstr>
      <vt:lpstr>Series 조회 : slice</vt:lpstr>
      <vt:lpstr>Fancy 검색</vt:lpstr>
      <vt:lpstr>Series 조회 : 논리식</vt:lpstr>
      <vt:lpstr>Series 조회 :fancy 방법</vt:lpstr>
      <vt:lpstr> Pandas Dataframe class</vt:lpstr>
      <vt:lpstr>DataFrame class 구조</vt:lpstr>
      <vt:lpstr>DataFrame 생성</vt:lpstr>
      <vt:lpstr>DataFrame 내부 data type</vt:lpstr>
      <vt:lpstr>DataFrame 내부 data type</vt:lpstr>
      <vt:lpstr>class 생성</vt:lpstr>
      <vt:lpstr>DataFrame 생성: 1 column</vt:lpstr>
      <vt:lpstr>DataFrame 생성: list/tuple</vt:lpstr>
      <vt:lpstr>DataFrame 생성: dict </vt:lpstr>
      <vt:lpstr>DataFrame 칼럼 추가: 순서</vt:lpstr>
      <vt:lpstr>Series를 이용해서 생성</vt:lpstr>
      <vt:lpstr>Dataframe : Series 1개로 생성</vt:lpstr>
      <vt:lpstr>Dataframe : list(Series)</vt:lpstr>
      <vt:lpstr>Dataframe : dict(Series) 1 </vt:lpstr>
      <vt:lpstr>Dataframe : dict(Series) 2 </vt:lpstr>
      <vt:lpstr>Dataframe : dict comprehension </vt:lpstr>
      <vt:lpstr>Index/columns 대체하기</vt:lpstr>
      <vt:lpstr>DataFrame index 대체</vt:lpstr>
      <vt:lpstr>DataFrame : index 이름 부여</vt:lpstr>
      <vt:lpstr>DataFrame : column 명 변경 </vt:lpstr>
      <vt:lpstr>DataFrame 칼럼 검색</vt:lpstr>
      <vt:lpstr>DataFrame 칼럼명으로 조회</vt:lpstr>
      <vt:lpstr>DataFrame 행 이름 부여</vt:lpstr>
      <vt:lpstr>DataFrame 접근: 속성형식 조회</vt:lpstr>
      <vt:lpstr>DataFrame 검색 : column</vt:lpstr>
      <vt:lpstr>DataFrame 검색 : multi column</vt:lpstr>
      <vt:lpstr>DataFrame 논리식 접근</vt:lpstr>
      <vt:lpstr>DataFrame 조회 : 논리식</vt:lpstr>
      <vt:lpstr>DataFrame Fancy 검색</vt:lpstr>
      <vt:lpstr>DataFrame 접근: 칼럼위치</vt:lpstr>
      <vt:lpstr>DataFrame 접근: 여러개 칼럼위치</vt:lpstr>
      <vt:lpstr>Pandas  함수 및 메소드 처리</vt:lpstr>
      <vt:lpstr>동일 규칙 함수나 메소드 지원</vt:lpstr>
      <vt:lpstr>동일 메소드 지원</vt:lpstr>
      <vt:lpstr>Series 조회 : No Index</vt:lpstr>
      <vt:lpstr>Series 조회 : get() 메소드</vt:lpstr>
      <vt:lpstr>DataFrame 조회 : No Index</vt:lpstr>
      <vt:lpstr>DataFrame 조회 : get() 메소드</vt:lpstr>
      <vt:lpstr>데이터 복사</vt:lpstr>
      <vt:lpstr>복사본을 만들고 갱신처리</vt:lpstr>
      <vt:lpstr>Series 카피 후 생성 : copy</vt:lpstr>
      <vt:lpstr>DataFrame카피 후 생성 : copy</vt:lpstr>
      <vt:lpstr>groupby 처리</vt:lpstr>
      <vt:lpstr>Groupby </vt:lpstr>
      <vt:lpstr>Apply 처리</vt:lpstr>
      <vt:lpstr>Dataframe 모든 원소에 적용</vt:lpstr>
      <vt:lpstr>Pandas  Matplotlib 처리</vt:lpstr>
      <vt:lpstr>Plot 함수 사용하기</vt:lpstr>
      <vt:lpstr>Series</vt:lpstr>
      <vt:lpstr>DataFrame</vt:lpstr>
      <vt:lpstr>7. Pandas Series/ Dataframe 기초</vt:lpstr>
      <vt:lpstr>Series 변수</vt:lpstr>
      <vt:lpstr>Series 구조 속성 1</vt:lpstr>
      <vt:lpstr>Series 구조 속성 2</vt:lpstr>
      <vt:lpstr> attribute : axes</vt:lpstr>
      <vt:lpstr>Series 변환 속성 3</vt:lpstr>
      <vt:lpstr>Series  내부구조 검색</vt:lpstr>
      <vt:lpstr>Series 내부 view 제공</vt:lpstr>
      <vt:lpstr>Series 내부 view 제공</vt:lpstr>
      <vt:lpstr>Series 내부 view : block </vt:lpstr>
      <vt:lpstr>Series 구조 변환:  blocks</vt:lpstr>
      <vt:lpstr>Series 내부 view : ix</vt:lpstr>
      <vt:lpstr>Series 접근 : ix</vt:lpstr>
      <vt:lpstr>Series 접근 : ix 원소별 접근 </vt:lpstr>
      <vt:lpstr>Series 접근 : ix slicing 접근 </vt:lpstr>
      <vt:lpstr>Series 내부 view : 기타</vt:lpstr>
      <vt:lpstr>Series 접근 : at/iat</vt:lpstr>
      <vt:lpstr>Series 접근 : loc/iloc</vt:lpstr>
      <vt:lpstr>Dataframe  변수</vt:lpstr>
      <vt:lpstr>DataFrame 기본 속성</vt:lpstr>
      <vt:lpstr>DataFrame 생성</vt:lpstr>
      <vt:lpstr>attribute : Index, columns, shape</vt:lpstr>
      <vt:lpstr>attribute :  dtypes, ndim</vt:lpstr>
      <vt:lpstr>attribute : empty, ftypes</vt:lpstr>
      <vt:lpstr>attribute :  size, values, T</vt:lpstr>
      <vt:lpstr> attribute : axes</vt:lpstr>
      <vt:lpstr>DataFrame  내부구조 검색</vt:lpstr>
      <vt:lpstr>DataFrame: blocks</vt:lpstr>
      <vt:lpstr> DataFrame.blocks</vt:lpstr>
      <vt:lpstr> DataFrame.blocks 내부 조회</vt:lpstr>
      <vt:lpstr>DataFrame: ix</vt:lpstr>
      <vt:lpstr>DataFrame.ix </vt:lpstr>
      <vt:lpstr> DataFrame.ix 조회</vt:lpstr>
      <vt:lpstr>DataFrame 행과열 검색 1</vt:lpstr>
      <vt:lpstr>DataFrame 행과열 검색 2</vt:lpstr>
      <vt:lpstr>row 접근시 슬라이싱 계산차이</vt:lpstr>
      <vt:lpstr> DataFrame.ix 갱신</vt:lpstr>
      <vt:lpstr>DataFrame: iat/at</vt:lpstr>
      <vt:lpstr>DataFrame.iat </vt:lpstr>
      <vt:lpstr>DataFrame.at </vt:lpstr>
      <vt:lpstr>DataFrame: iloc/loc</vt:lpstr>
      <vt:lpstr>DataFrame.loc </vt:lpstr>
      <vt:lpstr>DataFrame 단일 행 검색</vt:lpstr>
      <vt:lpstr>DataFrame 멀티 행 검색</vt:lpstr>
      <vt:lpstr>DataFrame.iloc </vt:lpstr>
      <vt:lpstr>8. Pandas series /dataframe  공통 메소드</vt:lpstr>
      <vt:lpstr>데이터  head/tail  확인 </vt:lpstr>
      <vt:lpstr>Series</vt:lpstr>
      <vt:lpstr>Series head/tail조회</vt:lpstr>
      <vt:lpstr>DataFrame</vt:lpstr>
      <vt:lpstr>DataFrame head 검색</vt:lpstr>
      <vt:lpstr>DataFrame tail 검색</vt:lpstr>
      <vt:lpstr> 데이터  요소 확인  </vt:lpstr>
      <vt:lpstr>Series</vt:lpstr>
      <vt:lpstr>Isnull/notnull</vt:lpstr>
      <vt:lpstr>Series 원소의 갯수:count</vt:lpstr>
      <vt:lpstr>Series 원소의 갯수: value_counts</vt:lpstr>
      <vt:lpstr>Iterable 처리: iteritems</vt:lpstr>
      <vt:lpstr>Series.str</vt:lpstr>
      <vt:lpstr>DataFrame</vt:lpstr>
      <vt:lpstr>count</vt:lpstr>
      <vt:lpstr>Iterable 처리: iteritems</vt:lpstr>
      <vt:lpstr>Iterable 처리: iterrows</vt:lpstr>
      <vt:lpstr>Iterable 처리: itertuples</vt:lpstr>
      <vt:lpstr>DataFrame: Series.str</vt:lpstr>
      <vt:lpstr> 데이터 요소 추가/갱신  메소드</vt:lpstr>
      <vt:lpstr>Series</vt:lpstr>
      <vt:lpstr> get_value/set_value</vt:lpstr>
      <vt:lpstr>Series들을 연결:append</vt:lpstr>
      <vt:lpstr>DataFrame </vt:lpstr>
      <vt:lpstr> get_value/set_value</vt:lpstr>
      <vt:lpstr>Concat: 행과 열기준으로 연결 1</vt:lpstr>
      <vt:lpstr>Concat: 행과 열기준으로 연결 2</vt:lpstr>
      <vt:lpstr>DataFrame : merge 병합 </vt:lpstr>
      <vt:lpstr>DataFrame : merge Inner join</vt:lpstr>
      <vt:lpstr>DataFrame : merge Outer join</vt:lpstr>
      <vt:lpstr>데이터  타입 변환 </vt:lpstr>
      <vt:lpstr>Series</vt:lpstr>
      <vt:lpstr> astype : 타입 변환 후 생성 </vt:lpstr>
      <vt:lpstr>DataFrame</vt:lpstr>
      <vt:lpstr> astype : 타입 변환 후 생성 </vt:lpstr>
      <vt:lpstr>재색인하기 </vt:lpstr>
      <vt:lpstr>Series</vt:lpstr>
      <vt:lpstr>Series sort : reindex()</vt:lpstr>
      <vt:lpstr>Series reinex 후 index 변경</vt:lpstr>
      <vt:lpstr>Series  reindex 시  값 넣기</vt:lpstr>
      <vt:lpstr>DataFrame</vt:lpstr>
      <vt:lpstr>DataFrame: reindex</vt:lpstr>
      <vt:lpstr>DataFrame  : fill_value </vt:lpstr>
      <vt:lpstr>DataFrame  :method</vt:lpstr>
      <vt:lpstr>sorting </vt:lpstr>
      <vt:lpstr>Series</vt:lpstr>
      <vt:lpstr>Series sort : sort_values()</vt:lpstr>
      <vt:lpstr>DataFrame</vt:lpstr>
      <vt:lpstr>DataFrame sort : sort_index</vt:lpstr>
      <vt:lpstr>DataFrame sort : sort_values()</vt:lpstr>
      <vt:lpstr>DataFrame  sort_value</vt:lpstr>
      <vt:lpstr>값 변경 </vt:lpstr>
      <vt:lpstr>Series</vt:lpstr>
      <vt:lpstr>칼럼 삭제: pop</vt:lpstr>
      <vt:lpstr>Series 특정 원소 변경 : replace()</vt:lpstr>
      <vt:lpstr>DataFrame</vt:lpstr>
      <vt:lpstr>칼럼 삽입: insert</vt:lpstr>
      <vt:lpstr>칼럼 삭제: pop</vt:lpstr>
      <vt:lpstr>DataFrame 칼럼 갱신</vt:lpstr>
      <vt:lpstr>DataFrame 갱신시 주의사항</vt:lpstr>
      <vt:lpstr>DataFrame 칼럼 추가</vt:lpstr>
      <vt:lpstr>DataFrame 칼럼 추가:칼럼복사</vt:lpstr>
      <vt:lpstr>DataFrame 칼럼값 변경</vt:lpstr>
      <vt:lpstr>DataFrame 접근: swap처리</vt:lpstr>
      <vt:lpstr>Replace : 원소 한 개 변경</vt:lpstr>
      <vt:lpstr>Replace : 원소 여러 개 변경</vt:lpstr>
      <vt:lpstr>삭제 </vt:lpstr>
      <vt:lpstr>Series</vt:lpstr>
      <vt:lpstr>Series: drop</vt:lpstr>
      <vt:lpstr>Series: del</vt:lpstr>
      <vt:lpstr>DataFrame</vt:lpstr>
      <vt:lpstr>DataFrame 칼럼 삭제 : drop</vt:lpstr>
      <vt:lpstr>DataFrame : drop</vt:lpstr>
      <vt:lpstr>Name 칼럼을 drop 삭제 </vt:lpstr>
      <vt:lpstr>DataFrame 칼럼 삭제 : del</vt:lpstr>
      <vt:lpstr>  산술연산  메소드</vt:lpstr>
      <vt:lpstr>Series</vt:lpstr>
      <vt:lpstr>Series 연산: scalar/vector </vt:lpstr>
      <vt:lpstr>Series : +,-,*,/,//,% </vt:lpstr>
      <vt:lpstr>Series : abs</vt:lpstr>
      <vt:lpstr>Series 연산: add/sub </vt:lpstr>
      <vt:lpstr>Series 연산: mul/mod </vt:lpstr>
      <vt:lpstr>Series 연산: div </vt:lpstr>
      <vt:lpstr>Series : mode</vt:lpstr>
      <vt:lpstr>Series 합,평균,표준편차,분산</vt:lpstr>
      <vt:lpstr>Series 숫자 데이터 통합 조회</vt:lpstr>
      <vt:lpstr>Series 문자 데이터 통합 조회</vt:lpstr>
      <vt:lpstr>Series 동일한 숫자 원소 확인</vt:lpstr>
      <vt:lpstr>DataFrame</vt:lpstr>
      <vt:lpstr>산술연산자 이용</vt:lpstr>
      <vt:lpstr>Dataframe : +, - , *</vt:lpstr>
      <vt:lpstr>Dataframe : /,//, mod </vt:lpstr>
      <vt:lpstr>Dataframe 간 우측산술연산</vt:lpstr>
      <vt:lpstr>칼럼간 산술연산</vt:lpstr>
      <vt:lpstr>Mode 연산</vt:lpstr>
      <vt:lpstr> describe:전체 통계정보 조회</vt:lpstr>
      <vt:lpstr>describe: 칼럼 통계정보 조회</vt:lpstr>
      <vt:lpstr>Describe내 값을 메소드로 확인</vt:lpstr>
      <vt:lpstr>합,평균, 표준편차, 분산 : 열</vt:lpstr>
      <vt:lpstr>합,평균, 표준편차, 분산 : 행</vt:lpstr>
      <vt:lpstr>  min/max  메소드</vt:lpstr>
      <vt:lpstr>Series</vt:lpstr>
      <vt:lpstr>min/max, idxmin/idxmax</vt:lpstr>
      <vt:lpstr>Series cummin/cummax</vt:lpstr>
      <vt:lpstr>Boolean Reductions</vt:lpstr>
      <vt:lpstr> any(), all() : 비교</vt:lpstr>
      <vt:lpstr>bool()/equals()</vt:lpstr>
      <vt:lpstr>DataFrame</vt:lpstr>
      <vt:lpstr> min/max : 열</vt:lpstr>
      <vt:lpstr> min/max : 행</vt:lpstr>
      <vt:lpstr>All</vt:lpstr>
      <vt:lpstr> any</vt:lpstr>
      <vt:lpstr>equals()</vt:lpstr>
      <vt:lpstr>Dataframe  apply </vt:lpstr>
      <vt:lpstr>Apply 처리 특징</vt:lpstr>
      <vt:lpstr>Dataframe 모든 원소에 적용</vt:lpstr>
      <vt:lpstr>사용자 함수 정의 후 계산</vt:lpstr>
      <vt:lpstr>사용자 함수 정의 확인</vt:lpstr>
      <vt:lpstr>사용자 함수로 산출</vt:lpstr>
      <vt:lpstr>Apply 사용 계산</vt:lpstr>
      <vt:lpstr>Dataframe apply 적용</vt:lpstr>
      <vt:lpstr>Dataframe apply 적용</vt:lpstr>
      <vt:lpstr> apply/map 메소드 </vt:lpstr>
      <vt:lpstr>Name 칼럼에 apply 메소드 적용</vt:lpstr>
      <vt:lpstr>Name 칼럼에 map메소드 적용</vt:lpstr>
      <vt:lpstr>applymap 적용</vt:lpstr>
      <vt:lpstr>모든 칼럼에 대해 함수 적용</vt:lpstr>
      <vt:lpstr>9. Pandas index  class</vt:lpstr>
      <vt:lpstr>Index class 이해하기 </vt:lpstr>
      <vt:lpstr>Index  class 종류</vt:lpstr>
      <vt:lpstr>Index 종류</vt:lpstr>
      <vt:lpstr>Index  생성</vt:lpstr>
      <vt:lpstr>Index</vt:lpstr>
      <vt:lpstr>Index 생성하기: int/str</vt:lpstr>
      <vt:lpstr>DatetimeIndex/PeriodIndex</vt:lpstr>
      <vt:lpstr>DatetimeIndex</vt:lpstr>
      <vt:lpstr>PeriodIndex</vt:lpstr>
      <vt:lpstr>Index class 적용</vt:lpstr>
      <vt:lpstr>Series 에 index 적용</vt:lpstr>
      <vt:lpstr>DataFrame 에 Index 적용</vt:lpstr>
      <vt:lpstr>주요 속성</vt:lpstr>
      <vt:lpstr>주요 변수 </vt:lpstr>
      <vt:lpstr>메소드 : 분류 및 중복여부</vt:lpstr>
      <vt:lpstr>메소드 : 집합 처리</vt:lpstr>
      <vt:lpstr>메소드 : 추가 및 삭제</vt:lpstr>
      <vt:lpstr>메소드 : get/set</vt:lpstr>
      <vt:lpstr>주요 메소드</vt:lpstr>
      <vt:lpstr>Index 공통 메소드 </vt:lpstr>
      <vt:lpstr>multiindex class 이해하기</vt:lpstr>
      <vt:lpstr>MultiIndex 구조</vt:lpstr>
      <vt:lpstr>MultiIndex</vt:lpstr>
      <vt:lpstr>표에 대한 메타데이터 관리</vt:lpstr>
      <vt:lpstr>Index에 대한 객체화 : 1</vt:lpstr>
      <vt:lpstr>MultiIndex 생성</vt:lpstr>
      <vt:lpstr>MultiIndex 생성하기: tuple</vt:lpstr>
      <vt:lpstr>MultiIndex 생성하기: array</vt:lpstr>
      <vt:lpstr>MultiIndex 생성하기: product</vt:lpstr>
      <vt:lpstr>MultiIndex 내부 구조</vt:lpstr>
      <vt:lpstr>MultiIndex : levels</vt:lpstr>
      <vt:lpstr>MultiIndex : labels</vt:lpstr>
      <vt:lpstr>MultiIndex : level value</vt:lpstr>
      <vt:lpstr>MultiIndex : names</vt:lpstr>
      <vt:lpstr>Series multi index 접근</vt:lpstr>
      <vt:lpstr>Series생성 : MultiIndex</vt:lpstr>
      <vt:lpstr>Series 조회 : Multi index</vt:lpstr>
      <vt:lpstr>Dataframe multiindex 생성 </vt:lpstr>
      <vt:lpstr>DataFrame multiinex 생성</vt:lpstr>
      <vt:lpstr>Dataframe  multi index 기준  접근</vt:lpstr>
      <vt:lpstr>multi 열 접근</vt:lpstr>
      <vt:lpstr>DataFrame 생성</vt:lpstr>
      <vt:lpstr>DataFrame : 상위 column 조회 </vt:lpstr>
      <vt:lpstr>DataFrame 조회 : 하위 칼럼 </vt:lpstr>
      <vt:lpstr>10. Pandas groupby 처리</vt:lpstr>
      <vt:lpstr>Dataframe  메소드</vt:lpstr>
      <vt:lpstr>groupby</vt:lpstr>
      <vt:lpstr>Groupby </vt:lpstr>
      <vt:lpstr>Groupby : 1칼럼</vt:lpstr>
      <vt:lpstr>Groupby : 여러 칼럼 1</vt:lpstr>
      <vt:lpstr>Groupby : 여러 칼럼 2</vt:lpstr>
      <vt:lpstr>GroupBy 생성 class</vt:lpstr>
      <vt:lpstr>구조</vt:lpstr>
      <vt:lpstr>Groupby 메소드로 생성된 class </vt:lpstr>
      <vt:lpstr>SeriesGroupBy 구조</vt:lpstr>
      <vt:lpstr>DataFrameGroupBy 구조</vt:lpstr>
      <vt:lpstr>SeriesGroupby</vt:lpstr>
      <vt:lpstr> seriesGroupby : iterable</vt:lpstr>
      <vt:lpstr>  mean/size 조회</vt:lpstr>
      <vt:lpstr>DataFrameGroupby</vt:lpstr>
      <vt:lpstr>DataFrameGroupby</vt:lpstr>
      <vt:lpstr>DataFrameGroupby : iterable</vt:lpstr>
      <vt:lpstr>Groupby에 대한 describe 확인</vt:lpstr>
      <vt:lpstr>Group by 사용 계산</vt:lpstr>
      <vt:lpstr>Dataframe 생성</vt:lpstr>
      <vt:lpstr>groupby 파라미터: 문자열</vt:lpstr>
      <vt:lpstr>groupby 처리 예시 1</vt:lpstr>
      <vt:lpstr>groupby 처리 예시 : 2</vt:lpstr>
      <vt:lpstr>List로 전환</vt:lpstr>
      <vt:lpstr>Groupby 값을 list로 변환</vt:lpstr>
      <vt:lpstr>Groupby+ mean</vt:lpstr>
      <vt:lpstr>Groupby + mean</vt:lpstr>
      <vt:lpstr>Groupby + mean: 2개 그룹</vt:lpstr>
      <vt:lpstr>11. Pandas Panel (3차원)</vt:lpstr>
      <vt:lpstr>Panel class</vt:lpstr>
      <vt:lpstr>Panel 구조</vt:lpstr>
      <vt:lpstr>Panel</vt:lpstr>
      <vt:lpstr>Panel 형태 조회 속성</vt:lpstr>
      <vt:lpstr>Panel 내부 값 접근 속성</vt:lpstr>
      <vt:lpstr>Panel 생성</vt:lpstr>
      <vt:lpstr>Data만 넣고 생성하기</vt:lpstr>
      <vt:lpstr>Dict를 이용해서 생성하기</vt:lpstr>
      <vt:lpstr>파라미터 넣고 생성하기</vt:lpstr>
      <vt:lpstr>Panel 접근</vt:lpstr>
      <vt:lpstr>데이터 접근 방법</vt:lpstr>
      <vt:lpstr>데이터 접근: 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사용자</dc:creator>
  <cp:lastModifiedBy>Windows 사용자</cp:lastModifiedBy>
  <cp:revision>1582</cp:revision>
  <cp:lastPrinted>2016-11-03T06:15:18Z</cp:lastPrinted>
  <dcterms:created xsi:type="dcterms:W3CDTF">2015-12-01T07:34:30Z</dcterms:created>
  <dcterms:modified xsi:type="dcterms:W3CDTF">2016-11-15T06:03:52Z</dcterms:modified>
</cp:coreProperties>
</file>